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88" r:id="rId2"/>
    <p:sldId id="359" r:id="rId3"/>
    <p:sldId id="369" r:id="rId4"/>
    <p:sldId id="382" r:id="rId5"/>
    <p:sldId id="313" r:id="rId6"/>
    <p:sldId id="331" r:id="rId7"/>
    <p:sldId id="370" r:id="rId8"/>
    <p:sldId id="373" r:id="rId9"/>
    <p:sldId id="391" r:id="rId10"/>
    <p:sldId id="375" r:id="rId11"/>
    <p:sldId id="374" r:id="rId12"/>
    <p:sldId id="344" r:id="rId13"/>
    <p:sldId id="357" r:id="rId14"/>
    <p:sldId id="362" r:id="rId15"/>
    <p:sldId id="332" r:id="rId16"/>
    <p:sldId id="339" r:id="rId17"/>
    <p:sldId id="350" r:id="rId18"/>
    <p:sldId id="363" r:id="rId19"/>
    <p:sldId id="340" r:id="rId20"/>
    <p:sldId id="364" r:id="rId21"/>
    <p:sldId id="346" r:id="rId22"/>
    <p:sldId id="348" r:id="rId23"/>
    <p:sldId id="365" r:id="rId24"/>
    <p:sldId id="352" r:id="rId25"/>
    <p:sldId id="366" r:id="rId26"/>
    <p:sldId id="349" r:id="rId27"/>
    <p:sldId id="351" r:id="rId28"/>
    <p:sldId id="356" r:id="rId29"/>
    <p:sldId id="360" r:id="rId30"/>
    <p:sldId id="371" r:id="rId31"/>
    <p:sldId id="337" r:id="rId32"/>
    <p:sldId id="390" r:id="rId33"/>
    <p:sldId id="385" r:id="rId34"/>
    <p:sldId id="384" r:id="rId35"/>
    <p:sldId id="386" r:id="rId36"/>
    <p:sldId id="387" r:id="rId37"/>
    <p:sldId id="377" r:id="rId38"/>
    <p:sldId id="380" r:id="rId39"/>
    <p:sldId id="393" r:id="rId40"/>
    <p:sldId id="392" r:id="rId41"/>
  </p:sldIdLst>
  <p:sldSz cx="10080625" cy="7561263"/>
  <p:notesSz cx="6858000" cy="9945688"/>
  <p:defaultTextStyle>
    <a:defPPr>
      <a:defRPr lang="ja-JP"/>
    </a:defPPr>
    <a:lvl1pPr marL="0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1pPr>
    <a:lvl2pPr marL="503582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2pPr>
    <a:lvl3pPr marL="1007165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3pPr>
    <a:lvl4pPr marL="1510748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4pPr>
    <a:lvl5pPr marL="2014333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5pPr>
    <a:lvl6pPr marL="2517912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6pPr>
    <a:lvl7pPr marL="3021497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7pPr>
    <a:lvl8pPr marL="3525081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8pPr>
    <a:lvl9pPr marL="4028663" algn="l" defTabSz="1007165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E85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656" autoAdjust="0"/>
  </p:normalViewPr>
  <p:slideViewPr>
    <p:cSldViewPr>
      <p:cViewPr varScale="1">
        <p:scale>
          <a:sx n="67" d="100"/>
          <a:sy n="67" d="100"/>
        </p:scale>
        <p:origin x="-1056" y="-96"/>
      </p:cViewPr>
      <p:guideLst>
        <p:guide orient="horz" pos="2382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autoTitleDeleted val="1"/>
    <c:plotArea>
      <c:layout>
        <c:manualLayout>
          <c:layoutTarget val="inner"/>
          <c:xMode val="edge"/>
          <c:yMode val="edge"/>
          <c:x val="8.0513991711358673E-2"/>
          <c:y val="4.1331914002032441E-2"/>
          <c:w val="0.94801734992408249"/>
          <c:h val="0.92534746646484378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2800">
                    <a:solidFill>
                      <a:schemeClr val="tx1"/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85</c:v>
                </c:pt>
                <c:pt idx="1">
                  <c:v>60</c:v>
                </c:pt>
                <c:pt idx="2">
                  <c:v>80</c:v>
                </c:pt>
                <c:pt idx="3">
                  <c:v>80</c:v>
                </c:pt>
                <c:pt idx="4">
                  <c:v>110</c:v>
                </c:pt>
                <c:pt idx="5">
                  <c:v>120</c:v>
                </c:pt>
                <c:pt idx="6">
                  <c:v>250</c:v>
                </c:pt>
                <c:pt idx="7">
                  <c:v>200</c:v>
                </c:pt>
              </c:numCache>
            </c:numRef>
          </c:val>
        </c:ser>
        <c:dLbls>
          <c:showVal val="1"/>
        </c:dLbls>
        <c:overlap val="100"/>
        <c:axId val="89884544"/>
        <c:axId val="89886080"/>
      </c:barChart>
      <c:catAx>
        <c:axId val="8988454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800"/>
            </a:pPr>
            <a:endParaRPr lang="ja-JP"/>
          </a:p>
        </c:txPr>
        <c:crossAx val="89886080"/>
        <c:crosses val="autoZero"/>
        <c:auto val="1"/>
        <c:lblAlgn val="ctr"/>
        <c:lblOffset val="100"/>
      </c:catAx>
      <c:valAx>
        <c:axId val="89886080"/>
        <c:scaling>
          <c:orientation val="minMax"/>
        </c:scaling>
        <c:axPos val="l"/>
        <c:majorGridlines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400"/>
            </a:pPr>
            <a:endParaRPr lang="ja-JP"/>
          </a:p>
        </c:txPr>
        <c:crossAx val="8988454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autoTitleDeleted val="1"/>
    <c:plotArea>
      <c:layout>
        <c:manualLayout>
          <c:layoutTarget val="inner"/>
          <c:xMode val="edge"/>
          <c:yMode val="edge"/>
          <c:x val="7.5916927364814424E-2"/>
          <c:y val="2.460210681734001E-2"/>
          <c:w val="0.94801734992408249"/>
          <c:h val="0.92534746646484223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Val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85</c:v>
                </c:pt>
                <c:pt idx="1">
                  <c:v>60</c:v>
                </c:pt>
                <c:pt idx="2">
                  <c:v>80</c:v>
                </c:pt>
                <c:pt idx="3">
                  <c:v>80</c:v>
                </c:pt>
                <c:pt idx="4">
                  <c:v>110</c:v>
                </c:pt>
                <c:pt idx="5">
                  <c:v>120</c:v>
                </c:pt>
                <c:pt idx="6">
                  <c:v>250</c:v>
                </c:pt>
                <c:pt idx="7">
                  <c:v>200</c:v>
                </c:pt>
              </c:numCache>
            </c:numRef>
          </c:val>
        </c:ser>
        <c:dLbls>
          <c:showVal val="1"/>
        </c:dLbls>
        <c:overlap val="100"/>
        <c:axId val="189314944"/>
        <c:axId val="189316480"/>
      </c:barChart>
      <c:catAx>
        <c:axId val="189314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/>
            </a:pPr>
            <a:endParaRPr lang="ja-JP"/>
          </a:p>
        </c:txPr>
        <c:crossAx val="189316480"/>
        <c:crosses val="autoZero"/>
        <c:auto val="1"/>
        <c:lblAlgn val="ctr"/>
        <c:lblOffset val="100"/>
      </c:catAx>
      <c:valAx>
        <c:axId val="1893164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/>
            </a:pPr>
            <a:endParaRPr lang="ja-JP"/>
          </a:p>
        </c:txPr>
        <c:crossAx val="18931494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0.86992</cdr:x>
      <cdr:y>0.12799</cdr:y>
    </cdr:from>
    <cdr:to>
      <cdr:x>0.98205</cdr:x>
      <cdr:y>0.28799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7704856" y="576064"/>
          <a:ext cx="993133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ja-JP" altLang="en-US" sz="2000" b="1" dirty="0" smtClean="0">
              <a:latin typeface="HGP教科書体" pitchFamily="18" charset="-128"/>
              <a:ea typeface="HGP教科書体" pitchFamily="18" charset="-128"/>
            </a:rPr>
            <a:t>運動会と</a:t>
          </a:r>
          <a:endParaRPr lang="en-US" altLang="ja-JP" sz="2000" b="1" dirty="0" smtClean="0">
            <a:latin typeface="HGP教科書体" pitchFamily="18" charset="-128"/>
            <a:ea typeface="HGP教科書体" pitchFamily="18" charset="-128"/>
          </a:endParaRPr>
        </a:p>
        <a:p xmlns:a="http://schemas.openxmlformats.org/drawingml/2006/main">
          <a:pPr algn="ctr"/>
          <a:r>
            <a:rPr lang="ja-JP" altLang="en-US" sz="2000" b="1" dirty="0" smtClean="0">
              <a:latin typeface="HGP教科書体" pitchFamily="18" charset="-128"/>
              <a:ea typeface="HGP教科書体" pitchFamily="18" charset="-128"/>
            </a:rPr>
            <a:t>重なる</a:t>
          </a:r>
          <a:endParaRPr lang="ja-JP" altLang="en-US" sz="2000" b="1" dirty="0">
            <a:latin typeface="HGP教科書体" pitchFamily="18" charset="-128"/>
            <a:ea typeface="HGP教科書体" pitchFamily="18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05093-F352-4739-8F44-E6FE029BDD5A}" type="datetimeFigureOut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48A26-3C13-4576-A3D4-325385A49D3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1CD5-75AB-4C10-8850-5876D123B59B}" type="datetimeFigureOut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EDD7E-6267-406B-AEE3-DF51C833B12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6806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3613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0418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7221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4029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0835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7640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4447" algn="l" defTabSz="91361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EDD7E-6267-406B-AEE3-DF51C833B123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EDD7E-6267-406B-AEE3-DF51C833B123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6050" y="2348904"/>
            <a:ext cx="8568531" cy="1620771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094" y="4284720"/>
            <a:ext cx="7056438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1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5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4A6C-84E3-434F-9378-F7C1EA4C041F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003-A7BF-40DB-A515-BD78CD824FB7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08454" y="302807"/>
            <a:ext cx="2268141" cy="6451578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04037" y="302807"/>
            <a:ext cx="6636411" cy="645157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1E0E7-AF5D-4000-AB28-490B806E88EC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41FD-0A06-49CE-A16B-387AB84B4FA4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303" y="4858823"/>
            <a:ext cx="8568531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303" y="3204787"/>
            <a:ext cx="8568531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5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1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07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4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7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14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50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8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8EF08-4532-4F4A-9080-38B64BA13E0C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04031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24318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7593-327B-4E5C-AB10-E2E00241B6B5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4032" y="1692540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582" indent="0">
              <a:buNone/>
              <a:defRPr sz="2200" b="1"/>
            </a:lvl2pPr>
            <a:lvl3pPr marL="1007165" indent="0">
              <a:buNone/>
              <a:defRPr sz="2000" b="1"/>
            </a:lvl3pPr>
            <a:lvl4pPr marL="1510748" indent="0">
              <a:buNone/>
              <a:defRPr sz="1800" b="1"/>
            </a:lvl4pPr>
            <a:lvl5pPr marL="2014333" indent="0">
              <a:buNone/>
              <a:defRPr sz="1800" b="1"/>
            </a:lvl5pPr>
            <a:lvl6pPr marL="2517912" indent="0">
              <a:buNone/>
              <a:defRPr sz="1800" b="1"/>
            </a:lvl6pPr>
            <a:lvl7pPr marL="3021497" indent="0">
              <a:buNone/>
              <a:defRPr sz="1800" b="1"/>
            </a:lvl7pPr>
            <a:lvl8pPr marL="3525081" indent="0">
              <a:buNone/>
              <a:defRPr sz="1800" b="1"/>
            </a:lvl8pPr>
            <a:lvl9pPr marL="402866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4032" y="2397902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20818" y="1692540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582" indent="0">
              <a:buNone/>
              <a:defRPr sz="2200" b="1"/>
            </a:lvl2pPr>
            <a:lvl3pPr marL="1007165" indent="0">
              <a:buNone/>
              <a:defRPr sz="2000" b="1"/>
            </a:lvl3pPr>
            <a:lvl4pPr marL="1510748" indent="0">
              <a:buNone/>
              <a:defRPr sz="1800" b="1"/>
            </a:lvl4pPr>
            <a:lvl5pPr marL="2014333" indent="0">
              <a:buNone/>
              <a:defRPr sz="1800" b="1"/>
            </a:lvl5pPr>
            <a:lvl6pPr marL="2517912" indent="0">
              <a:buNone/>
              <a:defRPr sz="1800" b="1"/>
            </a:lvl6pPr>
            <a:lvl7pPr marL="3021497" indent="0">
              <a:buNone/>
              <a:defRPr sz="1800" b="1"/>
            </a:lvl7pPr>
            <a:lvl8pPr marL="3525081" indent="0">
              <a:buNone/>
              <a:defRPr sz="1800" b="1"/>
            </a:lvl8pPr>
            <a:lvl9pPr marL="4028663" indent="0">
              <a:buNone/>
              <a:defRPr sz="18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20818" y="2397902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8C7E5-C5D0-4B55-8FC6-0E4F8565DD17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3C9E9-242E-45DF-82CE-8F917AFE9937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A8A9-58C7-4DB7-AE9A-792F70FD35FE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4" y="301051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1249" y="301052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4034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3582" indent="0">
              <a:buNone/>
              <a:defRPr sz="1300"/>
            </a:lvl2pPr>
            <a:lvl3pPr marL="1007165" indent="0">
              <a:buNone/>
              <a:defRPr sz="1100"/>
            </a:lvl3pPr>
            <a:lvl4pPr marL="1510748" indent="0">
              <a:buNone/>
              <a:defRPr sz="1000"/>
            </a:lvl4pPr>
            <a:lvl5pPr marL="2014333" indent="0">
              <a:buNone/>
              <a:defRPr sz="1000"/>
            </a:lvl5pPr>
            <a:lvl6pPr marL="2517912" indent="0">
              <a:buNone/>
              <a:defRPr sz="1000"/>
            </a:lvl6pPr>
            <a:lvl7pPr marL="3021497" indent="0">
              <a:buNone/>
              <a:defRPr sz="1000"/>
            </a:lvl7pPr>
            <a:lvl8pPr marL="3525081" indent="0">
              <a:buNone/>
              <a:defRPr sz="1000"/>
            </a:lvl8pPr>
            <a:lvl9pPr marL="402866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BB94E-F751-4EB4-9888-507BC264CDBC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5876" y="5292887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5876" y="675613"/>
            <a:ext cx="6048375" cy="4536758"/>
          </a:xfrm>
        </p:spPr>
        <p:txBody>
          <a:bodyPr/>
          <a:lstStyle>
            <a:lvl1pPr marL="0" indent="0">
              <a:buNone/>
              <a:defRPr sz="3500"/>
            </a:lvl1pPr>
            <a:lvl2pPr marL="503582" indent="0">
              <a:buNone/>
              <a:defRPr sz="3100"/>
            </a:lvl2pPr>
            <a:lvl3pPr marL="1007165" indent="0">
              <a:buNone/>
              <a:defRPr sz="2600"/>
            </a:lvl3pPr>
            <a:lvl4pPr marL="1510748" indent="0">
              <a:buNone/>
              <a:defRPr sz="2200"/>
            </a:lvl4pPr>
            <a:lvl5pPr marL="2014333" indent="0">
              <a:buNone/>
              <a:defRPr sz="2200"/>
            </a:lvl5pPr>
            <a:lvl6pPr marL="2517912" indent="0">
              <a:buNone/>
              <a:defRPr sz="2200"/>
            </a:lvl6pPr>
            <a:lvl7pPr marL="3021497" indent="0">
              <a:buNone/>
              <a:defRPr sz="2200"/>
            </a:lvl7pPr>
            <a:lvl8pPr marL="3525081" indent="0">
              <a:buNone/>
              <a:defRPr sz="2200"/>
            </a:lvl8pPr>
            <a:lvl9pPr marL="4028663" indent="0">
              <a:buNone/>
              <a:defRPr sz="22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5876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3582" indent="0">
              <a:buNone/>
              <a:defRPr sz="1300"/>
            </a:lvl2pPr>
            <a:lvl3pPr marL="1007165" indent="0">
              <a:buNone/>
              <a:defRPr sz="1100"/>
            </a:lvl3pPr>
            <a:lvl4pPr marL="1510748" indent="0">
              <a:buNone/>
              <a:defRPr sz="1000"/>
            </a:lvl4pPr>
            <a:lvl5pPr marL="2014333" indent="0">
              <a:buNone/>
              <a:defRPr sz="1000"/>
            </a:lvl5pPr>
            <a:lvl6pPr marL="2517912" indent="0">
              <a:buNone/>
              <a:defRPr sz="1000"/>
            </a:lvl6pPr>
            <a:lvl7pPr marL="3021497" indent="0">
              <a:buNone/>
              <a:defRPr sz="1000"/>
            </a:lvl7pPr>
            <a:lvl8pPr marL="3525081" indent="0">
              <a:buNone/>
              <a:defRPr sz="1000"/>
            </a:lvl8pPr>
            <a:lvl9pPr marL="4028663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C17-BB23-4A27-A233-F5312461EDCC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504034" y="302804"/>
            <a:ext cx="9072563" cy="1260211"/>
          </a:xfrm>
          <a:prstGeom prst="rect">
            <a:avLst/>
          </a:prstGeom>
        </p:spPr>
        <p:txBody>
          <a:bodyPr vert="horz" lIns="100717" tIns="50358" rIns="100717" bIns="50358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4034" y="1764295"/>
            <a:ext cx="9072563" cy="4990084"/>
          </a:xfrm>
          <a:prstGeom prst="rect">
            <a:avLst/>
          </a:prstGeom>
        </p:spPr>
        <p:txBody>
          <a:bodyPr vert="horz" lIns="100717" tIns="50358" rIns="100717" bIns="50358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504031" y="7008181"/>
            <a:ext cx="2352146" cy="402567"/>
          </a:xfrm>
          <a:prstGeom prst="rect">
            <a:avLst/>
          </a:prstGeom>
        </p:spPr>
        <p:txBody>
          <a:bodyPr vert="horz" lIns="100717" tIns="50358" rIns="100717" bIns="5035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48E7-B240-4AC5-AFA1-7B549EA9CA4E}" type="datetime1">
              <a:rPr kumimoji="1" lang="ja-JP" altLang="en-US" smtClean="0"/>
              <a:pPr/>
              <a:t>2015/4/26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444214" y="7008181"/>
            <a:ext cx="3192198" cy="402567"/>
          </a:xfrm>
          <a:prstGeom prst="rect">
            <a:avLst/>
          </a:prstGeom>
        </p:spPr>
        <p:txBody>
          <a:bodyPr vert="horz" lIns="100717" tIns="50358" rIns="100717" bIns="5035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224449" y="7008181"/>
            <a:ext cx="2352146" cy="402567"/>
          </a:xfrm>
          <a:prstGeom prst="rect">
            <a:avLst/>
          </a:prstGeom>
        </p:spPr>
        <p:txBody>
          <a:bodyPr vert="horz" lIns="100717" tIns="50358" rIns="100717" bIns="5035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1865A-F532-4E85-81E4-7FC90E410E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007165" rtl="0" eaLnBrk="1" latinLnBrk="0" hangingPunct="1">
        <a:spcBef>
          <a:spcPct val="0"/>
        </a:spcBef>
        <a:buNone/>
        <a:defRPr kumimoji="1"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687" indent="-377687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323" indent="-314740" algn="l" defTabSz="1007165" rtl="0" eaLnBrk="1" latinLnBrk="0" hangingPunct="1">
        <a:spcBef>
          <a:spcPct val="20000"/>
        </a:spcBef>
        <a:buFont typeface="Arial" pitchFamily="34" charset="0"/>
        <a:buChar char="–"/>
        <a:defRPr kumimoji="1"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956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539" indent="-251791" algn="l" defTabSz="1007165" rtl="0" eaLnBrk="1" latinLnBrk="0" hangingPunct="1">
        <a:spcBef>
          <a:spcPct val="20000"/>
        </a:spcBef>
        <a:buFont typeface="Arial" pitchFamily="34" charset="0"/>
        <a:buChar char="–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124" indent="-251791" algn="l" defTabSz="1007165" rtl="0" eaLnBrk="1" latinLnBrk="0" hangingPunct="1">
        <a:spcBef>
          <a:spcPct val="20000"/>
        </a:spcBef>
        <a:buFont typeface="Arial" pitchFamily="34" charset="0"/>
        <a:buChar char="»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9705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288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6871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0456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582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165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748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333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7912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497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081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8663" algn="l" defTabSz="100716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.Hayashi\Videos\20141224150540(1)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539719" y="34651"/>
            <a:ext cx="9001188" cy="828303"/>
          </a:xfrm>
          <a:prstGeom prst="rect">
            <a:avLst/>
          </a:prstGeom>
          <a:ln>
            <a:noFill/>
          </a:ln>
        </p:spPr>
        <p:txBody>
          <a:bodyPr vert="horz" lIns="100717" tIns="50358" rIns="100717" bIns="50358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4900" b="1" u="sng" dirty="0" smtClean="0">
                <a:solidFill>
                  <a:srgbClr val="0070C0"/>
                </a:solidFill>
                <a:latin typeface="HGP教科書体" pitchFamily="18" charset="-128"/>
                <a:ea typeface="HGP教科書体" pitchFamily="18" charset="-128"/>
                <a:cs typeface="+mj-cs"/>
              </a:rPr>
              <a:t>小川自治会　自主防災隊</a:t>
            </a:r>
            <a:endParaRPr lang="ja-JP" altLang="en-US" sz="4900" b="1" u="sng" dirty="0">
              <a:solidFill>
                <a:srgbClr val="0070C0"/>
              </a:solidFill>
              <a:latin typeface="HGP教科書体" pitchFamily="18" charset="-128"/>
              <a:ea typeface="HGP教科書体" pitchFamily="18" charset="-128"/>
              <a:cs typeface="+mj-cs"/>
            </a:endParaRPr>
          </a:p>
        </p:txBody>
      </p:sp>
      <p:pic>
        <p:nvPicPr>
          <p:cNvPr id="3" name="図 2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4" y="90116"/>
            <a:ext cx="1249824" cy="71736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603750" y="972319"/>
            <a:ext cx="6904433" cy="120031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ja-JP" altLang="en-US" sz="7200" b="1" dirty="0" smtClean="0">
                <a:solidFill>
                  <a:srgbClr val="0070C0"/>
                </a:solidFill>
                <a:latin typeface="HGP正楷書体" pitchFamily="66" charset="-128"/>
                <a:ea typeface="HGP正楷書体" pitchFamily="66" charset="-128"/>
              </a:rPr>
              <a:t>２０１</a:t>
            </a:r>
            <a:r>
              <a:rPr lang="ja-JP" altLang="en-US" sz="7200" dirty="0" smtClean="0">
                <a:solidFill>
                  <a:srgbClr val="0070C0"/>
                </a:solidFill>
                <a:latin typeface="HGP正楷書体" pitchFamily="66" charset="-128"/>
                <a:ea typeface="HGP正楷書体" pitchFamily="66" charset="-128"/>
              </a:rPr>
              <a:t>５</a:t>
            </a:r>
            <a:r>
              <a:rPr lang="ja-JP" altLang="en-US" sz="7200" b="1" dirty="0" smtClean="0">
                <a:solidFill>
                  <a:srgbClr val="0070C0"/>
                </a:solidFill>
                <a:latin typeface="HGP正楷書体" pitchFamily="66" charset="-128"/>
                <a:ea typeface="HGP正楷書体" pitchFamily="66" charset="-128"/>
              </a:rPr>
              <a:t>年全体会議</a:t>
            </a:r>
            <a:endParaRPr lang="en-US" altLang="ja-JP" sz="7200" b="1" dirty="0" smtClean="0">
              <a:solidFill>
                <a:srgbClr val="0070C0"/>
              </a:solidFill>
              <a:latin typeface="HGP正楷書体" pitchFamily="66" charset="-128"/>
              <a:ea typeface="HGP正楷書体" pitchFamily="66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22219" y="2052439"/>
            <a:ext cx="3403474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rgbClr val="C00000"/>
                </a:solidFill>
                <a:latin typeface="HGP正楷書体" pitchFamily="66" charset="-128"/>
                <a:ea typeface="HGP正楷書体" pitchFamily="66" charset="-128"/>
              </a:rPr>
              <a:t>２０１５年４月２６日</a:t>
            </a:r>
            <a:endParaRPr lang="en-US" altLang="ja-JP" sz="3600" b="1" dirty="0" smtClean="0">
              <a:solidFill>
                <a:srgbClr val="C00000"/>
              </a:solidFill>
              <a:latin typeface="HGP正楷書体" pitchFamily="66" charset="-128"/>
              <a:ea typeface="HGP正楷書体" pitchFamily="66" charset="-128"/>
            </a:endParaRPr>
          </a:p>
        </p:txBody>
      </p:sp>
      <p:graphicFrame>
        <p:nvGraphicFramePr>
          <p:cNvPr id="6" name="グラフ 5"/>
          <p:cNvGraphicFramePr/>
          <p:nvPr/>
        </p:nvGraphicFramePr>
        <p:xfrm>
          <a:off x="215776" y="2844527"/>
          <a:ext cx="9505056" cy="4500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007864" y="3060551"/>
            <a:ext cx="4234075" cy="471031"/>
          </a:xfrm>
          <a:prstGeom prst="rect">
            <a:avLst/>
          </a:prstGeom>
          <a:noFill/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2400" b="1" u="sng" dirty="0" smtClean="0">
                <a:latin typeface="HGP教科書体" pitchFamily="18" charset="-128"/>
                <a:ea typeface="HGP教科書体" pitchFamily="18" charset="-128"/>
              </a:rPr>
              <a:t>防災訓練参加人数</a:t>
            </a:r>
            <a:endParaRPr lang="ja-JP" altLang="en-US" sz="2400" b="1" u="sng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2664048" y="4140671"/>
            <a:ext cx="2592288" cy="648072"/>
          </a:xfrm>
          <a:prstGeom prst="wedgeEllipseCallout">
            <a:avLst>
              <a:gd name="adj1" fmla="val 64574"/>
              <a:gd name="adj2" fmla="val 1937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ja-JP" altLang="en-US" b="1" dirty="0" smtClean="0"/>
              <a:t>３．１１</a:t>
            </a:r>
            <a:endParaRPr lang="en-US" altLang="ja-JP" b="1" dirty="0" smtClean="0"/>
          </a:p>
          <a:p>
            <a:pPr algn="ctr"/>
            <a:r>
              <a:rPr lang="ja-JP" altLang="en-US" b="1" dirty="0" smtClean="0"/>
              <a:t>東日本大震災</a:t>
            </a:r>
            <a:endParaRPr lang="ja-JP" altLang="en-US" b="1" dirty="0"/>
          </a:p>
        </p:txBody>
      </p:sp>
      <p:sp>
        <p:nvSpPr>
          <p:cNvPr id="9" name="円形吹き出し 8"/>
          <p:cNvSpPr/>
          <p:nvPr/>
        </p:nvSpPr>
        <p:spPr>
          <a:xfrm>
            <a:off x="3816176" y="3132559"/>
            <a:ext cx="2952329" cy="792088"/>
          </a:xfrm>
          <a:prstGeom prst="wedgeEllipseCallout">
            <a:avLst>
              <a:gd name="adj1" fmla="val 86732"/>
              <a:gd name="adj2" fmla="val 133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ja-JP" altLang="en-US" b="1" dirty="0" smtClean="0"/>
              <a:t>４月本格的</a:t>
            </a:r>
            <a:endParaRPr lang="en-US" altLang="ja-JP" b="1" dirty="0" smtClean="0"/>
          </a:p>
          <a:p>
            <a:pPr algn="ctr"/>
            <a:r>
              <a:rPr lang="ja-JP" altLang="en-US" b="1" dirty="0" smtClean="0"/>
              <a:t>自主防災隊発足</a:t>
            </a:r>
            <a:endParaRPr lang="ja-JP" altLang="en-US" b="1" dirty="0"/>
          </a:p>
        </p:txBody>
      </p:sp>
      <p:pic>
        <p:nvPicPr>
          <p:cNvPr id="10" name="図 9" descr="j023793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00" y="5220791"/>
            <a:ext cx="796736" cy="6411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" descr="C:\Users\N.Hayashi\Pictures\Microsoft クリップ オーガナイザ\j0078967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0712" y="2700511"/>
            <a:ext cx="745588" cy="71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92040" y="0"/>
            <a:ext cx="4463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２０１４年度の主要活動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kumimoji="1" lang="ja-JP" altLang="en-US" sz="2800" b="1" dirty="0" smtClean="0">
                <a:latin typeface="HGP教科書体" pitchFamily="18" charset="-128"/>
                <a:ea typeface="HGP教科書体" pitchFamily="18" charset="-128"/>
              </a:rPr>
              <a:t>（支隊－１）</a:t>
            </a:r>
            <a:endParaRPr kumimoji="1" lang="ja-JP" altLang="en-US" sz="2800" b="1" dirty="0">
              <a:latin typeface="HGP教科書体" pitchFamily="18" charset="-128"/>
              <a:ea typeface="HGP教科書体" pitchFamily="18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0" y="1332359"/>
          <a:ext cx="10080632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49"/>
                <a:gridCol w="1656184"/>
                <a:gridCol w="1944216"/>
                <a:gridCol w="1656184"/>
                <a:gridCol w="1872208"/>
                <a:gridCol w="1152128"/>
                <a:gridCol w="93586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体制・</a:t>
                      </a:r>
                      <a:r>
                        <a:rPr lang="ja-JP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制度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マニュアル等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訓練・講習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広報・啓発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器材・資材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支隊長</a:t>
                      </a:r>
                      <a:r>
                        <a:rPr lang="ja-JP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会議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その他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せんげん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１５年度体制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（３月）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スタンドパイプ訓練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（３回）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支隊総合訓練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（１１月、６５名）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避難所開設訓練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（８月６名）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支隊便り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x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１２号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（２台）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防災テント（寄贈）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１２回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下小川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支隊活動ガイド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ライン決定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防火班の役割検討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トランシーバー操作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仮本部設営演習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リーダー講習会２名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防災学習会　５名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防災講演会　３名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家庭用消火器斡旋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　（８５台）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消火栓場所徹底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防災倉庫購入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（１２月）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６回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かえで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支隊緊急連絡網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作成（５月）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「無事です</a:t>
                      </a:r>
                      <a:r>
                        <a:rPr lang="ja-JP" altLang="en-US" sz="1400" b="1" dirty="0" err="1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の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旗」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掲出要領かえで版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作成・配布（１２月）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テント設営要領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作成（２月）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支隊防災訓練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（ＳＰ、消火器７月）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トランシーバー交信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テスト（青パト合同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１２月）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防災通信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x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７号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防災掲示板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６回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図 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0" y="1332359"/>
          <a:ext cx="10080636" cy="5643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49"/>
                <a:gridCol w="1656184"/>
                <a:gridCol w="2232248"/>
                <a:gridCol w="1440160"/>
                <a:gridCol w="1440160"/>
                <a:gridCol w="1296144"/>
                <a:gridCol w="115189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体制・</a:t>
                      </a:r>
                      <a:r>
                        <a:rPr lang="ja-JP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制度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マニュアル等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訓練・講習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広報・啓発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器材・資材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支隊長</a:t>
                      </a:r>
                      <a:r>
                        <a:rPr lang="ja-JP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会議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その他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蜂谷戸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班別回覧制度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非常時行動手順書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安否確認カード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チェックリスト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要援護者面談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（２月、７名）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ビデオ映写会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（６月、２５名）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ＳＰ訓練（９月）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南地区防災講習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（３月、３０名）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ＳＰ２００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m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テスト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（３月、柳谷戸と合同）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瓦版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x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１２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１２回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活動隊員全体会議（６月）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班別会議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アンケート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実施と分析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柳谷戸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街頭消火器管理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マニュアル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支隊訓練（含旗出し）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実施（６月）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トランシーバー交信テスト（青パト合同、８月）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支隊訓練ＳＰ（９月）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ＳＰ２００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m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テスト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（３月、蜂谷戸と合同）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支隊便り</a:t>
                      </a:r>
                      <a:r>
                        <a:rPr lang="en-US" altLang="ja-JP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x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１０号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街頭消火器設置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ＳＰ設置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 marL="0" marR="0" indent="0" algn="l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１０回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全体会議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（７月）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アンケート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実施（１１月）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b="1" dirty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青パト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トランシーバー交信テスト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（６月、広報班）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（８月、柳谷戸）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（１２月、かえで）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負傷者搬送訓練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（青パトとトランシーバー使用</a:t>
                      </a:r>
                      <a:r>
                        <a:rPr lang="ja-JP" altLang="en-US" sz="1400" b="1" dirty="0" err="1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ー</a:t>
                      </a: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総合訓練）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青パト防災放送</a:t>
                      </a:r>
                      <a:endParaRPr lang="en-US" altLang="ja-JP" sz="1400" b="1" dirty="0" smtClean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訓練街宣</a:t>
                      </a:r>
                      <a:endParaRPr lang="en-US" sz="1400" b="1" dirty="0"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latin typeface="ＭＳ Ｐ明朝" pitchFamily="18" charset="-128"/>
                          <a:ea typeface="ＭＳ Ｐ明朝" pitchFamily="18" charset="-128"/>
                        </a:rPr>
                        <a:t>トランシーバー</a:t>
                      </a:r>
                      <a:endParaRPr kumimoji="1" lang="ja-JP" altLang="en-US" sz="1400" b="1" dirty="0"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92040" y="0"/>
            <a:ext cx="4463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２０１４年度の主要活動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kumimoji="1" lang="ja-JP" altLang="en-US" sz="2800" b="1" dirty="0" smtClean="0">
                <a:latin typeface="HGP教科書体" pitchFamily="18" charset="-128"/>
                <a:ea typeface="HGP教科書体" pitchFamily="18" charset="-128"/>
              </a:rPr>
              <a:t>（支隊－２）</a:t>
            </a:r>
            <a:endParaRPr kumimoji="1" lang="ja-JP" altLang="en-US" sz="2800" b="1" dirty="0">
              <a:latin typeface="HGP教科書体" pitchFamily="18" charset="-128"/>
              <a:ea typeface="HGP教科書体" pitchFamily="18" charset="-128"/>
            </a:endParaRPr>
          </a:p>
        </p:txBody>
      </p:sp>
      <p:pic>
        <p:nvPicPr>
          <p:cNvPr id="6" name="図 5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27280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87784" y="865823"/>
          <a:ext cx="9433051" cy="663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664296"/>
                <a:gridCol w="2160240"/>
                <a:gridCol w="295233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基本情報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自治会全会員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参加、備蓄、援護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被害想定シミュレーション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支隊単位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実施訓練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総合訓練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　旗出し訓練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　２００人参加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旗出し率　８０％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個別基礎訓練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一般隊員向け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１４年スタンドパイプ７回実施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専門班向け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負傷者搬送訓練など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講習（机上訓練）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体験者外部講師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ビデオ上映会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見学会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立川防災館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防災クイズ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夏祭り、自治会だより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外部講習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町田市主催などの外部講習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自助支援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充足状況把握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備蓄、火災対策等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購入斡旋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家庭用消火器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２０１４年度　３６４本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飲料水など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家庭用機材の紹介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使用方法説明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感震ブレーカー、煙探知機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災害伝言ダイヤル　　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Hayashi\Pictures\MP Navigator\2014_12_21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0"/>
            <a:ext cx="5208824" cy="7309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791840" y="0"/>
            <a:ext cx="3744416" cy="54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b="1" dirty="0" smtClean="0">
                <a:solidFill>
                  <a:schemeClr val="tx1"/>
                </a:solidFill>
              </a:rPr>
              <a:t>アンケート調査フォーム</a:t>
            </a:r>
            <a:endParaRPr kumimoji="1" lang="ja-JP" alt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5616376" y="0"/>
          <a:ext cx="4320480" cy="73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338"/>
                <a:gridCol w="1280142"/>
              </a:tblGrid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ある支隊のアンケート結果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１４年１１月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耐震補強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４６％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家具の転倒防止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６５％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家庭用消火器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７２％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感震ブレーカー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１５％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簡易トイレ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３６％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カセットコンロ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７８％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非常用持ち出しセット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７０％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予備電池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８１％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飲料水　７日以上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３３％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３日程度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４５％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３日未満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２１％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生活・雑用水　７日以上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８％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　　　３日程度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２６％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　　　　　　　３日未満　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５４％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非常食　　７日以上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rgbClr val="FF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２７％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　３日程度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４３％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　３日未満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２６％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定期更新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６０％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対象世帯＝</a:t>
                      </a:r>
                      <a:r>
                        <a:rPr kumimoji="1" lang="en-US" altLang="ja-JP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297</a:t>
                      </a:r>
                      <a:r>
                        <a:rPr kumimoji="1" lang="ja-JP" altLang="en-US" sz="1800" dirty="0" err="1" smtClean="0">
                          <a:latin typeface="ＭＳ 明朝" pitchFamily="17" charset="-128"/>
                          <a:ea typeface="ＭＳ 明朝" pitchFamily="17" charset="-128"/>
                        </a:rPr>
                        <a:t>、</a:t>
                      </a:r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回収＝</a:t>
                      </a:r>
                      <a:r>
                        <a:rPr kumimoji="1" lang="en-US" altLang="ja-JP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174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５９％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円形吹き出し 5"/>
          <p:cNvSpPr/>
          <p:nvPr/>
        </p:nvSpPr>
        <p:spPr>
          <a:xfrm>
            <a:off x="3168104" y="612279"/>
            <a:ext cx="2232248" cy="504056"/>
          </a:xfrm>
          <a:prstGeom prst="wedgeEllipseCallout">
            <a:avLst>
              <a:gd name="adj1" fmla="val -32994"/>
              <a:gd name="adj2" fmla="val 1333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b="1" dirty="0" smtClean="0"/>
              <a:t>参加の可能性</a:t>
            </a:r>
            <a:endParaRPr kumimoji="1" lang="ja-JP" altLang="en-US" sz="1800" b="1" dirty="0"/>
          </a:p>
        </p:txBody>
      </p:sp>
      <p:sp>
        <p:nvSpPr>
          <p:cNvPr id="7" name="ホームベース 6"/>
          <p:cNvSpPr/>
          <p:nvPr/>
        </p:nvSpPr>
        <p:spPr>
          <a:xfrm>
            <a:off x="215776" y="3276575"/>
            <a:ext cx="76238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dirty="0" smtClean="0"/>
              <a:t>備え</a:t>
            </a:r>
            <a:endParaRPr kumimoji="1" lang="ja-JP" altLang="en-US" sz="1800" dirty="0"/>
          </a:p>
        </p:txBody>
      </p:sp>
      <p:sp>
        <p:nvSpPr>
          <p:cNvPr id="8" name="左矢印 7"/>
          <p:cNvSpPr/>
          <p:nvPr/>
        </p:nvSpPr>
        <p:spPr>
          <a:xfrm>
            <a:off x="3960192" y="3924647"/>
            <a:ext cx="133844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b="1" dirty="0" smtClean="0"/>
              <a:t>避難場所</a:t>
            </a:r>
            <a:endParaRPr kumimoji="1" lang="ja-JP" altLang="en-US" sz="1800" b="1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3456136" y="6228903"/>
            <a:ext cx="1656184" cy="360040"/>
          </a:xfrm>
          <a:prstGeom prst="wedgeRoundRectCallout">
            <a:avLst>
              <a:gd name="adj1" fmla="val -39583"/>
              <a:gd name="adj2" fmla="val -1217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b="1" dirty="0" smtClean="0"/>
              <a:t>家族構成</a:t>
            </a:r>
            <a:endParaRPr kumimoji="1" lang="ja-JP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27280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87784" y="865823"/>
          <a:ext cx="9433051" cy="663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664296"/>
                <a:gridCol w="2160240"/>
                <a:gridCol w="295233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基本情報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自治会全会員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参加、備蓄、援護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被害想定シミュレーション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支隊単位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訓練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実施訓練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総合訓練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　旗出し訓練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年１回　</a:t>
                      </a:r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２００人参加</a:t>
                      </a:r>
                      <a:endParaRPr kumimoji="1" lang="en-US" altLang="ja-JP" sz="1800" b="1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旗出し率　８０％</a:t>
                      </a:r>
                      <a:endParaRPr kumimoji="1" lang="ja-JP" altLang="en-US" sz="18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個別基礎訓練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一般隊員向け</a:t>
                      </a:r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１４年スタンドパイプ７回実施</a:t>
                      </a:r>
                      <a:endParaRPr kumimoji="1" lang="ja-JP" altLang="en-US" sz="18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専門訓練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専門班向け</a:t>
                      </a:r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負傷者搬送訓練など</a:t>
                      </a:r>
                      <a:endParaRPr kumimoji="1" lang="ja-JP" altLang="en-US" sz="18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外部訓練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町田市主催などの外部訓練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講習（机上訓練）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体験者外部講師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ビデオ上映会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見学会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立川防災館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防災クイズ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夏祭り、自治会だより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外部講習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町田市主催などの外部講習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自助支援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充足状況把握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備蓄、火災対策等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購入斡旋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家庭用消火器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２０１４年度　３６４本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飲料水など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家庭用機材の紹介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使用方法説明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感震ブレーカー、煙探知機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災害伝言ダイヤル　　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080625" cy="774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1026" name="Picture 2" descr="140921 蜂谷戸SP放水訓練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504" y="1260351"/>
            <a:ext cx="313438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9200022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456136" y="4860751"/>
            <a:ext cx="3175249" cy="233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A0401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815" y="1260351"/>
            <a:ext cx="316670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A0401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504" y="4860751"/>
            <a:ext cx="3118500" cy="234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A0401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815" y="4860751"/>
            <a:ext cx="3168352" cy="237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N.Hayashi\Pictures\OLYMPUS Master 2\PA0400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6136" y="1260351"/>
            <a:ext cx="3168352" cy="2376264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0" y="3636615"/>
            <a:ext cx="318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震度７　大の大人もしがみ付く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60192" y="3636615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整列　訓練開始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16576" y="3636615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しっかり腰で支えて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63848" y="4428703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一秒を争う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88184" y="4428703"/>
            <a:ext cx="2204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子どももしっかり訓練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00552" y="4428703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煙の猛威　予想以上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1511920" y="180231"/>
            <a:ext cx="619268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小川自治会の防災は－防災訓練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06829" cy="807478"/>
          </a:xfrm>
          <a:prstGeom prst="rect">
            <a:avLst/>
          </a:prstGeom>
        </p:spPr>
      </p:pic>
      <p:pic>
        <p:nvPicPr>
          <p:cNvPr id="2" name="Picture 2" descr="PA27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828303"/>
            <a:ext cx="30357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1583928" y="0"/>
            <a:ext cx="619268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小川自治会の防災は－防災訓練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pic>
        <p:nvPicPr>
          <p:cNvPr id="4" name="Picture 2" descr="PA040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487" y="828303"/>
            <a:ext cx="327456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N.Hayashi\Pictures\OLYMPUS Master 2\PA04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472" y="4140671"/>
            <a:ext cx="3391926" cy="2543945"/>
          </a:xfrm>
          <a:prstGeom prst="rect">
            <a:avLst/>
          </a:prstGeom>
          <a:noFill/>
        </p:spPr>
      </p:pic>
      <p:pic>
        <p:nvPicPr>
          <p:cNvPr id="3" name="Picture 2" descr="C:\Users\N.Hayashi\Pictures\2014-10-04\PA04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4128" y="828303"/>
            <a:ext cx="3174876" cy="2448272"/>
          </a:xfrm>
          <a:prstGeom prst="rect">
            <a:avLst/>
          </a:prstGeom>
          <a:noFill/>
        </p:spPr>
      </p:pic>
      <p:pic>
        <p:nvPicPr>
          <p:cNvPr id="7" name="Picture 2" descr="C:\Users\N.Hayashi\Pictures\2014-10-04\PA040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329178" y="4483653"/>
            <a:ext cx="3319918" cy="2489938"/>
          </a:xfrm>
          <a:prstGeom prst="rect">
            <a:avLst/>
          </a:prstGeom>
          <a:noFill/>
        </p:spPr>
      </p:pic>
      <p:pic>
        <p:nvPicPr>
          <p:cNvPr id="10" name="Picture 2" descr="PA0401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775" y="4068663"/>
            <a:ext cx="335406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431800" y="3276575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一軒一軒旗</a:t>
            </a:r>
            <a:r>
              <a:rPr lang="ja-JP" altLang="en-US" b="1" dirty="0" smtClean="0">
                <a:latin typeface="HGP教科書体" pitchFamily="18" charset="-128"/>
                <a:ea typeface="HGP教科書体" pitchFamily="18" charset="-128"/>
              </a:rPr>
              <a:t>出し確認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16176" y="3276575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青パトで</a:t>
            </a:r>
            <a:r>
              <a:rPr lang="ja-JP" altLang="en-US" b="1" dirty="0" smtClean="0">
                <a:latin typeface="HGP教科書体" pitchFamily="18" charset="-128"/>
                <a:ea typeface="HGP教科書体" pitchFamily="18" charset="-128"/>
              </a:rPr>
              <a:t>負傷者搬送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72560" y="3276575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こちらは車いすで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9792" y="3708623"/>
            <a:ext cx="293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展示コーナーは大にぎわい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48224" y="3708623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雨水タンク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84528" y="3708623"/>
            <a:ext cx="235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P教科書体" pitchFamily="18" charset="-128"/>
                <a:ea typeface="HGP教科書体" pitchFamily="18" charset="-128"/>
              </a:rPr>
              <a:t>感震ブレーカー実演</a:t>
            </a: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27280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87784" y="865823"/>
          <a:ext cx="9433051" cy="663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664296"/>
                <a:gridCol w="2160240"/>
                <a:gridCol w="295233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基本情報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自治会全会員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参加、備蓄、援護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被害想定シミュレーション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支隊単位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訓練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実施訓練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総合訓練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　旗出し訓練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　２００人参加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旗出し率　８０％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個別基礎訓練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一般隊員向け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１４年スタンドパイプ７回実施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専門班向け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負傷者搬送訓練など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講習（机上訓練）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講習会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体験者外部講師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ビデオ上映会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見学会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立川防災館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防災クイズ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夏祭り、自治会だより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外部講習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町田市主催などの外部講習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自助支援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充足状況把握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備蓄、火災対策等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購入斡旋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家庭用消火器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２０１４年度　３６４本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飲料水など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家庭用機材の紹介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使用方法説明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感震ブレーカー、煙探知機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災害伝言ダイヤル　　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295896" y="0"/>
            <a:ext cx="583264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小川自治会の防災は－勉強会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1026" name="Picture 2" descr="140629 震災火災映画会（３）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24" y="4590901"/>
            <a:ext cx="4001738" cy="29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005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111" y="828303"/>
            <a:ext cx="410950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5368330" y="3708623"/>
            <a:ext cx="359906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貸し切りバスで立川防災館見学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67904" y="4212679"/>
            <a:ext cx="217399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防災ビデオ上映会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7825" y="3708623"/>
            <a:ext cx="39604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学習交流会</a:t>
            </a:r>
            <a:r>
              <a:rPr lang="ja-JP" altLang="en-US" b="1" dirty="0" smtClean="0"/>
              <a:t>ー被災体験者に学ぶ</a:t>
            </a:r>
            <a:endParaRPr kumimoji="1" lang="ja-JP" altLang="en-US" b="1" dirty="0"/>
          </a:p>
        </p:txBody>
      </p:sp>
      <p:pic>
        <p:nvPicPr>
          <p:cNvPr id="3" name="Picture 2" descr="C:\Users\N.Hayashi\Pictures\2014-11-09\PB090009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47825" y="828303"/>
            <a:ext cx="3960439" cy="2916323"/>
          </a:xfrm>
          <a:prstGeom prst="rect">
            <a:avLst/>
          </a:prstGeom>
          <a:noFill/>
        </p:spPr>
      </p:pic>
      <p:pic>
        <p:nvPicPr>
          <p:cNvPr id="4" name="Picture 2" descr="C:\Users\N.Hayashi\Pictures\OLYMPUS Master 2\P830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0312" y="4590901"/>
            <a:ext cx="4255099" cy="2970362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5173565" y="4212679"/>
            <a:ext cx="39885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夏祭りで防災クイズー子どもに人気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43968" y="180231"/>
            <a:ext cx="6367427" cy="70787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ja-JP" altLang="en-US" sz="4000" b="1" dirty="0" smtClean="0">
                <a:solidFill>
                  <a:srgbClr val="FF0000"/>
                </a:solidFill>
                <a:latin typeface="HGP正楷書体" pitchFamily="66" charset="-128"/>
                <a:ea typeface="HGP正楷書体" pitchFamily="66" charset="-128"/>
              </a:rPr>
              <a:t>小川自治会青色パトロール隊</a:t>
            </a:r>
            <a:endParaRPr lang="ja-JP" altLang="en-US" sz="4000" b="1" dirty="0">
              <a:solidFill>
                <a:srgbClr val="FF0000"/>
              </a:solidFill>
              <a:latin typeface="HGP正楷書体" pitchFamily="66" charset="-128"/>
              <a:ea typeface="HGP正楷書体" pitchFamily="66" charset="-128"/>
            </a:endParaRPr>
          </a:p>
        </p:txBody>
      </p:sp>
      <p:pic>
        <p:nvPicPr>
          <p:cNvPr id="4" name="20141224150540(1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2498" y="1116335"/>
            <a:ext cx="10113123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27280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87784" y="865823"/>
          <a:ext cx="9433051" cy="663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664296"/>
                <a:gridCol w="2160240"/>
                <a:gridCol w="295233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基本情報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自治会全会員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参加、備蓄、援護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被害想定シミュレーション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自治会全体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支隊単位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実施訓練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総合訓練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　旗出し訓練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　２００人参加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旗出し率　８０％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個別基礎訓練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一般隊員向け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１４年スタンドパイプ７回実施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専門班向け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負傷者搬送訓練など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町田市主催などの外部訓練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講習（机上訓練）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講習会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体験者外部講師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ビデオ上映会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見学会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立川防災館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防災クイズ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夏祭り、自治会だより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外部講習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町田市主催などの外部講習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自助支援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充足状況把握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備蓄、火災対策等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購入斡旋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家庭用消火器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２０１４年度　３６４本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備蓄品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飲料水など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家庭用機材の紹介</a:t>
                      </a:r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使用方法説明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感震ブレーカー、煙探知機</a:t>
                      </a:r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災害伝言ダイヤル　　など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344816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小川自治会の防災は－活動内容（２）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15776" y="825183"/>
          <a:ext cx="9505059" cy="657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520280"/>
                <a:gridCol w="2376264"/>
                <a:gridCol w="273630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マニュアル類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隊員配付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防災マップ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防災ガイドブック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防災活動の基本的考え方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安全ノート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自助のマニュアル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組織用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活動マニュアル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多種多様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避難所運営マニュアル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一時避難場所（公園）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避難施設（学校）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情報・広報・啓発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広報紙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自治会だより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毎号防災ページ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支隊広報紙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各支隊で個別に発行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ホームページ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上記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掲示板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青パト放送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毎日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会議体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全体会議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活動報告、活動計画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年１回、班長以上全員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支隊長会議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決定機関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隔月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各専門班会議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不定期、専門班長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支隊独自の会議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機材・資材・備品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別紙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援護必要者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民生委員との連携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援護体制作り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今後の課題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223888" y="0"/>
            <a:ext cx="7920880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小川自治会の防災は－隊員用マニュアル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1026" name="図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1188343"/>
            <a:ext cx="4768238" cy="6158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2" descr="C:\Users\N.Hayashi\Pictures\MP Navigator\2014_10_20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336" y="1116335"/>
            <a:ext cx="4413778" cy="621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344816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小川自治会の防災は－活動内容（２）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15776" y="825183"/>
          <a:ext cx="9505059" cy="657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520280"/>
                <a:gridCol w="2376264"/>
                <a:gridCol w="273630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マニュアル類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隊員配付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防災マップ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防災ガイドブック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防災活動の基本的考え方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安全ノート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自助のマニュアル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組織用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活動マニュアル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多種多様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避難所運営マニュアル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一時避難場所（公園）</a:t>
                      </a:r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避難施設（学校）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情報・広報・啓発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広報紙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自治会だより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毎号防災ページ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支隊広報紙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各支隊で個別に発行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ホームページ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上記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掲示板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青パト放送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毎日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会議体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全体会議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活動報告、活動計画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年１回、班長以上全員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支隊長会議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決定機関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隔月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各専門班会議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不定期、専門班長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支隊独自の会議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機材・資材・備品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別紙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援護必要者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民生委員との連携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援護体制作り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今後の課題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1223888" y="0"/>
            <a:ext cx="7920880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小川自治会の防災は－行動マニュアル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pic>
        <p:nvPicPr>
          <p:cNvPr id="6" name="図 5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2" name="Picture 2" descr="C:\Users\N.Hayashi\Pictures\MP Navigator\2014_10_23\IMG.jpg"/>
          <p:cNvPicPr>
            <a:picLocks noChangeAspect="1" noChangeArrowheads="1"/>
          </p:cNvPicPr>
          <p:nvPr/>
        </p:nvPicPr>
        <p:blipFill>
          <a:blip r:embed="rId3" cstate="print"/>
          <a:srcRect l="3650" t="3746" r="2917" b="1828"/>
          <a:stretch>
            <a:fillRect/>
          </a:stretch>
        </p:blipFill>
        <p:spPr bwMode="auto">
          <a:xfrm>
            <a:off x="-1" y="684288"/>
            <a:ext cx="10080625" cy="6876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7344816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小川自治会の防災は－活動内容（２）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15776" y="825183"/>
          <a:ext cx="9505059" cy="657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520280"/>
                <a:gridCol w="2376264"/>
                <a:gridCol w="273630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マニュアル類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隊員配付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防災マップ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防災ガイドブック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防災活動の基本的考え方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安全ノート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自助のマニュアル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組織用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活動マニュアル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多種多様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避難所運営マニュアル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一時避難場所（公園）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避難施設（学校）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情報・広報・啓発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広報紙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自治会だより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毎号防災ページ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支隊広報紙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各支隊で個別に発行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ホームページ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上記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掲示板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青パト放送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毎日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会議体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全体会議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活動報告、活動計画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年１回、班長以上全員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支隊長会議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決定機関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隔月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各専門班会議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不定期、専門班長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支隊独自の会議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機材・資材・備品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別紙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援護必要者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把握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アンケート調査</a:t>
                      </a:r>
                      <a:endParaRPr kumimoji="1" lang="en-US" altLang="ja-JP" sz="18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民生委員との連携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援護体制作り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今後の課題</a:t>
                      </a:r>
                      <a:endParaRPr kumimoji="1" lang="ja-JP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151880" y="0"/>
            <a:ext cx="6912768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小川自治会の防災は－広報紙（１）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2" name="Picture 2" descr="C:\Users\N.Hayashi\Pictures\MP Navigator\2014_10_20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828303"/>
            <a:ext cx="4752528" cy="6502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C:\Users\N.Hayashi\Pictures\MP Navigator\2014_10_20\IMG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344" y="828303"/>
            <a:ext cx="4593021" cy="648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223888" y="0"/>
            <a:ext cx="6840760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小川自治会の防災は－広報紙（２）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7784" y="828303"/>
            <a:ext cx="9361040" cy="6370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u="sng" dirty="0" smtClean="0">
                <a:latin typeface="HGP正楷書体" pitchFamily="66" charset="-128"/>
                <a:ea typeface="HGP正楷書体" pitchFamily="66" charset="-128"/>
              </a:rPr>
              <a:t>小川自治会だより　　</a:t>
            </a:r>
            <a:r>
              <a:rPr kumimoji="1" lang="ja-JP" altLang="en-US" sz="2400" u="sng" dirty="0" smtClean="0">
                <a:latin typeface="HGP正楷書体" pitchFamily="66" charset="-128"/>
                <a:ea typeface="HGP正楷書体" pitchFamily="66" charset="-128"/>
              </a:rPr>
              <a:t>知っておきまし</a:t>
            </a:r>
            <a:r>
              <a:rPr kumimoji="1" lang="ja-JP" altLang="en-US" sz="2400" u="sng" dirty="0" err="1" smtClean="0">
                <a:latin typeface="HGP正楷書体" pitchFamily="66" charset="-128"/>
                <a:ea typeface="HGP正楷書体" pitchFamily="66" charset="-128"/>
              </a:rPr>
              <a:t>ょう</a:t>
            </a:r>
            <a:r>
              <a:rPr kumimoji="1" lang="ja-JP" altLang="en-US" sz="2400" u="sng" dirty="0" smtClean="0">
                <a:latin typeface="HGP正楷書体" pitchFamily="66" charset="-128"/>
                <a:ea typeface="HGP正楷書体" pitchFamily="66" charset="-128"/>
              </a:rPr>
              <a:t>シリーズ</a:t>
            </a:r>
            <a:endParaRPr kumimoji="1" lang="en-US" altLang="ja-JP" sz="2400" u="sng" dirty="0" smtClean="0">
              <a:latin typeface="HGP正楷書体" pitchFamily="66" charset="-128"/>
              <a:ea typeface="HGP正楷書体" pitchFamily="66" charset="-128"/>
            </a:endParaRPr>
          </a:p>
          <a:p>
            <a:pPr algn="ctr"/>
            <a:endParaRPr kumimoji="1" lang="en-US" altLang="ja-JP" sz="2400" u="sng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１．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小川地区の安全度　　　　　　　　　　　２６年　６月号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想定される地震と被害想定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地域危険度測定調査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盛土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２．</a:t>
            </a:r>
            <a:r>
              <a:rPr kumimoji="1" lang="ja-JP" altLang="en-US" b="1" dirty="0" smtClean="0">
                <a:latin typeface="ＭＳ 明朝" pitchFamily="17" charset="-128"/>
                <a:ea typeface="ＭＳ 明朝" pitchFamily="17" charset="-128"/>
              </a:rPr>
              <a:t>火の元にご用心　　　　　　　　　　　　２６年　７月号　　　　　</a:t>
            </a:r>
            <a:endParaRPr kumimoji="1"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</a:t>
            </a:r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火災の原因と通電火災</a:t>
            </a:r>
            <a:endParaRPr kumimoji="1"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発火を防ぐ対策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３．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負傷した時どうすればよいのか　　　　　２６年　８月号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</a:t>
            </a:r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救護連絡所について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４．</a:t>
            </a:r>
            <a:r>
              <a:rPr kumimoji="1" lang="ja-JP" altLang="en-US" b="1" dirty="0" smtClean="0">
                <a:latin typeface="ＭＳ 明朝" pitchFamily="17" charset="-128"/>
                <a:ea typeface="ＭＳ 明朝" pitchFamily="17" charset="-128"/>
              </a:rPr>
              <a:t>１週間を美味しく食べるには　　　　　　２６年　９月号</a:t>
            </a:r>
            <a:endParaRPr kumimoji="1"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１週間分のメニューと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　　ローリングストック</a:t>
            </a:r>
            <a:endParaRPr kumimoji="1"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５．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大事な家族の一員です　　　　　　　　　２６年１１月号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　災害発生時のペットの扱い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６．</a:t>
            </a:r>
            <a:r>
              <a:rPr kumimoji="1" lang="ja-JP" altLang="en-US" b="1" dirty="0" smtClean="0">
                <a:latin typeface="ＭＳ 明朝" pitchFamily="17" charset="-128"/>
                <a:ea typeface="ＭＳ 明朝" pitchFamily="17" charset="-128"/>
              </a:rPr>
              <a:t>トイレ対策は重要です　　　　　　　　　２６年１２月号</a:t>
            </a:r>
            <a:endParaRPr kumimoji="1"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</a:t>
            </a:r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家庭のトイレ、避難所のトイレ</a:t>
            </a:r>
            <a:endParaRPr lang="en-US" altLang="ja-JP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kumimoji="1" lang="ja-JP" altLang="en-US" dirty="0" smtClean="0">
                <a:latin typeface="ＭＳ 明朝" pitchFamily="17" charset="-128"/>
                <a:ea typeface="ＭＳ 明朝" pitchFamily="17" charset="-128"/>
              </a:rPr>
              <a:t>７．</a:t>
            </a:r>
            <a:r>
              <a:rPr kumimoji="1" lang="ja-JP" altLang="en-US" b="1" dirty="0" smtClean="0">
                <a:latin typeface="ＭＳ 明朝" pitchFamily="17" charset="-128"/>
                <a:ea typeface="ＭＳ 明朝" pitchFamily="17" charset="-128"/>
              </a:rPr>
              <a:t>非常時の初期消火の重要性　　　　　　　２７年　３月号</a:t>
            </a:r>
            <a:endParaRPr kumimoji="1"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８．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非常時の対応と体制　　　　　　　　　　２７年　（予定）</a:t>
            </a:r>
            <a:endParaRPr kumimoji="1" lang="ja-JP" altLang="en-US" sz="1800" b="1" dirty="0">
              <a:latin typeface="ＭＳ 明朝" pitchFamily="17" charset="-128"/>
              <a:ea typeface="ＭＳ 明朝" pitchFamily="1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223888" y="0"/>
            <a:ext cx="7776864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小川自治会の防災は－広報紙（２－１）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1026" name="Picture 2" descr="C:\Users\N.Hayashi\Pictures\MP Navigator\2014_10_20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828303"/>
            <a:ext cx="4789537" cy="6460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Picture 2" descr="C:\Users\N.Hayashi\Pictures\MP Navigator\2014_12_20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828303"/>
            <a:ext cx="4609005" cy="648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223888" y="0"/>
            <a:ext cx="7776864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小川自治会の防災は－広報紙（２－２）</a:t>
            </a:r>
            <a:endParaRPr lang="ja-JP" altLang="en-US" sz="3200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1026" name="Picture 2" descr="C:\Users\N.Hayashi\Pictures\MP Navigator\2014_10_20\IMG_0001.jpg"/>
          <p:cNvPicPr>
            <a:picLocks noChangeAspect="1" noChangeArrowheads="1"/>
          </p:cNvPicPr>
          <p:nvPr/>
        </p:nvPicPr>
        <p:blipFill>
          <a:blip r:embed="rId3" cstate="print"/>
          <a:srcRect t="51238"/>
          <a:stretch>
            <a:fillRect/>
          </a:stretch>
        </p:blipFill>
        <p:spPr bwMode="auto">
          <a:xfrm>
            <a:off x="-1" y="756295"/>
            <a:ext cx="10080626" cy="662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7784" y="180231"/>
            <a:ext cx="9649072" cy="73810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ja-JP" altLang="en-US" sz="4000" dirty="0" smtClean="0"/>
              <a:t>◇第１部：外部講師による講演</a:t>
            </a:r>
            <a:endParaRPr kumimoji="1" lang="en-US" altLang="ja-JP" sz="4000" dirty="0" smtClean="0"/>
          </a:p>
          <a:p>
            <a:pPr>
              <a:buNone/>
            </a:pPr>
            <a:r>
              <a:rPr lang="ja-JP" altLang="en-US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１．防災講習会（町田市の防災の取り組み）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ja-JP" sz="2400" dirty="0" smtClean="0"/>
              <a:t>　　</a:t>
            </a:r>
            <a:r>
              <a:rPr lang="ja-JP" altLang="en-US" sz="2400" dirty="0" smtClean="0"/>
              <a:t>　　</a:t>
            </a:r>
            <a:r>
              <a:rPr lang="ja-JP" altLang="ja-JP" sz="2400" dirty="0" smtClean="0"/>
              <a:t>　</a:t>
            </a:r>
            <a:r>
              <a:rPr lang="ja-JP" altLang="ja-JP" sz="2400" dirty="0" smtClean="0">
                <a:latin typeface="HGP教科書体" pitchFamily="18" charset="-128"/>
                <a:ea typeface="HGP教科書体" pitchFamily="18" charset="-128"/>
              </a:rPr>
              <a:t>講師：町田市市民部防災安全課　防災係長　</a:t>
            </a:r>
            <a:r>
              <a:rPr lang="ja-JP" altLang="en-US" sz="2400" dirty="0" smtClean="0">
                <a:latin typeface="HGP教科書体" pitchFamily="18" charset="-128"/>
                <a:ea typeface="HGP教科書体" pitchFamily="18" charset="-128"/>
              </a:rPr>
              <a:t>渡辺</a:t>
            </a:r>
            <a:r>
              <a:rPr lang="ja-JP" altLang="ja-JP" sz="2400" dirty="0" smtClean="0">
                <a:latin typeface="HGP教科書体" pitchFamily="18" charset="-128"/>
                <a:ea typeface="HGP教科書体" pitchFamily="18" charset="-128"/>
              </a:rPr>
              <a:t>氏</a:t>
            </a:r>
            <a:endParaRPr kumimoji="1" lang="en-US" altLang="ja-JP" sz="24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２．成瀬中央自治会の防災活動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2400" dirty="0" smtClean="0">
                <a:latin typeface="HGP教科書体" pitchFamily="18" charset="-128"/>
                <a:ea typeface="HGP教科書体" pitchFamily="18" charset="-128"/>
              </a:rPr>
              <a:t>　　　　　</a:t>
            </a:r>
            <a:r>
              <a:rPr lang="ja-JP" altLang="ja-JP" sz="2400" dirty="0" smtClean="0">
                <a:latin typeface="HGP教科書体" pitchFamily="18" charset="-128"/>
                <a:ea typeface="HGP教科書体" pitchFamily="18" charset="-128"/>
              </a:rPr>
              <a:t>講師：成瀬中央自治会防災委員会副委員長　山垣　淑子氏</a:t>
            </a:r>
            <a:endParaRPr lang="en-US" altLang="ja-JP" sz="2400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kumimoji="1" lang="en-US" altLang="ja-JP" sz="2400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4000" dirty="0" smtClean="0"/>
              <a:t>◇第２部：自主防災隊全体会議</a:t>
            </a:r>
            <a:endParaRPr lang="en-US" altLang="ja-JP" sz="4000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１．２０１４年度の活動と決算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２．２０１５年度体制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３．２０１５年度活動方針と予算案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lang="en-US" altLang="ja-JP" sz="2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4000" dirty="0" smtClean="0"/>
              <a:t>◇第３部：懇親会</a:t>
            </a:r>
            <a:endParaRPr lang="en-US" altLang="ja-JP" sz="4000" dirty="0" smtClean="0"/>
          </a:p>
          <a:p>
            <a:pPr>
              <a:buNone/>
            </a:pP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215776" y="830199"/>
          <a:ext cx="9721080" cy="4536512"/>
        </p:xfrm>
        <a:graphic>
          <a:graphicData uri="http://schemas.openxmlformats.org/drawingml/2006/table">
            <a:tbl>
              <a:tblPr/>
              <a:tblGrid>
                <a:gridCol w="2722708"/>
                <a:gridCol w="1550214"/>
                <a:gridCol w="2851662"/>
                <a:gridCol w="2596496"/>
              </a:tblGrid>
              <a:tr h="283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機材等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数量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金額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備考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安全ノート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１，５００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２０４，７００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下小川倉庫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２１９，０００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スタンドパイプ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５２４，６６４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含むホース他付属品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トランシーバー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１５９，５００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含む電波使用料　など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夜間照明（ランタン）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５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６０，６８６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備蓄用カンパン飲料水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４７，５２０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消火器格納箱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１０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４７，２１６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全体会議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２４，９５６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防災用掲示板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１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２０，０００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（かえでに管理委託）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展示用防災グッズ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１３，２９７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助成金申請費用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６，０２８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交通費、</a:t>
                      </a:r>
                      <a:r>
                        <a:rPr lang="en-US" sz="1800" kern="100">
                          <a:latin typeface="Century"/>
                          <a:ea typeface="ＭＳ 明朝"/>
                          <a:cs typeface="Times New Roman"/>
                        </a:rPr>
                        <a:t>FAX</a:t>
                      </a: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代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運営経費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２８６，７９７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合計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￥１，６２６，７９８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予算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￥１，５００，０００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予算差異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b="1" kern="100" dirty="0">
                          <a:solidFill>
                            <a:srgbClr val="FF0000"/>
                          </a:solidFill>
                          <a:latin typeface="Century"/>
                          <a:ea typeface="ＭＳ 明朝"/>
                          <a:cs typeface="Times New Roman"/>
                        </a:rPr>
                        <a:t>－１２６、７９８</a:t>
                      </a: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b="1" kern="100" dirty="0">
                        <a:solidFill>
                          <a:srgbClr val="FF0000"/>
                        </a:solidFill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8285" marR="68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2159991" y="5366703"/>
          <a:ext cx="5688632" cy="2194560"/>
        </p:xfrm>
        <a:graphic>
          <a:graphicData uri="http://schemas.openxmlformats.org/drawingml/2006/table">
            <a:tbl>
              <a:tblPr/>
              <a:tblGrid>
                <a:gridCol w="2862375"/>
                <a:gridCol w="2826257"/>
              </a:tblGrid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組織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金額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せんげん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６９，８９０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下小川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２５，２０２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かえで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３６，０１９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蜂谷戸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８２，０８１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柳谷戸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３９，４０７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本部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３４，１９８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運営経費合計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２８６，７９７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64048" y="0"/>
            <a:ext cx="45003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2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正楷書体" pitchFamily="65" charset="-128"/>
                <a:ea typeface="HG正楷書体" pitchFamily="65" charset="-128"/>
                <a:cs typeface="Times New Roman" pitchFamily="18" charset="0"/>
              </a:rPr>
              <a:t>２０１４年度決算</a:t>
            </a:r>
            <a:endParaRPr kumimoji="1" lang="ja-JP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正楷書体" pitchFamily="65" charset="-128"/>
              <a:ea typeface="HG正楷書体" pitchFamily="65" charset="-128"/>
              <a:cs typeface="ＭＳ Ｐゴシック" pitchFamily="50" charset="-128"/>
            </a:endParaRPr>
          </a:p>
        </p:txBody>
      </p:sp>
      <p:pic>
        <p:nvPicPr>
          <p:cNvPr id="7" name="図 6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439912" y="180231"/>
            <a:ext cx="5976664" cy="476353"/>
          </a:xfrm>
          <a:prstGeom prst="rect">
            <a:avLst/>
          </a:prstGeom>
        </p:spPr>
        <p:txBody>
          <a:bodyPr vert="horz" lIns="100803" tIns="50402" rIns="100803" bIns="50402" rtlCol="0" anchor="ctr">
            <a:noAutofit/>
          </a:bodyPr>
          <a:lstStyle/>
          <a:p>
            <a:pPr algn="ctr" defTabSz="1008035">
              <a:spcBef>
                <a:spcPct val="0"/>
              </a:spcBef>
              <a:defRPr/>
            </a:pPr>
            <a:r>
              <a:rPr lang="ja-JP" altLang="en-US" sz="3200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初期投資</a:t>
            </a:r>
            <a:endParaRPr lang="en-US" altLang="ja-JP" sz="3200" b="1" u="sng" dirty="0" smtClean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  <a:p>
            <a:pPr algn="ctr" defTabSz="1008035">
              <a:spcBef>
                <a:spcPct val="0"/>
              </a:spcBef>
              <a:defRPr/>
            </a:pPr>
            <a:r>
              <a:rPr lang="ja-JP" altLang="en-US" b="1" u="sng" dirty="0" smtClean="0">
                <a:solidFill>
                  <a:srgbClr val="C00000"/>
                </a:solidFill>
                <a:latin typeface="HGS正楷書体" pitchFamily="66" charset="-128"/>
                <a:ea typeface="HGS正楷書体" pitchFamily="66" charset="-128"/>
                <a:cs typeface="+mj-cs"/>
              </a:rPr>
              <a:t>２０１３年～２０１４年度</a:t>
            </a:r>
            <a:endParaRPr lang="ja-JP" altLang="en-US" b="1" u="sng" dirty="0">
              <a:solidFill>
                <a:srgbClr val="C00000"/>
              </a:solidFill>
              <a:latin typeface="HGS正楷書体" pitchFamily="66" charset="-128"/>
              <a:ea typeface="HGS正楷書体" pitchFamily="66" charset="-128"/>
              <a:cs typeface="+mj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67062" y="4083431"/>
            <a:ext cx="1228557" cy="407206"/>
          </a:xfrm>
          <a:prstGeom prst="rect">
            <a:avLst/>
          </a:prstGeom>
          <a:noFill/>
        </p:spPr>
        <p:txBody>
          <a:bodyPr wrap="none" lIns="100803" tIns="50402" rIns="100803" bIns="50402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防災隊員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図 24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287784" y="5868863"/>
          <a:ext cx="9289033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2016225"/>
                <a:gridCol w="30963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資金源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町田市自主防災隊補助金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毎年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約１８万円／年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東京都地域の底力再生助成金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１３年、１４年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２０万円ｘ２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自治会災害積立金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取り崩し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２００万円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4680272" y="972319"/>
          <a:ext cx="5040560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675"/>
                <a:gridCol w="916465"/>
                <a:gridCol w="213842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隊員配付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安全確認の旗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１５００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全戸配布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防災マップ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１５００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全戸配布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防災ガイドブック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１５００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全戸配布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安全ノート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１５００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全戸配布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215777" y="972319"/>
          <a:ext cx="4320485" cy="474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648072"/>
                <a:gridCol w="172819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活動拠点用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防災倉庫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２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新規、買換え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スタンドパイプ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各支隊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介助用車いす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各支隊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リヤカー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本部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テント付トイレ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各支隊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街頭消火器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１０</a:t>
                      </a:r>
                      <a:endParaRPr kumimoji="1" lang="en-US" altLang="ja-JP" sz="1800" dirty="0" smtClean="0"/>
                    </a:p>
                    <a:p>
                      <a:pPr algn="ctr"/>
                      <a:r>
                        <a:rPr kumimoji="1" lang="ja-JP" altLang="en-US" sz="1800" dirty="0" smtClean="0"/>
                        <a:t>１４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自治会購入</a:t>
                      </a:r>
                      <a:endParaRPr kumimoji="1" lang="en-US" altLang="ja-JP" sz="1800" dirty="0" smtClean="0"/>
                    </a:p>
                    <a:p>
                      <a:r>
                        <a:rPr kumimoji="1" lang="ja-JP" altLang="en-US" sz="1800" smtClean="0"/>
                        <a:t>市の増設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ハンドマイク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/>
                        <a:t>各支隊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トランシーバー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４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本部・支隊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簡易型照明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各支隊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誘導用プラカード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５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各支隊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防災のぼり旗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本部・支隊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4680272" y="3060551"/>
          <a:ext cx="4992226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936104"/>
                <a:gridCol w="203989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活動隊員用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ヘルメット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６０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腕章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１２０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80272" y="4284687"/>
          <a:ext cx="4992226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936104"/>
                <a:gridCol w="203989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その他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非常食、飲料水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立川防災館見学会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バスチャーター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553" y="0"/>
            <a:ext cx="9649072" cy="7381032"/>
          </a:xfrm>
        </p:spPr>
        <p:txBody>
          <a:bodyPr>
            <a:normAutofit/>
          </a:bodyPr>
          <a:lstStyle/>
          <a:p>
            <a:pPr>
              <a:buNone/>
            </a:pPr>
            <a:endParaRPr kumimoji="1" lang="en-US" altLang="ja-JP" sz="2400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4000" dirty="0" smtClean="0"/>
              <a:t>         </a:t>
            </a:r>
            <a:r>
              <a:rPr lang="ja-JP" altLang="en-US" sz="4000" u="sng" dirty="0" smtClean="0"/>
              <a:t>第２部：自主防災隊全体会議</a:t>
            </a:r>
            <a:endParaRPr lang="en-US" altLang="ja-JP" sz="4000" u="sng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１．隊長挨拶　　　　　　　　　　　隊長　長谷川</a:t>
            </a:r>
            <a:endParaRPr kumimoji="1" lang="en-US" altLang="ja-JP" sz="3600" b="1" dirty="0" smtClean="0">
              <a:solidFill>
                <a:schemeClr val="bg1">
                  <a:lumMod val="50000"/>
                </a:schemeClr>
              </a:solidFill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　２</a:t>
            </a:r>
            <a:r>
              <a:rPr kumimoji="1"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．２０１４年度の活動　　　　　　事務局　林</a:t>
            </a:r>
            <a:endParaRPr kumimoji="1" lang="en-US" altLang="ja-JP" sz="3600" b="1" dirty="0" smtClean="0">
              <a:solidFill>
                <a:schemeClr val="bg1">
                  <a:lumMod val="50000"/>
                </a:schemeClr>
              </a:solidFill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　３．</a:t>
            </a:r>
            <a:r>
              <a:rPr kumimoji="1"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決算　　　　　　　　　　　　　　会計　上田</a:t>
            </a:r>
            <a:endParaRPr kumimoji="1" lang="en-US" altLang="ja-JP" sz="3600" b="1" dirty="0" smtClean="0">
              <a:solidFill>
                <a:schemeClr val="bg1">
                  <a:lumMod val="50000"/>
                </a:schemeClr>
              </a:solidFill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solidFill>
                  <a:schemeClr val="bg1">
                    <a:lumMod val="50000"/>
                  </a:schemeClr>
                </a:solidFill>
                <a:latin typeface="HGP教科書体" pitchFamily="18" charset="-128"/>
                <a:ea typeface="HGP教科書体" pitchFamily="18" charset="-128"/>
              </a:rPr>
              <a:t>　　　　　　　　　　　　　　　　　代　 自治会会計　林</a:t>
            </a:r>
            <a:endParaRPr kumimoji="1" lang="en-US" altLang="ja-JP" sz="3600" b="1" dirty="0" smtClean="0">
              <a:solidFill>
                <a:schemeClr val="bg1">
                  <a:lumMod val="50000"/>
                </a:schemeClr>
              </a:solidFill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en-US" altLang="ja-JP" sz="3600" b="1" dirty="0" smtClean="0">
                <a:latin typeface="HGP教科書体" pitchFamily="18" charset="-128"/>
                <a:ea typeface="HGP教科書体" pitchFamily="18" charset="-128"/>
              </a:rPr>
              <a:t>  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４．２０１５年度体制               隊長　長谷川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５．２０１５年度活動       　　　　事務局　窪田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６．予算案 　　　　　　　　　　　　事務局　窪田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lang="en-US" altLang="ja-JP" sz="2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384128" y="0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２０１５年の体制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5776" y="828303"/>
            <a:ext cx="964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 smtClean="0"/>
              <a:t>◇設立後２年経過したため、規定により退任する方複数あり</a:t>
            </a:r>
            <a:r>
              <a:rPr kumimoji="1" lang="ja-JP" altLang="en-US" sz="1800" b="1" dirty="0" smtClean="0"/>
              <a:t>（</a:t>
            </a:r>
            <a:r>
              <a:rPr kumimoji="1" lang="ja-JP" altLang="en-US" sz="1800" b="1" dirty="0" smtClean="0">
                <a:solidFill>
                  <a:srgbClr val="C00000"/>
                </a:solidFill>
              </a:rPr>
              <a:t>太字</a:t>
            </a:r>
            <a:r>
              <a:rPr kumimoji="1" lang="ja-JP" altLang="en-US" sz="1800" b="1" dirty="0" smtClean="0"/>
              <a:t>は新任またはローテーション）</a:t>
            </a:r>
            <a:endParaRPr kumimoji="1" lang="en-US" altLang="ja-JP" sz="1800" b="1" dirty="0" smtClean="0"/>
          </a:p>
          <a:p>
            <a:r>
              <a:rPr lang="ja-JP" altLang="en-US" sz="1800" b="1" dirty="0" smtClean="0"/>
              <a:t>◇基本的な制度は整備できたので、今後は支隊とＰＴ中心の活動とし、事務局の機能は縮小する</a:t>
            </a:r>
            <a:endParaRPr kumimoji="1" lang="ja-JP" altLang="en-US" sz="1800" b="1" dirty="0"/>
          </a:p>
        </p:txBody>
      </p:sp>
      <p:pic>
        <p:nvPicPr>
          <p:cNvPr id="7" name="図 6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287784" y="3996655"/>
          <a:ext cx="9577064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9"/>
                <a:gridCol w="1584176"/>
                <a:gridCol w="1368152"/>
                <a:gridCol w="1368152"/>
                <a:gridCol w="1584176"/>
                <a:gridCol w="1368152"/>
                <a:gridCol w="11521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支隊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代表支隊長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支隊長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責任者数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せんげん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石崎　英則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天野</a:t>
                      </a:r>
                      <a:r>
                        <a:rPr kumimoji="1" lang="ja-JP" altLang="en-US" sz="180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　雄策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片野　孝治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平野　亨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小西　伸義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１５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下小川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長　信雄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宍戸　靖夫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安達ゆうこ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大高　晃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高橋　昌子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平田　一郎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清水　</a:t>
                      </a:r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なみ子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荻原　紹夫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２３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かえで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甲斐　種千代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吉田　耕造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一森　昭彦　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山本　敏裕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吉成　公彦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１３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蜂谷戸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小林　勝美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金子　郁夫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山澤　興英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坂本　美智子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飯田　弘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２０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柳谷戸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小林　洋美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i="0" kern="1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池上　新平</a:t>
                      </a:r>
                      <a:endParaRPr lang="en-US" altLang="ja-JP" sz="1800" i="0" kern="10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寺西　孝郎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新井　則康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b="1" i="0" kern="100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小城　揵信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野中　章行</a:t>
                      </a:r>
                      <a:endParaRPr kumimoji="1" lang="ja-JP" altLang="en-US" sz="1800" b="1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１６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latin typeface="ＭＳ 明朝" pitchFamily="17" charset="-128"/>
                          <a:ea typeface="ＭＳ 明朝" pitchFamily="17" charset="-128"/>
                        </a:rPr>
                        <a:t>青パト</a:t>
                      </a:r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勝又　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齋藤　正敏</a:t>
                      </a:r>
                      <a:endParaRPr lang="en-US" altLang="ja-JP" sz="1800" b="1" kern="100" dirty="0" smtClean="0">
                        <a:solidFill>
                          <a:srgbClr val="00B050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b="1" kern="100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  <a:cs typeface="Times New Roman"/>
                        </a:rPr>
                        <a:t>横田　浩</a:t>
                      </a:r>
                      <a:endParaRPr lang="ja-JP" sz="1800" b="1" kern="100" dirty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松村　好雄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林　紀史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立石　憲市郎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上田　一美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７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287784" y="1476375"/>
          <a:ext cx="9577063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77"/>
                <a:gridCol w="1215001"/>
                <a:gridCol w="757588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隊長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長谷川　義剛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副隊長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堤　光雄（自治会相談役）</a:t>
                      </a:r>
                      <a:endParaRPr kumimoji="1" lang="en-US" altLang="ja-JP" sz="1800" b="1" dirty="0" smtClean="0">
                        <a:solidFill>
                          <a:srgbClr val="C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en-US" altLang="ja-JP" sz="1800" b="1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本部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b="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本部隊員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小笠原　光子（自治会防災対策部長）、佐藤　文久（同防災対策部員</a:t>
                      </a: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）</a:t>
                      </a:r>
                      <a:endParaRPr kumimoji="1" lang="en-US" altLang="ja-JP" sz="1800" b="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細野　武文（自治会副会長）、遠山　明子（自治会事務担当）　</a:t>
                      </a:r>
                      <a:endParaRPr kumimoji="1" lang="en-US" altLang="ja-JP" sz="1800" b="0" dirty="0" smtClean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代表支隊長は全員兼務　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会計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活動経費＝上田　一美（青パト隊兼）、機材購入：事務局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 smtClean="0">
                          <a:latin typeface="ＭＳ 明朝" pitchFamily="17" charset="-128"/>
                          <a:ea typeface="ＭＳ 明朝" pitchFamily="17" charset="-128"/>
                        </a:rPr>
                        <a:t>事務局</a:t>
                      </a:r>
                      <a:endParaRPr kumimoji="1" lang="ja-JP" altLang="en-US" sz="1800" b="0" dirty="0"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 dirty="0" smtClean="0">
                          <a:solidFill>
                            <a:srgbClr val="C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窪田　浩三</a:t>
                      </a:r>
                      <a:r>
                        <a:rPr kumimoji="1" lang="ja-JP" altLang="en-US" sz="1800" b="0" dirty="0" smtClean="0">
                          <a:latin typeface="ＭＳ 明朝" pitchFamily="17" charset="-128"/>
                          <a:ea typeface="ＭＳ 明朝" pitchFamily="17" charset="-128"/>
                        </a:rPr>
                        <a:t>　　　　　</a:t>
                      </a:r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追加募集中</a:t>
                      </a:r>
                      <a:endParaRPr kumimoji="1" lang="ja-JP" altLang="en-US" sz="1800" b="1" dirty="0">
                        <a:solidFill>
                          <a:srgbClr val="0070C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215776" y="1692399"/>
          <a:ext cx="9649071" cy="5650147"/>
        </p:xfrm>
        <a:graphic>
          <a:graphicData uri="http://schemas.openxmlformats.org/drawingml/2006/table">
            <a:tbl>
              <a:tblPr/>
              <a:tblGrid>
                <a:gridCol w="2088232"/>
                <a:gridCol w="2520280"/>
                <a:gridCol w="2376263"/>
                <a:gridCol w="2664296"/>
              </a:tblGrid>
              <a:tr h="4320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渉外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外部機関折衝・申請</a:t>
                      </a:r>
                      <a:r>
                        <a:rPr 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長谷川　義</a:t>
                      </a:r>
                      <a:r>
                        <a:rPr 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剛</a:t>
                      </a: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（隊長）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堤　光雄</a:t>
                      </a:r>
                      <a:r>
                        <a:rPr lang="ja-JP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（</a:t>
                      </a: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本部</a:t>
                      </a:r>
                      <a:r>
                        <a:rPr lang="ja-JP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）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0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活動内容・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マニュアル類整備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訓練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全体の調整、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本部主催訓練実施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隊長・支隊長会議</a:t>
                      </a:r>
                      <a:endParaRPr lang="en-US" altLang="ja-JP" sz="1600" b="1" kern="100" dirty="0" smtClean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実行　委員会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会議運営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隊長・支隊長会議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他　本部主催会議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</a:t>
                      </a:r>
                      <a:r>
                        <a:rPr lang="ja-JP" altLang="en-US" sz="1600" b="1" kern="100" smtClean="0">
                          <a:latin typeface="Century"/>
                          <a:ea typeface="ＭＳ 明朝"/>
                          <a:cs typeface="Times New Roman"/>
                        </a:rPr>
                        <a:t>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機材・備品管理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現物管理は各支隊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林　紀史</a:t>
                      </a:r>
                      <a:r>
                        <a:rPr lang="en-US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当面）</a:t>
                      </a:r>
                      <a:endParaRPr lang="ja-JP" altLang="ja-JP" sz="1600" b="1" kern="100" dirty="0" smtClean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広報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情報・広報班と協業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林　紀史（自治会広報）</a:t>
                      </a:r>
                      <a:r>
                        <a:rPr 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 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予算管理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機資材購入、活動経費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上田　一美（会計）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林　紀史（自治会会計）</a:t>
                      </a:r>
                      <a:r>
                        <a:rPr lang="ja-JP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 </a:t>
                      </a:r>
                      <a:endParaRPr lang="ja-JP" alt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ＰＴ</a:t>
                      </a: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の企画・設立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運営は</a:t>
                      </a:r>
                      <a:r>
                        <a:rPr lang="en-US" sz="1600" b="1" kern="100">
                          <a:latin typeface="Century"/>
                          <a:ea typeface="ＭＳ 明朝"/>
                          <a:cs typeface="Times New Roman"/>
                        </a:rPr>
                        <a:t>PT</a:t>
                      </a: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のリーダー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長谷川　義剛（隊長）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活動月報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まとめ、フィードバック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alt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林　紀史</a:t>
                      </a: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（当面）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人事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>
                          <a:latin typeface="Century"/>
                          <a:ea typeface="ＭＳ 明朝"/>
                          <a:cs typeface="Times New Roman"/>
                        </a:rPr>
                        <a:t>責任者名簿、連絡網管理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窪田　浩三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3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規約 </a:t>
                      </a: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sz="1600" b="1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細野　武文（本部）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堤</a:t>
                      </a:r>
                      <a:r>
                        <a:rPr lang="ja-JP" sz="1600" b="1" kern="100" dirty="0">
                          <a:latin typeface="Century"/>
                          <a:ea typeface="ＭＳ 明朝"/>
                          <a:cs typeface="Times New Roman"/>
                        </a:rPr>
                        <a:t>　光雄 </a:t>
                      </a: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（副隊長）</a:t>
                      </a:r>
                      <a:endParaRPr lang="en-US" altLang="ja-JP" sz="1600" b="1" kern="100" dirty="0" smtClean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ja-JP" altLang="en-US" sz="1600" b="1" kern="100" dirty="0" smtClean="0">
                          <a:latin typeface="Century"/>
                          <a:ea typeface="ＭＳ 明朝"/>
                          <a:cs typeface="Times New Roman"/>
                        </a:rPr>
                        <a:t>林　紀史（自治会総務）</a:t>
                      </a:r>
                      <a:endParaRPr lang="ja-JP" sz="1600" b="1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80005" marR="80005" marT="40002" marB="400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5776" y="1116335"/>
            <a:ext cx="864852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6288" algn="l"/>
              </a:tabLst>
            </a:pPr>
            <a:endParaRPr kumimoji="1" 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6288" algn="l"/>
              </a:tabLst>
            </a:pPr>
            <a:r>
              <a:rPr kumimoji="1" 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　　　</a:t>
            </a: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機　　能　　　　　内　　　容　　　　　　主担当　　　　　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　</a:t>
            </a: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副担当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4" name="図 3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52080" y="0"/>
            <a:ext cx="415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事務局の機能と担当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36256" y="6122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（案）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19832" y="828303"/>
            <a:ext cx="9144892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58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165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0748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433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791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1497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5081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866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u="sng" dirty="0" smtClean="0">
                <a:latin typeface="ＭＳ 明朝" pitchFamily="17" charset="-128"/>
                <a:ea typeface="ＭＳ 明朝" pitchFamily="17" charset="-128"/>
              </a:rPr>
              <a:t>活動の目的</a:t>
            </a:r>
            <a:endParaRPr lang="en-US" altLang="ja-JP" sz="2400" b="1" u="sng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自主防災隊の活動の目的は、災害から全隊員の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○　いのちを守る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○　生活を守る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○　財産を守る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pPr algn="ctr"/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事にあり、そのためには全員の協力と事前の準備が何よりも大切である。</a:t>
            </a:r>
            <a:r>
              <a:rPr lang="en-US" altLang="ja-JP" dirty="0" smtClean="0">
                <a:latin typeface="ＭＳ 明朝" pitchFamily="17" charset="-128"/>
                <a:ea typeface="ＭＳ 明朝" pitchFamily="17" charset="-128"/>
              </a:rPr>
              <a:t>【</a:t>
            </a:r>
            <a:r>
              <a:rPr lang="ja-JP" altLang="en-US" b="1" dirty="0" smtClean="0">
                <a:latin typeface="HG正楷書体" pitchFamily="65" charset="-128"/>
                <a:ea typeface="HG正楷書体" pitchFamily="65" charset="-128"/>
              </a:rPr>
              <a:t>あなたの防災力＝近所の防災力＝小川の防災力</a:t>
            </a:r>
            <a:r>
              <a:rPr lang="en-US" altLang="ja-JP" b="1" dirty="0" smtClean="0">
                <a:latin typeface="HG正楷書体" pitchFamily="65" charset="-128"/>
                <a:ea typeface="HG正楷書体" pitchFamily="65" charset="-128"/>
              </a:rPr>
              <a:t>]</a:t>
            </a:r>
            <a:endParaRPr lang="ja-JP" altLang="en-US" b="1" dirty="0">
              <a:latin typeface="HG正楷書体" pitchFamily="65" charset="-128"/>
              <a:ea typeface="HG正楷書体" pitchFamily="65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19832" y="3492599"/>
            <a:ext cx="9144892" cy="38499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58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165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0748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433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791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1497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5081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866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u="sng" dirty="0" smtClean="0">
                <a:latin typeface="ＭＳ 明朝" pitchFamily="17" charset="-128"/>
                <a:ea typeface="ＭＳ 明朝" pitchFamily="17" charset="-128"/>
              </a:rPr>
              <a:t>活動の基本方針</a:t>
            </a:r>
            <a:endParaRPr lang="en-US" altLang="ja-JP" sz="2400" b="1" u="sng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dirty="0" smtClean="0">
                <a:latin typeface="ＭＳ 明朝" pitchFamily="17" charset="-128"/>
                <a:ea typeface="ＭＳ 明朝" pitchFamily="17" charset="-128"/>
              </a:rPr>
              <a:t>　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自主防災隊の活動の目的、昨年度の活動の成果と評価を踏まえ、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２０１５年度の活動基本方針は昨年度を継続し次の通りとする。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１．全員参加とボトムアップの運営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２．中長期的視野に立ちながら、短期的に出来ることからどんどん実行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していく、ステップ　バイ　ステップのアプローチ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３．自助＞近助＞共助のバランスの良い活動・準備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自助の充実を図るためのお手伝い／近所（近助）のネットワーク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４．各支隊、防災専門班の独自性を保ちながら、重複を避け、ノウハウ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の共有を図る効率的でバランスのとれた活動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５．迅速な意思決定が行えるような体制の整備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pPr algn="ctr"/>
            <a:r>
              <a:rPr lang="en-US" altLang="ja-JP" b="1" dirty="0" smtClean="0">
                <a:latin typeface="ＭＳ 明朝" pitchFamily="17" charset="-128"/>
                <a:ea typeface="ＭＳ 明朝" pitchFamily="17" charset="-128"/>
              </a:rPr>
              <a:t>【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平常時は広報・啓発活動と訓練活動がメイン</a:t>
            </a:r>
            <a:r>
              <a:rPr lang="en-US" altLang="ja-JP" b="1" dirty="0" smtClean="0">
                <a:latin typeface="ＭＳ 明朝" pitchFamily="17" charset="-128"/>
                <a:ea typeface="ＭＳ 明朝" pitchFamily="17" charset="-128"/>
              </a:rPr>
              <a:t>】</a:t>
            </a:r>
            <a:endParaRPr lang="ja-JP" altLang="ja-JP" b="1" dirty="0" smtClean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5" name="テキスト ボックス 5"/>
          <p:cNvSpPr txBox="1"/>
          <p:nvPr/>
        </p:nvSpPr>
        <p:spPr>
          <a:xfrm>
            <a:off x="3672160" y="0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58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165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0748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433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7912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1497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5081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8663" algn="l" defTabSz="1007165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活動基本方針</a:t>
            </a:r>
            <a:endParaRPr kumimoji="1" lang="ja-JP" altLang="en-US" sz="3600" b="1" u="sng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697846"/>
            <a:ext cx="1008062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</a:t>
            </a:r>
            <a:r>
              <a:rPr lang="ja-JP" altLang="ja-JP" b="1" dirty="0" smtClean="0">
                <a:latin typeface="ＭＳ 明朝" pitchFamily="17" charset="-128"/>
                <a:ea typeface="ＭＳ 明朝" pitchFamily="17" charset="-128"/>
              </a:rPr>
              <a:t>訓練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実施訓練：①</a:t>
            </a:r>
            <a:r>
              <a:rPr lang="ja-JP" altLang="en-US" b="1" dirty="0" smtClean="0">
                <a:solidFill>
                  <a:srgbClr val="C00000"/>
                </a:solidFill>
                <a:latin typeface="ＭＳ 明朝" pitchFamily="17" charset="-128"/>
                <a:ea typeface="ＭＳ 明朝" pitchFamily="17" charset="-128"/>
              </a:rPr>
              <a:t>総合訓練　　　本部主催全隊員対象　１０／２５（日）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（起震車）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　</a:t>
            </a:r>
            <a:r>
              <a:rPr lang="ja-JP" altLang="en-US" b="1" dirty="0" smtClean="0">
                <a:solidFill>
                  <a:srgbClr val="C00000"/>
                </a:solidFill>
                <a:latin typeface="ＭＳ 明朝" pitchFamily="17" charset="-128"/>
                <a:ea typeface="ＭＳ 明朝" pitchFamily="17" charset="-128"/>
              </a:rPr>
              <a:t>旗出し訓練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も兼ねる　　　　　　　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②個別基礎訓練　支隊単位又は支隊合同の基礎訓練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③個別専門訓練　消火、避難誘導など　防災専門班主催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④町田市など外部訓練への参加　　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講習　　　①全隊員向け：本日実施（外部講師）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②防災隊員向け：専門的内容　検討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③町田市主催など外部講習への参加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◇マニュアル類の整備・充実：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①活動マニュアル／管理マニュアル　　　４月～随時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②防災マップ改訂／ミニ防災マップ（防火・消火専用など）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◇情報・広報・啓発：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①各組織活動月報による報告とフィードバック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②自治会だより：毎月必ず防災情報を掲載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③各支隊広報誌：２０１４年同様支隊で発行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◇自助充実支援：①購入斡旋（感震ブレーカーなど、具体的対象は今後検討）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　　　　　　　　②家庭用防災機材の紹介／使用方法の説明会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◇要援護必要者の把握と援護体制：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◇防災機材・備品の充実：次ページ予算の項参照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◇支隊、防災専門班独自の活動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b="1" dirty="0" smtClean="0">
                <a:latin typeface="ＭＳ 明朝" pitchFamily="17" charset="-128"/>
                <a:ea typeface="ＭＳ 明朝" pitchFamily="17" charset="-128"/>
              </a:rPr>
              <a:t>◇その他：　①避難施設（小川小学校／小川高校）の体制と運用マニュアル作成</a:t>
            </a:r>
            <a:endParaRPr lang="en-US" altLang="ja-JP" b="1" dirty="0" smtClean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24088" y="0"/>
            <a:ext cx="393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２０１５年の主な活動</a:t>
            </a:r>
            <a:endParaRPr kumimoji="1" lang="ja-JP" altLang="en-US" sz="3600" b="1" u="sng" dirty="0">
              <a:latin typeface="HGP教科書体" pitchFamily="18" charset="-128"/>
              <a:ea typeface="HGP教科書体" pitchFamily="18" charset="-128"/>
            </a:endParaRPr>
          </a:p>
        </p:txBody>
      </p:sp>
      <p:pic>
        <p:nvPicPr>
          <p:cNvPr id="6" name="図 5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2"/>
          <p:cNvSpPr txBox="1"/>
          <p:nvPr/>
        </p:nvSpPr>
        <p:spPr>
          <a:xfrm>
            <a:off x="359792" y="6876975"/>
            <a:ext cx="914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12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253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337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450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563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675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7885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901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b="1" dirty="0" smtClean="0">
                <a:latin typeface="HGS正楷書体" pitchFamily="66" charset="-128"/>
                <a:ea typeface="HGS正楷書体" pitchFamily="66" charset="-128"/>
              </a:rPr>
              <a:t>☆具体的購入計画は第１回隊長・支隊長会議（５月２４日）で決定予定</a:t>
            </a:r>
            <a:endParaRPr lang="en-US" altLang="ja-JP" sz="2000" b="1" dirty="0" smtClean="0">
              <a:latin typeface="HGS正楷書体" pitchFamily="66" charset="-128"/>
              <a:ea typeface="HGS正楷書体" pitchFamily="66" charset="-128"/>
            </a:endParaRPr>
          </a:p>
        </p:txBody>
      </p:sp>
      <p:sp>
        <p:nvSpPr>
          <p:cNvPr id="5" name="テキスト ボックス 6"/>
          <p:cNvSpPr txBox="1"/>
          <p:nvPr/>
        </p:nvSpPr>
        <p:spPr>
          <a:xfrm>
            <a:off x="359792" y="900311"/>
            <a:ext cx="65966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12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253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337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450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563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675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7885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901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>
                <a:latin typeface="ＭＳ 明朝" pitchFamily="17" charset="-128"/>
                <a:ea typeface="ＭＳ 明朝" pitchFamily="17" charset="-128"/>
              </a:rPr>
              <a:t>◇</a:t>
            </a:r>
            <a:r>
              <a:rPr lang="ja-JP" altLang="en-US" sz="2000" b="1" dirty="0" smtClean="0">
                <a:latin typeface="ＭＳ 明朝" pitchFamily="17" charset="-128"/>
                <a:ea typeface="ＭＳ 明朝" pitchFamily="17" charset="-128"/>
              </a:rPr>
              <a:t>２０１５年度防災予算総額　：￥１，２００，０００</a:t>
            </a:r>
            <a:endParaRPr lang="en-US" altLang="ja-JP" sz="2000" b="1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sz="2000" dirty="0" smtClean="0">
                <a:latin typeface="ＭＳ 明朝" pitchFamily="17" charset="-128"/>
                <a:ea typeface="ＭＳ 明朝" pitchFamily="17" charset="-128"/>
              </a:rPr>
              <a:t>　運営経費　　　　　　　　　：￥　　２００，０００</a:t>
            </a:r>
            <a:endParaRPr lang="en-US" altLang="ja-JP" sz="2000" dirty="0" smtClean="0">
              <a:latin typeface="ＭＳ 明朝" pitchFamily="17" charset="-128"/>
              <a:ea typeface="ＭＳ 明朝" pitchFamily="17" charset="-128"/>
            </a:endParaRPr>
          </a:p>
          <a:p>
            <a:r>
              <a:rPr lang="ja-JP" altLang="en-US" sz="2000" dirty="0" smtClean="0">
                <a:latin typeface="ＭＳ 明朝" pitchFamily="17" charset="-128"/>
                <a:ea typeface="ＭＳ 明朝" pitchFamily="17" charset="-128"/>
              </a:rPr>
              <a:t>　設備投資・マニュアル類作成：￥１，０００．０００</a:t>
            </a:r>
            <a:endParaRPr lang="en-US" altLang="ja-JP" sz="2000" dirty="0" smtClean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6" name="テキスト ボックス 7"/>
          <p:cNvSpPr txBox="1"/>
          <p:nvPr/>
        </p:nvSpPr>
        <p:spPr>
          <a:xfrm>
            <a:off x="359792" y="6444927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12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253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337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4506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563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6759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7885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9012" algn="l" defTabSz="942253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 smtClean="0">
                <a:latin typeface="ＭＳ 明朝" pitchFamily="17" charset="-128"/>
                <a:ea typeface="ＭＳ 明朝" pitchFamily="17" charset="-128"/>
              </a:rPr>
              <a:t>☆外部の補助金などの活用により予算不足を補うー東京都地域の底力助成金など</a:t>
            </a:r>
            <a:endParaRPr lang="en-US" altLang="ja-JP" sz="1800" dirty="0" smtClean="0">
              <a:latin typeface="ＭＳ 明朝" pitchFamily="17" charset="-128"/>
              <a:ea typeface="ＭＳ 明朝" pitchFamily="17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215775" y="1980431"/>
          <a:ext cx="9649073" cy="3291840"/>
        </p:xfrm>
        <a:graphic>
          <a:graphicData uri="http://schemas.openxmlformats.org/drawingml/2006/table">
            <a:tbl>
              <a:tblPr/>
              <a:tblGrid>
                <a:gridCol w="2127465"/>
                <a:gridCol w="1400928"/>
                <a:gridCol w="1944216"/>
                <a:gridCol w="864096"/>
                <a:gridCol w="1296144"/>
                <a:gridCol w="2016224"/>
              </a:tblGrid>
              <a:tr h="258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品目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数量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概算金額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優先度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担当部門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備考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トランシーバー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９台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４０万円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Ａ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情報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各隊２台体制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防災マップ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１，４００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２０万円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Ａ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防火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せんげん倉庫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１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２０万円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せんげん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市役所は自治会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レスキューセット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４セット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２０～２５万円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救出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リヤカー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５台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１５万円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避難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囲い付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ＭＳ 明朝"/>
                          <a:ea typeface="Times New Roman"/>
                          <a:cs typeface="Times New Roman"/>
                        </a:rPr>
                        <a:t>ＡＥＤ？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１台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ＭＳ 明朝"/>
                          <a:ea typeface="Times New Roman"/>
                          <a:cs typeface="Times New Roman"/>
                        </a:rPr>
                        <a:t>５～６千円／月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事務局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小川会館設置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発電機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２台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３台あり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ベスト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テント付トイレ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追加５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smtClean="0">
                          <a:latin typeface="Century"/>
                          <a:ea typeface="ＭＳ 明朝"/>
                          <a:cs typeface="Times New Roman"/>
                        </a:rPr>
                        <a:t>運用経費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800" kern="100" dirty="0" smtClean="0">
                          <a:latin typeface="Century"/>
                          <a:ea typeface="ＭＳ 明朝"/>
                          <a:cs typeface="Times New Roman"/>
                        </a:rPr>
                        <a:t>２</a:t>
                      </a:r>
                      <a:r>
                        <a:rPr lang="ja-JP" sz="1800" kern="100" dirty="0" smtClean="0">
                          <a:latin typeface="Century"/>
                          <a:ea typeface="ＭＳ 明朝"/>
                          <a:cs typeface="Times New Roman"/>
                        </a:rPr>
                        <a:t>０万円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Ａ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800" kern="100">
                          <a:latin typeface="Century"/>
                          <a:ea typeface="ＭＳ 明朝"/>
                          <a:cs typeface="Times New Roman"/>
                        </a:rPr>
                        <a:t>―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800" kern="100" dirty="0">
                          <a:latin typeface="Century"/>
                          <a:ea typeface="ＭＳ 明朝"/>
                          <a:cs typeface="Times New Roman"/>
                        </a:rPr>
                        <a:t>その他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ＭＳ 明朝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Century"/>
                        <a:ea typeface="Times New Roman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5436815"/>
            <a:ext cx="99565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1525" algn="l"/>
              </a:tabLst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注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１</a:t>
            </a: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）防災マップ改訂は自治会総務部（住民情報）と防火消火班（施設・設備）で共同作業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1525" algn="l"/>
              </a:tabLst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注</a:t>
            </a:r>
            <a:r>
              <a: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２</a:t>
            </a: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）ＡＥＤ：レンタル。会館運営委員会の承認（他自治会の同意）が必要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1525" algn="l"/>
              </a:tabLst>
            </a:pP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9" name="図 8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84128" y="0"/>
            <a:ext cx="3591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smtClean="0">
                <a:latin typeface="HGP教科書体" pitchFamily="18" charset="-128"/>
                <a:ea typeface="HGP教科書体" pitchFamily="18" charset="-128"/>
              </a:rPr>
              <a:t>２０１５年予算計画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9792" y="828303"/>
            <a:ext cx="93610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１．体制　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①事務局追加要員の決定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②専門班の責任者の選出（避難誘導／救出救護は本年度も合同か？）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③トランシーバー管理者と取扱者の選出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④総合防災訓練、防災マップの改訂など組織をまたがる案件に対する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　プロジェクトチームなどの編成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２．予算案と購入機材・資材等の決定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①都の助成金対象選定と申請準備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②購入物件の担当部門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３．具体的訓練計画の作成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特に外部の支援を必要とするものは早めに手配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　市の起震車／消防署、消防団／外部講師など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４．制度／仕組み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①非常時体制の積み残し案件の解決</a:t>
            </a:r>
            <a:endParaRPr lang="en-US" altLang="ja-JP" dirty="0" smtClean="0">
              <a:latin typeface="HGP正楷書体" pitchFamily="66" charset="-128"/>
              <a:ea typeface="HGP正楷書体" pitchFamily="66" charset="-128"/>
            </a:endParaRPr>
          </a:p>
          <a:p>
            <a:r>
              <a:rPr lang="ja-JP" altLang="en-US" dirty="0" smtClean="0">
                <a:latin typeface="HGP正楷書体" pitchFamily="66" charset="-128"/>
                <a:ea typeface="HGP正楷書体" pitchFamily="66" charset="-128"/>
              </a:rPr>
              <a:t>　　　　・内部制度／避難施設運用</a:t>
            </a:r>
            <a:endParaRPr kumimoji="1" lang="ja-JP" altLang="en-US" dirty="0"/>
          </a:p>
        </p:txBody>
      </p:sp>
      <p:pic>
        <p:nvPicPr>
          <p:cNvPr id="3" name="図 2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384128" y="0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早期実施項目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176216" y="5652839"/>
            <a:ext cx="106069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69392" y="6300911"/>
            <a:ext cx="777809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そのための</a:t>
            </a:r>
            <a:endParaRPr lang="en-US" altLang="ja-JP" dirty="0" smtClean="0"/>
          </a:p>
          <a:p>
            <a:r>
              <a:rPr lang="ja-JP" altLang="en-US" dirty="0" smtClean="0"/>
              <a:t>１．</a:t>
            </a:r>
            <a:r>
              <a:rPr lang="ja-JP" altLang="en-US" b="1" u="sng" dirty="0" smtClean="0"/>
              <a:t>隊長・支隊長会議</a:t>
            </a:r>
            <a:r>
              <a:rPr lang="ja-JP" altLang="en-US" dirty="0" smtClean="0"/>
              <a:t>を早期に開催するー→</a:t>
            </a:r>
            <a:r>
              <a:rPr lang="ja-JP" altLang="en-US" b="1" dirty="0" smtClean="0">
                <a:solidFill>
                  <a:srgbClr val="C00000"/>
                </a:solidFill>
              </a:rPr>
              <a:t>５月２４日（日）１０：００～</a:t>
            </a:r>
            <a:endParaRPr lang="en-US" altLang="ja-JP" b="1" dirty="0" smtClean="0">
              <a:solidFill>
                <a:srgbClr val="C00000"/>
              </a:solidFill>
            </a:endParaRPr>
          </a:p>
          <a:p>
            <a:r>
              <a:rPr lang="ja-JP" altLang="en-US" dirty="0" smtClean="0"/>
              <a:t>２．各専門班会議を遅くとも６月中に開催する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40112" y="82830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dirty="0" smtClean="0"/>
              <a:t>事務連絡</a:t>
            </a:r>
            <a:endParaRPr kumimoji="1" lang="ja-JP" altLang="en-US" sz="7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76016" y="4140671"/>
            <a:ext cx="53816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○　運営経費仮払金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○　会計責任者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○　在庫棚卸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○　活動月報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○　本日欠席者への資料配布</a:t>
            </a:r>
            <a:endParaRPr kumimoji="1" lang="ja-JP" altLang="en-US" sz="3200" dirty="0"/>
          </a:p>
        </p:txBody>
      </p:sp>
      <p:sp>
        <p:nvSpPr>
          <p:cNvPr id="4" name="下矢印吹き出し 3"/>
          <p:cNvSpPr/>
          <p:nvPr/>
        </p:nvSpPr>
        <p:spPr>
          <a:xfrm>
            <a:off x="2232000" y="2412479"/>
            <a:ext cx="5472608" cy="158417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/>
              <a:t>いずれも代表支隊長</a:t>
            </a:r>
            <a:r>
              <a:rPr kumimoji="1" lang="ja-JP" altLang="en-US" sz="2400" b="1" dirty="0" smtClean="0"/>
              <a:t>へ</a:t>
            </a:r>
            <a:endParaRPr kumimoji="1" lang="ja-JP" altLang="en-US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553" y="0"/>
            <a:ext cx="9649072" cy="7381032"/>
          </a:xfrm>
        </p:spPr>
        <p:txBody>
          <a:bodyPr>
            <a:normAutofit/>
          </a:bodyPr>
          <a:lstStyle/>
          <a:p>
            <a:pPr>
              <a:buNone/>
            </a:pPr>
            <a:endParaRPr kumimoji="1" lang="en-US" altLang="ja-JP" sz="2400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4000" dirty="0" smtClean="0"/>
              <a:t>         </a:t>
            </a:r>
            <a:r>
              <a:rPr lang="ja-JP" altLang="en-US" sz="4000" u="sng" dirty="0" smtClean="0"/>
              <a:t>第２部：自主防災隊全体会議</a:t>
            </a:r>
            <a:endParaRPr lang="en-US" altLang="ja-JP" sz="4000" u="sng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１．隊長挨拶　　　　　　　　　　　隊長　長谷川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２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．２０１４年度の活動　　　　　　事務局　林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３．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決算　　　　　　　　　　　　　　会計　上田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　　　　　　　　　　　　　　　　代　 自治会会計　林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en-US" altLang="ja-JP" sz="3600" b="1" dirty="0" smtClean="0">
                <a:latin typeface="HGP教科書体" pitchFamily="18" charset="-128"/>
                <a:ea typeface="HGP教科書体" pitchFamily="18" charset="-128"/>
              </a:rPr>
              <a:t>  </a:t>
            </a:r>
            <a:r>
              <a:rPr kumimoji="1"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４．２０１５年度体制               隊長　長谷川</a:t>
            </a:r>
            <a:endParaRPr kumimoji="1"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５．２０１５年度活動       　　　　事務局　窪田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６．予算案 　　　　　　　　　　　　事務局　窪田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lang="en-US" altLang="ja-JP" sz="2600" b="1" dirty="0" smtClean="0">
              <a:latin typeface="HGP教科書体" pitchFamily="18" charset="-128"/>
              <a:ea typeface="HGP教科書体" pitchFamily="18" charset="-128"/>
            </a:endParaRPr>
          </a:p>
          <a:p>
            <a:pPr>
              <a:buNone/>
            </a:pPr>
            <a:endParaRPr kumimoji="1" lang="ja-JP" altLang="en-US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図 2" descr="MC900079162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1476375"/>
            <a:ext cx="2086409" cy="1512168"/>
          </a:xfrm>
          <a:prstGeom prst="rect">
            <a:avLst/>
          </a:prstGeom>
          <a:noFill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448024" y="540271"/>
            <a:ext cx="5472608" cy="2515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60"/>
              </a:avLst>
            </a:prstTxWarp>
          </a:bodyPr>
          <a:lstStyle/>
          <a:p>
            <a:pPr algn="ctr" rtl="0"/>
            <a:r>
              <a:rPr lang="zh-TW" altLang="en-US" sz="48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GP正楷書体"/>
                <a:ea typeface="HGP正楷書体"/>
              </a:rPr>
              <a:t>第</a:t>
            </a:r>
            <a:r>
              <a:rPr lang="ja-JP" altLang="en-US" sz="48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GP正楷書体"/>
                <a:ea typeface="HGP正楷書体"/>
              </a:rPr>
              <a:t>　３</a:t>
            </a:r>
            <a:r>
              <a:rPr lang="zh-TW" altLang="en-US" sz="48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GP正楷書体"/>
                <a:ea typeface="HGP正楷書体"/>
              </a:rPr>
              <a:t>　部</a:t>
            </a:r>
          </a:p>
          <a:p>
            <a:pPr algn="ctr" rtl="0"/>
            <a:r>
              <a:rPr lang="zh-TW" altLang="en-US" sz="48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GP正楷書体"/>
                <a:ea typeface="HGP正楷書体"/>
              </a:rPr>
              <a:t>懇　親　会</a:t>
            </a:r>
            <a:endParaRPr lang="ja-JP" altLang="en-US" sz="48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HGP正楷書体"/>
              <a:ea typeface="HGP正楷書体"/>
            </a:endParaRPr>
          </a:p>
        </p:txBody>
      </p:sp>
      <p:pic>
        <p:nvPicPr>
          <p:cNvPr id="1025" name="図 35" descr="j0406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6656" y="1116335"/>
            <a:ext cx="1781521" cy="184403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209675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2428875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59792" y="2988543"/>
            <a:ext cx="878472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75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endParaRPr kumimoji="1" lang="en-US" altLang="ja-JP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275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幹事代表：窪田</a:t>
            </a:r>
            <a:endParaRPr kumimoji="1" lang="en-US" altLang="ja-JP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2754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司会　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：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小林（洋）</a:t>
            </a:r>
            <a:endParaRPr kumimoji="1" lang="ja-JP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275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ご挨拶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：長谷川</a:t>
            </a:r>
            <a:endParaRPr kumimoji="1" lang="ja-JP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275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乾杯　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：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甲斐</a:t>
            </a:r>
            <a:endParaRPr kumimoji="1" lang="en-US" altLang="ja-JP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275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endParaRPr kumimoji="1" lang="ja-JP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275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</a:tabLst>
            </a:pP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中締め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　</a:t>
            </a: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：</a:t>
            </a:r>
            <a:r>
              <a:rPr kumimoji="1" lang="ja-JP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勝又</a:t>
            </a:r>
            <a:r>
              <a:rPr kumimoji="1" lang="ja-JP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kumimoji="1" lang="ja-JP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20032" y="-179809"/>
            <a:ext cx="5256584" cy="828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ja-JP" altLang="en-US" sz="3200" b="1" u="sng" dirty="0" smtClean="0">
                <a:solidFill>
                  <a:srgbClr val="C00000"/>
                </a:solidFill>
                <a:latin typeface="HGP教科書体" pitchFamily="18" charset="-128"/>
                <a:ea typeface="HGP教科書体" pitchFamily="18" charset="-128"/>
              </a:rPr>
              <a:t>小川自治会の防災活動</a:t>
            </a:r>
            <a:endParaRPr lang="ja-JP" altLang="en-US" sz="3200" b="1" u="sng" dirty="0">
              <a:solidFill>
                <a:srgbClr val="C0000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pic>
        <p:nvPicPr>
          <p:cNvPr id="4" name="図 3" descr="マーク黒.gi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0" y="0"/>
            <a:ext cx="1249824" cy="71736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16024" y="1020399"/>
            <a:ext cx="9432800" cy="1148140"/>
          </a:xfrm>
          <a:prstGeom prst="rect">
            <a:avLst/>
          </a:prstGeom>
          <a:noFill/>
          <a:ln>
            <a:noFill/>
          </a:ln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従来から自治会の役員で自主防災隊組織化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ja-JP" altLang="en-US" sz="3200" b="1" dirty="0" smtClean="0">
                <a:latin typeface="HGP教科書体" pitchFamily="18" charset="-128"/>
                <a:ea typeface="HGP教科書体" pitchFamily="18" charset="-128"/>
              </a:rPr>
              <a:t>　しかし全員１年で交代、訓練も年１度で問題</a:t>
            </a:r>
            <a:endParaRPr lang="en-US" altLang="ja-JP" sz="3200" b="1" dirty="0" smtClean="0">
              <a:solidFill>
                <a:srgbClr val="FF000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" y="5497674"/>
            <a:ext cx="203639" cy="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717" tIns="50358" rIns="100717" bIns="50358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212344" y="451651"/>
            <a:ext cx="1440160" cy="655786"/>
          </a:xfrm>
          <a:prstGeom prst="rect">
            <a:avLst/>
          </a:prstGeom>
          <a:noFill/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経　緯</a:t>
            </a:r>
            <a:endParaRPr lang="ja-JP" altLang="en-US" sz="3600" b="1" u="sng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1476378"/>
            <a:ext cx="10080625" cy="1025029"/>
          </a:xfrm>
          <a:prstGeom prst="rect">
            <a:avLst/>
          </a:prstGeom>
          <a:noFill/>
          <a:ln>
            <a:noFill/>
          </a:ln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endParaRPr lang="en-US" altLang="ja-JP" sz="1200" b="1" dirty="0" smtClean="0">
              <a:solidFill>
                <a:srgbClr val="00B050"/>
              </a:solidFill>
              <a:latin typeface="HGP教科書体" pitchFamily="18" charset="-128"/>
              <a:ea typeface="HGP教科書体" pitchFamily="18" charset="-128"/>
            </a:endParaRPr>
          </a:p>
          <a:p>
            <a:r>
              <a:rPr lang="ja-JP" altLang="en-US" sz="1200" b="1" dirty="0" smtClean="0">
                <a:latin typeface="HGP教科書体" pitchFamily="18" charset="-128"/>
                <a:ea typeface="HGP教科書体" pitchFamily="18" charset="-128"/>
              </a:rPr>
              <a:t>　</a:t>
            </a:r>
            <a:endParaRPr lang="en-US" altLang="ja-JP" sz="1200" b="1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55936" y="6660951"/>
            <a:ext cx="6408712" cy="717253"/>
          </a:xfrm>
          <a:prstGeom prst="rect">
            <a:avLst/>
          </a:prstGeom>
          <a:noFill/>
          <a:ln>
            <a:noFill/>
          </a:ln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4000" b="1" u="sng" dirty="0" smtClean="0">
                <a:solidFill>
                  <a:srgbClr val="00B050"/>
                </a:solidFill>
                <a:latin typeface="HGP教科書体" pitchFamily="18" charset="-128"/>
                <a:ea typeface="HGP教科書体" pitchFamily="18" charset="-128"/>
              </a:rPr>
              <a:t>２０１３年４月自主防災隊発足</a:t>
            </a:r>
            <a:endParaRPr lang="en-US" altLang="ja-JP" sz="4000" b="1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2494836"/>
            <a:ext cx="9864848" cy="1209695"/>
          </a:xfrm>
          <a:prstGeom prst="rect">
            <a:avLst/>
          </a:prstGeom>
          <a:noFill/>
          <a:ln>
            <a:noFill/>
          </a:ln>
        </p:spPr>
        <p:txBody>
          <a:bodyPr wrap="square" lIns="100717" tIns="50358" rIns="100717" bIns="50358" rtlCol="0">
            <a:spAutoFit/>
          </a:bodyPr>
          <a:lstStyle/>
          <a:p>
            <a:pPr algn="ctr"/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３．１１を契機に体制の見直し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持続可能でノウハウのある本格的防災体制</a:t>
            </a:r>
            <a:endParaRPr lang="en-US" altLang="ja-JP" sz="1200" b="1" dirty="0" smtClean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7" name="下矢印 16"/>
          <p:cNvSpPr/>
          <p:nvPr/>
        </p:nvSpPr>
        <p:spPr>
          <a:xfrm>
            <a:off x="4680272" y="3630188"/>
            <a:ext cx="484632" cy="489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下矢印 17"/>
          <p:cNvSpPr/>
          <p:nvPr/>
        </p:nvSpPr>
        <p:spPr>
          <a:xfrm>
            <a:off x="4680086" y="6288218"/>
            <a:ext cx="504056" cy="447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044870"/>
            <a:ext cx="9864848" cy="2317691"/>
          </a:xfrm>
          <a:prstGeom prst="rect">
            <a:avLst/>
          </a:prstGeom>
          <a:noFill/>
          <a:ln>
            <a:noFill/>
          </a:ln>
        </p:spPr>
        <p:txBody>
          <a:bodyPr wrap="square" lIns="100717" tIns="50358" rIns="100717" bIns="50358" rtlCol="0">
            <a:spAutoFit/>
          </a:bodyPr>
          <a:lstStyle/>
          <a:p>
            <a:pPr algn="ctr"/>
            <a:r>
              <a:rPr lang="ja-JP" altLang="en-US" sz="3600" b="1" dirty="0" smtClean="0">
                <a:latin typeface="HGP教科書体" pitchFamily="18" charset="-128"/>
                <a:ea typeface="HGP教科書体" pitchFamily="18" charset="-128"/>
              </a:rPr>
              <a:t>委員会による１年の検討期間と半年の準備期間</a:t>
            </a:r>
            <a:endParaRPr lang="en-US" altLang="ja-JP" sz="3600" b="1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ja-JP" altLang="en-US" sz="3600" b="1" dirty="0" smtClean="0">
                <a:solidFill>
                  <a:srgbClr val="0070C0"/>
                </a:solidFill>
                <a:latin typeface="HGP教科書体" pitchFamily="18" charset="-128"/>
                <a:ea typeface="HGP教科書体" pitchFamily="18" charset="-128"/>
              </a:rPr>
              <a:t>全自治会員対象防災アンケート</a:t>
            </a:r>
            <a:endParaRPr lang="en-US" altLang="ja-JP" sz="3600" b="1" dirty="0" smtClean="0">
              <a:solidFill>
                <a:srgbClr val="0070C0"/>
              </a:solidFill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ja-JP" altLang="en-US" sz="3600" b="1" dirty="0" smtClean="0">
                <a:solidFill>
                  <a:srgbClr val="0070C0"/>
                </a:solidFill>
                <a:latin typeface="HGP教科書体" pitchFamily="18" charset="-128"/>
                <a:ea typeface="HGP教科書体" pitchFamily="18" charset="-128"/>
              </a:rPr>
              <a:t>（回答率５３％、活動参加可能者３５０名強）</a:t>
            </a:r>
            <a:endParaRPr lang="en-US" altLang="ja-JP" sz="3600" b="1" dirty="0" smtClean="0">
              <a:solidFill>
                <a:srgbClr val="0070C0"/>
              </a:solidFill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ja-JP" altLang="en-US" sz="3600" b="1" dirty="0" smtClean="0">
                <a:solidFill>
                  <a:srgbClr val="FF0000"/>
                </a:solidFill>
                <a:latin typeface="HGP教科書体" pitchFamily="18" charset="-128"/>
                <a:ea typeface="HGP教科書体" pitchFamily="18" charset="-128"/>
              </a:rPr>
              <a:t>一方備えが不十分</a:t>
            </a:r>
            <a:r>
              <a:rPr lang="ja-JP" altLang="en-US" sz="2400" b="1" dirty="0" smtClean="0">
                <a:solidFill>
                  <a:srgbClr val="FF0000"/>
                </a:solidFill>
                <a:latin typeface="HGP教科書体" pitchFamily="18" charset="-128"/>
                <a:ea typeface="HGP教科書体" pitchFamily="18" charset="-128"/>
              </a:rPr>
              <a:t>（食料、水、火災警報器、消火器、耐震補強）</a:t>
            </a:r>
            <a:endParaRPr lang="en-US" altLang="ja-JP" sz="2400" b="1" dirty="0" smtClean="0">
              <a:solidFill>
                <a:srgbClr val="FF000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4680272" y="2094196"/>
            <a:ext cx="504056" cy="474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/>
          <p:nvPr/>
        </p:nvGraphicFramePr>
        <p:xfrm>
          <a:off x="6" y="0"/>
          <a:ext cx="10080624" cy="7561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808064" y="180231"/>
            <a:ext cx="6912768" cy="655774"/>
          </a:xfrm>
          <a:prstGeom prst="rect">
            <a:avLst/>
          </a:prstGeom>
          <a:noFill/>
        </p:spPr>
        <p:txBody>
          <a:bodyPr wrap="square" lIns="100717" tIns="50358" rIns="100717" bIns="50358" rtlCol="0">
            <a:spAutoFit/>
          </a:bodyPr>
          <a:lstStyle/>
          <a:p>
            <a:r>
              <a:rPr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防災訓練参加人数</a:t>
            </a:r>
            <a:endParaRPr lang="ja-JP" altLang="en-US" sz="3600" b="1" u="sng" dirty="0"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6" name="円形吹き出し 5"/>
          <p:cNvSpPr/>
          <p:nvPr/>
        </p:nvSpPr>
        <p:spPr>
          <a:xfrm>
            <a:off x="2520032" y="2484488"/>
            <a:ext cx="2880320" cy="864095"/>
          </a:xfrm>
          <a:prstGeom prst="wedgeEllipseCallout">
            <a:avLst>
              <a:gd name="adj1" fmla="val 61415"/>
              <a:gd name="adj2" fmla="val 2316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ja-JP" altLang="en-US" sz="2400" b="1" dirty="0" smtClean="0"/>
              <a:t>３．１１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東日本大震災</a:t>
            </a:r>
            <a:endParaRPr lang="ja-JP" altLang="en-US" sz="2400" b="1" dirty="0"/>
          </a:p>
        </p:txBody>
      </p:sp>
      <p:sp>
        <p:nvSpPr>
          <p:cNvPr id="5" name="円形吹き出し 4"/>
          <p:cNvSpPr/>
          <p:nvPr/>
        </p:nvSpPr>
        <p:spPr>
          <a:xfrm>
            <a:off x="3600153" y="900312"/>
            <a:ext cx="3312368" cy="1152127"/>
          </a:xfrm>
          <a:prstGeom prst="wedgeEllipseCallout">
            <a:avLst>
              <a:gd name="adj1" fmla="val 85009"/>
              <a:gd name="adj2" fmla="val 1628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ja-JP" altLang="en-US" sz="2400" b="1" dirty="0" smtClean="0"/>
              <a:t>４月本格的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/>
              <a:t>自主防災隊発足</a:t>
            </a:r>
            <a:endParaRPr lang="ja-JP" altLang="en-US" sz="2400" b="1" dirty="0"/>
          </a:p>
        </p:txBody>
      </p:sp>
      <p:pic>
        <p:nvPicPr>
          <p:cNvPr id="7" name="図 6" descr="j023793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968" y="3924648"/>
            <a:ext cx="1300792" cy="128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9457" name="Picture 1" descr="C:\Users\N.Hayashi\Pictures\Microsoft クリップ オーガナイザ\j007896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3340" y="1188343"/>
            <a:ext cx="1217285" cy="1163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0" y="1188343"/>
          <a:ext cx="10080638" cy="405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89"/>
                <a:gridCol w="1440160"/>
                <a:gridCol w="1512168"/>
                <a:gridCol w="1512168"/>
                <a:gridCol w="1368155"/>
                <a:gridCol w="1512170"/>
                <a:gridCol w="1511928"/>
              </a:tblGrid>
              <a:tr h="275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体制・制度</a:t>
                      </a:r>
                      <a:endParaRPr lang="ja-JP" altLang="ja-JP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訓練・講習</a:t>
                      </a:r>
                      <a:endParaRPr lang="ja-JP" altLang="ja-JP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ja-JP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広報・啓発</a:t>
                      </a:r>
                      <a:endParaRPr lang="ja-JP" altLang="ja-JP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マニュアル等</a:t>
                      </a:r>
                      <a:endParaRPr lang="ja-JP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器材・資材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会議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その他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20280"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事務局体制と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業務分担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（４月）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緊急連絡網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（６月）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活動記録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（月報）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ＨＰ上資料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保管庫（１月）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避難所（小川小）開設訓練（８月）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（２０名参加）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総合防災訓練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（２００名参加）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Ｗ旗出し訓練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（８０％）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　（１０月）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ビデオ上映会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（１０月）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防災講座</a:t>
                      </a:r>
                      <a:r>
                        <a:rPr kumimoji="1" lang="ja-JP" altLang="en-US" sz="1400" b="1" dirty="0" err="1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ー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地域学習交流会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（５０名、１１月）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自治会だよりー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　防災減災特集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　（６月）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自治会だよりー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　知っておきまし</a:t>
                      </a:r>
                      <a:r>
                        <a:rPr kumimoji="1" lang="ja-JP" altLang="en-US" sz="1400" b="1" dirty="0" err="1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ょう</a:t>
                      </a:r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シリーズ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（計８回）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防災クイズ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（子供祭り）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展示コーナー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（防災訓練１０月）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市民講座講演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（１１０名、１月）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南連合会講演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（２１０名、３月）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（小川５０名参加）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青パト防災放送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安全ノート（６月）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活動マニュアル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（１１月支隊用）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非常時体制ガイドブック（１２月）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同改訂版（４月）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トランシーバ</a:t>
                      </a:r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ー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（テスト用４台）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夜間照明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テント・机・椅子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全体会議（４月）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隊長支隊長会議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（６回）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非常時体制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検討ＰＴ（８回）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被害想定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シミュレーション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防災訓練実行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委員会（４回）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都の補助金申請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町田市倉庫設置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申請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図 3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pic>
        <p:nvPicPr>
          <p:cNvPr id="5" name="Picture 1" descr="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472" y="5004767"/>
            <a:ext cx="3523342" cy="2340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5598834"/>
            <a:ext cx="64084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24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 P丸ゴシック体M"/>
                <a:cs typeface="ＭＳ Ｐゴシック" pitchFamily="50" charset="-128"/>
              </a:rPr>
              <a:t>　　</a:t>
            </a:r>
            <a:r>
              <a:rPr kumimoji="1" lang="ja-JP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 P丸ゴシック体M"/>
                <a:cs typeface="ＭＳ Ｐゴシック" pitchFamily="50" charset="-128"/>
              </a:rPr>
              <a:t>町田消防署から感謝状を授与されました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Times New Roman" pitchFamily="18" charset="0"/>
              </a:rPr>
              <a:t>秋の火災予防運動期間中の１１月１３日町田消防署の防火の集い</a:t>
            </a: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Times New Roman" pitchFamily="18" charset="0"/>
              </a:rPr>
              <a:t>の席上、</a:t>
            </a:r>
            <a:r>
              <a:rPr kumimoji="1" lang="ja-JP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Times New Roman" pitchFamily="18" charset="0"/>
              </a:rPr>
              <a:t>防火・防災協力者・功労者への感謝状授与が行われ</a:t>
            </a:r>
            <a:r>
              <a:rPr lang="ja-JP" altLang="en-US" sz="1800" b="1" dirty="0" smtClean="0">
                <a:latin typeface="ＭＳ 明朝" pitchFamily="17" charset="-128"/>
                <a:ea typeface="ＭＳ 明朝" pitchFamily="17" charset="-128"/>
                <a:cs typeface="Times New Roman" pitchFamily="18" charset="0"/>
              </a:rPr>
              <a:t>、小川自治会にも</a:t>
            </a: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Times New Roman" pitchFamily="18" charset="0"/>
              </a:rPr>
              <a:t>感謝状が授与されました</a:t>
            </a:r>
            <a:endParaRPr kumimoji="1" lang="ja-JP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92040" y="0"/>
            <a:ext cx="4463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２０１４年度の主要活動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kumimoji="1" lang="ja-JP" altLang="en-US" sz="2800" b="1" dirty="0" smtClean="0">
                <a:latin typeface="HGP教科書体" pitchFamily="18" charset="-128"/>
                <a:ea typeface="HGP教科書体" pitchFamily="18" charset="-128"/>
              </a:rPr>
              <a:t>（本部）</a:t>
            </a:r>
            <a:endParaRPr kumimoji="1" lang="ja-JP" altLang="en-US" sz="2800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-6" y="1332359"/>
          <a:ext cx="10080631" cy="520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867"/>
                <a:gridCol w="1296145"/>
                <a:gridCol w="1728188"/>
                <a:gridCol w="1512170"/>
                <a:gridCol w="1512168"/>
                <a:gridCol w="1728194"/>
                <a:gridCol w="1295899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専門班</a:t>
                      </a:r>
                      <a:endParaRPr lang="en-US" sz="1400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体制・制度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訓練・講習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1400" dirty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広報・啓発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マニュアル等</a:t>
                      </a:r>
                      <a:endParaRPr lang="ja-JP" altLang="ja-JP" sz="1400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  <a:cs typeface="Times New Roman"/>
                      </a:endParaRP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16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器材・資材</a:t>
                      </a:r>
                    </a:p>
                  </a:txBody>
                  <a:tcPr marL="64795" marR="64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専門班</a:t>
                      </a:r>
                      <a:r>
                        <a:rPr lang="ja-JP" altLang="ja-JP" sz="1400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  <a:cs typeface="Times New Roman"/>
                        </a:rPr>
                        <a:t>会議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情報・広報</a:t>
                      </a:r>
                      <a:endParaRPr kumimoji="1" lang="ja-JP" alt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トランシーバー交信確認テスト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青パトと合同（６月）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被害安否確認の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標準様式（１１月）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標準アンケート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様式（１１月）</a:t>
                      </a:r>
                      <a:endParaRPr kumimoji="1" lang="ja-JP" altLang="en-US" sz="1400" b="1" dirty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トランシーバー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テスト用４台購入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防災掲示板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４回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避難・誘導</a:t>
                      </a:r>
                      <a:endParaRPr kumimoji="1" lang="en-US" altLang="ja-JP" sz="1400" b="1" dirty="0" smtClean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救出・救護</a:t>
                      </a:r>
                      <a:endParaRPr kumimoji="1" lang="en-US" altLang="ja-JP" sz="1400" b="1" dirty="0" smtClean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endParaRPr kumimoji="1" lang="ja-JP" alt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１年間合同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防災訓練展示物と説明要員配置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避難／救出用必要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器材の検討と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翌年度購入要請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５回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防火・消火</a:t>
                      </a:r>
                      <a:endParaRPr kumimoji="1" lang="ja-JP" alt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ＳＰホース２００</a:t>
                      </a:r>
                      <a:r>
                        <a:rPr kumimoji="1" lang="en-US" altLang="ja-JP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m</a:t>
                      </a: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延長テスト（３月）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蜂谷戸、柳谷戸合同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南地区防災講演会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延焼シミュレーションに参加（３月）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街頭消火器管理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マニュアル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スタンドパイプ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固定方法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スタンドパイプ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管理マニュアル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消防機器配置図</a:t>
                      </a:r>
                      <a:endParaRPr kumimoji="1" lang="ja-JP" altLang="en-US" sz="1400" b="1" dirty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家庭用消火器斡旋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（３６４本）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スタンドパイプ購入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（７月　１式）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消火器格納箱購入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（７月　１０個）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スタンドパイプ購入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追加３式（１２月）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７回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0070C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給食・給水</a:t>
                      </a:r>
                      <a:endParaRPr kumimoji="1" lang="ja-JP" altLang="en-US" sz="1400" b="1" dirty="0">
                        <a:solidFill>
                          <a:srgbClr val="0070C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食料・水に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限定せず生活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全般について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担当する</a:t>
                      </a:r>
                      <a:endParaRPr kumimoji="1" lang="en-US" altLang="ja-JP" sz="1400" b="1" dirty="0" smtClean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C00000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（雑用水、トイレ対策など）</a:t>
                      </a:r>
                      <a:endParaRPr kumimoji="1" lang="ja-JP" altLang="en-US" sz="1400" b="1" dirty="0">
                        <a:solidFill>
                          <a:srgbClr val="C00000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炊き出し訓練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（９月）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防災訓練展示物と説明要員配置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非常食とトイレの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注意事項掲載</a:t>
                      </a:r>
                      <a:endParaRPr kumimoji="1" lang="en-US" altLang="ja-JP" sz="1400" b="1" dirty="0" smtClean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（自治会だより）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ＭＳ Ｐ明朝" pitchFamily="18" charset="-128"/>
                          <a:ea typeface="ＭＳ Ｐ明朝" pitchFamily="18" charset="-128"/>
                        </a:rPr>
                        <a:t>４回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明朝" pitchFamily="18" charset="-128"/>
                        <a:ea typeface="ＭＳ Ｐ明朝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図 3" descr="マーク黒.gif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49824" cy="7173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92040" y="0"/>
            <a:ext cx="4463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u="sng" dirty="0" smtClean="0">
                <a:latin typeface="HGP教科書体" pitchFamily="18" charset="-128"/>
                <a:ea typeface="HGP教科書体" pitchFamily="18" charset="-128"/>
              </a:rPr>
              <a:t>２０１４年度の主要活動</a:t>
            </a:r>
            <a:endParaRPr kumimoji="1" lang="en-US" altLang="ja-JP" sz="3600" b="1" u="sng" dirty="0" smtClean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kumimoji="1" lang="ja-JP" altLang="en-US" sz="2800" b="1" dirty="0" smtClean="0">
                <a:latin typeface="HGP教科書体" pitchFamily="18" charset="-128"/>
                <a:ea typeface="HGP教科書体" pitchFamily="18" charset="-128"/>
              </a:rPr>
              <a:t>（専門班）</a:t>
            </a:r>
            <a:endParaRPr kumimoji="1" lang="ja-JP" altLang="en-US" sz="2800" b="1" dirty="0">
              <a:latin typeface="HGP教科書体" pitchFamily="18" charset="-128"/>
              <a:ea typeface="HGP教科書体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Hayashi\Pictures\150403 消防機器配置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7"/>
            <a:ext cx="10080625" cy="7560469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3240112" y="756295"/>
            <a:ext cx="19800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消防機器配置図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2637</Words>
  <Application>Microsoft Office PowerPoint</Application>
  <PresentationFormat>ユーザー設定</PresentationFormat>
  <Paragraphs>1110</Paragraphs>
  <Slides>40</Slides>
  <Notes>2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Office テーマ</vt:lpstr>
      <vt:lpstr>スライド 1</vt:lpstr>
      <vt:lpstr>スライド 2</vt:lpstr>
      <vt:lpstr>スライド 3</vt:lpstr>
      <vt:lpstr>スライド 4</vt:lpstr>
      <vt:lpstr>小川自治会の防災活動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小川自治会防犯青色パトロール隊</dc:title>
  <dc:creator>N.Hayashi</dc:creator>
  <cp:lastModifiedBy>N.Hayashi</cp:lastModifiedBy>
  <cp:revision>706</cp:revision>
  <dcterms:created xsi:type="dcterms:W3CDTF">2009-12-29T10:55:28Z</dcterms:created>
  <dcterms:modified xsi:type="dcterms:W3CDTF">2015-04-26T10:50:44Z</dcterms:modified>
</cp:coreProperties>
</file>