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8" r:id="rId2"/>
    <p:sldId id="369" r:id="rId3"/>
    <p:sldId id="370" r:id="rId4"/>
    <p:sldId id="373" r:id="rId5"/>
    <p:sldId id="375" r:id="rId6"/>
    <p:sldId id="374" r:id="rId7"/>
    <p:sldId id="364" r:id="rId8"/>
    <p:sldId id="346" r:id="rId9"/>
    <p:sldId id="371" r:id="rId10"/>
    <p:sldId id="337" r:id="rId11"/>
    <p:sldId id="382" r:id="rId12"/>
    <p:sldId id="381" r:id="rId13"/>
    <p:sldId id="379" r:id="rId14"/>
    <p:sldId id="376" r:id="rId15"/>
    <p:sldId id="377" r:id="rId16"/>
    <p:sldId id="380" r:id="rId17"/>
  </p:sldIdLst>
  <p:sldSz cx="10080625" cy="7561263"/>
  <p:notesSz cx="6858000" cy="9945688"/>
  <p:defaultTextStyle>
    <a:defPPr>
      <a:defRPr lang="ja-JP"/>
    </a:defPPr>
    <a:lvl1pPr marL="0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3582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7165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0748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4333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17912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1497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5081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28663" algn="l" defTabSz="100716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E85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656" autoAdjust="0"/>
  </p:normalViewPr>
  <p:slideViewPr>
    <p:cSldViewPr>
      <p:cViewPr>
        <p:scale>
          <a:sx n="70" d="100"/>
          <a:sy n="70" d="100"/>
        </p:scale>
        <p:origin x="-954" y="-72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8.0513991711358673E-2"/>
          <c:y val="4.1331914002032358E-2"/>
          <c:w val="0.94801734992408249"/>
          <c:h val="0.9253474664648428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28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Val val="1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85</c:v>
                </c:pt>
                <c:pt idx="1">
                  <c:v>60</c:v>
                </c:pt>
                <c:pt idx="2">
                  <c:v>80</c:v>
                </c:pt>
                <c:pt idx="3">
                  <c:v>80</c:v>
                </c:pt>
                <c:pt idx="4">
                  <c:v>110</c:v>
                </c:pt>
                <c:pt idx="5">
                  <c:v>120</c:v>
                </c:pt>
                <c:pt idx="6">
                  <c:v>250</c:v>
                </c:pt>
                <c:pt idx="7">
                  <c:v>200</c:v>
                </c:pt>
              </c:numCache>
            </c:numRef>
          </c:val>
        </c:ser>
        <c:dLbls>
          <c:showVal val="1"/>
        </c:dLbls>
        <c:overlap val="100"/>
        <c:axId val="89766144"/>
        <c:axId val="89845760"/>
      </c:barChart>
      <c:catAx>
        <c:axId val="89766144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2800"/>
            </a:pPr>
            <a:endParaRPr lang="ja-JP"/>
          </a:p>
        </c:txPr>
        <c:crossAx val="89845760"/>
        <c:crosses val="autoZero"/>
        <c:auto val="1"/>
        <c:lblAlgn val="ctr"/>
        <c:lblOffset val="100"/>
      </c:catAx>
      <c:valAx>
        <c:axId val="89845760"/>
        <c:scaling>
          <c:orientation val="minMax"/>
        </c:scaling>
        <c:axPos val="l"/>
        <c:majorGridlines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ja-JP"/>
          </a:p>
        </c:txPr>
        <c:crossAx val="89766144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0.86992</cdr:x>
      <cdr:y>0.12799</cdr:y>
    </cdr:from>
    <cdr:to>
      <cdr:x>0.98205</cdr:x>
      <cdr:y>0.28799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7704856" y="576064"/>
          <a:ext cx="993133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2000" b="1" dirty="0" smtClean="0">
              <a:latin typeface="HGP教科書体" pitchFamily="18" charset="-128"/>
              <a:ea typeface="HGP教科書体" pitchFamily="18" charset="-128"/>
            </a:rPr>
            <a:t>運動会と</a:t>
          </a:r>
          <a:endParaRPr lang="en-US" altLang="ja-JP" sz="2000" b="1" dirty="0" smtClean="0">
            <a:latin typeface="HGP教科書体" pitchFamily="18" charset="-128"/>
            <a:ea typeface="HGP教科書体" pitchFamily="18" charset="-128"/>
          </a:endParaRPr>
        </a:p>
        <a:p xmlns:a="http://schemas.openxmlformats.org/drawingml/2006/main">
          <a:pPr algn="ctr"/>
          <a:r>
            <a:rPr lang="ja-JP" altLang="en-US" sz="2000" b="1" dirty="0" smtClean="0">
              <a:latin typeface="HGP教科書体" pitchFamily="18" charset="-128"/>
              <a:ea typeface="HGP教科書体" pitchFamily="18" charset="-128"/>
            </a:rPr>
            <a:t>重なる</a:t>
          </a:r>
          <a:endParaRPr lang="ja-JP" altLang="en-US" sz="2000" b="1" dirty="0">
            <a:latin typeface="HGP教科書体" pitchFamily="18" charset="-128"/>
            <a:ea typeface="HGP教科書体" pitchFamily="18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5093-F352-4739-8F44-E6FE029BDD5A}" type="datetimeFigureOut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48A26-3C13-4576-A3D4-325385A49D3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41CD5-75AB-4C10-8850-5876D123B59B}" type="datetimeFigureOut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EDD7E-6267-406B-AEE3-DF51C833B123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806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613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418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21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029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835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640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4447" algn="l" defTabSz="91361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50" y="2348904"/>
            <a:ext cx="8568531" cy="1620771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4284720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5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4A6C-84E3-434F-9378-F7C1EA4C041F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3003-A7BF-40DB-A515-BD78CD824FB7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302807"/>
            <a:ext cx="2268141" cy="645157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7" y="302807"/>
            <a:ext cx="6636411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E0E7-AF5D-4000-AB28-490B806E88EC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41FD-0A06-49CE-A16B-387AB84B4FA4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3" y="4858823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3" y="3204787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5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1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7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3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4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50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EF08-4532-4F4A-9080-38B64BA13E0C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593-327B-4E5C-AB10-E2E00241B6B5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692540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82" indent="0">
              <a:buNone/>
              <a:defRPr sz="2200" b="1"/>
            </a:lvl2pPr>
            <a:lvl3pPr marL="1007165" indent="0">
              <a:buNone/>
              <a:defRPr sz="2000" b="1"/>
            </a:lvl3pPr>
            <a:lvl4pPr marL="1510748" indent="0">
              <a:buNone/>
              <a:defRPr sz="1800" b="1"/>
            </a:lvl4pPr>
            <a:lvl5pPr marL="2014333" indent="0">
              <a:buNone/>
              <a:defRPr sz="1800" b="1"/>
            </a:lvl5pPr>
            <a:lvl6pPr marL="2517912" indent="0">
              <a:buNone/>
              <a:defRPr sz="1800" b="1"/>
            </a:lvl6pPr>
            <a:lvl7pPr marL="3021497" indent="0">
              <a:buNone/>
              <a:defRPr sz="1800" b="1"/>
            </a:lvl7pPr>
            <a:lvl8pPr marL="3525081" indent="0">
              <a:buNone/>
              <a:defRPr sz="1800" b="1"/>
            </a:lvl8pPr>
            <a:lvl9pPr marL="4028663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397902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8" y="1692540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82" indent="0">
              <a:buNone/>
              <a:defRPr sz="2200" b="1"/>
            </a:lvl2pPr>
            <a:lvl3pPr marL="1007165" indent="0">
              <a:buNone/>
              <a:defRPr sz="2000" b="1"/>
            </a:lvl3pPr>
            <a:lvl4pPr marL="1510748" indent="0">
              <a:buNone/>
              <a:defRPr sz="1800" b="1"/>
            </a:lvl4pPr>
            <a:lvl5pPr marL="2014333" indent="0">
              <a:buNone/>
              <a:defRPr sz="1800" b="1"/>
            </a:lvl5pPr>
            <a:lvl6pPr marL="2517912" indent="0">
              <a:buNone/>
              <a:defRPr sz="1800" b="1"/>
            </a:lvl6pPr>
            <a:lvl7pPr marL="3021497" indent="0">
              <a:buNone/>
              <a:defRPr sz="1800" b="1"/>
            </a:lvl7pPr>
            <a:lvl8pPr marL="3525081" indent="0">
              <a:buNone/>
              <a:defRPr sz="1800" b="1"/>
            </a:lvl8pPr>
            <a:lvl9pPr marL="4028663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8" y="2397902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C7E5-C5D0-4B55-8FC6-0E4F8565DD17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C9E9-242E-45DF-82CE-8F917AFE9937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3A8A9-58C7-4DB7-AE9A-792F70FD35FE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4" y="301051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301052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4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3582" indent="0">
              <a:buNone/>
              <a:defRPr sz="1300"/>
            </a:lvl2pPr>
            <a:lvl3pPr marL="1007165" indent="0">
              <a:buNone/>
              <a:defRPr sz="1100"/>
            </a:lvl3pPr>
            <a:lvl4pPr marL="1510748" indent="0">
              <a:buNone/>
              <a:defRPr sz="1000"/>
            </a:lvl4pPr>
            <a:lvl5pPr marL="2014333" indent="0">
              <a:buNone/>
              <a:defRPr sz="1000"/>
            </a:lvl5pPr>
            <a:lvl6pPr marL="2517912" indent="0">
              <a:buNone/>
              <a:defRPr sz="1000"/>
            </a:lvl6pPr>
            <a:lvl7pPr marL="3021497" indent="0">
              <a:buNone/>
              <a:defRPr sz="1000"/>
            </a:lvl7pPr>
            <a:lvl8pPr marL="3525081" indent="0">
              <a:buNone/>
              <a:defRPr sz="1000"/>
            </a:lvl8pPr>
            <a:lvl9pPr marL="4028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94E-F751-4EB4-9888-507BC264CDBC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6" y="5292887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6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3582" indent="0">
              <a:buNone/>
              <a:defRPr sz="3100"/>
            </a:lvl2pPr>
            <a:lvl3pPr marL="1007165" indent="0">
              <a:buNone/>
              <a:defRPr sz="2600"/>
            </a:lvl3pPr>
            <a:lvl4pPr marL="1510748" indent="0">
              <a:buNone/>
              <a:defRPr sz="2200"/>
            </a:lvl4pPr>
            <a:lvl5pPr marL="2014333" indent="0">
              <a:buNone/>
              <a:defRPr sz="2200"/>
            </a:lvl5pPr>
            <a:lvl6pPr marL="2517912" indent="0">
              <a:buNone/>
              <a:defRPr sz="2200"/>
            </a:lvl6pPr>
            <a:lvl7pPr marL="3021497" indent="0">
              <a:buNone/>
              <a:defRPr sz="2200"/>
            </a:lvl7pPr>
            <a:lvl8pPr marL="3525081" indent="0">
              <a:buNone/>
              <a:defRPr sz="2200"/>
            </a:lvl8pPr>
            <a:lvl9pPr marL="4028663" indent="0">
              <a:buNone/>
              <a:defRPr sz="2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6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3582" indent="0">
              <a:buNone/>
              <a:defRPr sz="1300"/>
            </a:lvl2pPr>
            <a:lvl3pPr marL="1007165" indent="0">
              <a:buNone/>
              <a:defRPr sz="1100"/>
            </a:lvl3pPr>
            <a:lvl4pPr marL="1510748" indent="0">
              <a:buNone/>
              <a:defRPr sz="1000"/>
            </a:lvl4pPr>
            <a:lvl5pPr marL="2014333" indent="0">
              <a:buNone/>
              <a:defRPr sz="1000"/>
            </a:lvl5pPr>
            <a:lvl6pPr marL="2517912" indent="0">
              <a:buNone/>
              <a:defRPr sz="1000"/>
            </a:lvl6pPr>
            <a:lvl7pPr marL="3021497" indent="0">
              <a:buNone/>
              <a:defRPr sz="1000"/>
            </a:lvl7pPr>
            <a:lvl8pPr marL="3525081" indent="0">
              <a:buNone/>
              <a:defRPr sz="1000"/>
            </a:lvl8pPr>
            <a:lvl9pPr marL="4028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2C17-BB23-4A27-A233-F5312461EDCC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04034" y="302804"/>
            <a:ext cx="9072563" cy="1260211"/>
          </a:xfrm>
          <a:prstGeom prst="rect">
            <a:avLst/>
          </a:prstGeom>
        </p:spPr>
        <p:txBody>
          <a:bodyPr vert="horz" lIns="100717" tIns="50358" rIns="100717" bIns="5035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4" y="1764295"/>
            <a:ext cx="9072563" cy="4990084"/>
          </a:xfrm>
          <a:prstGeom prst="rect">
            <a:avLst/>
          </a:prstGeom>
        </p:spPr>
        <p:txBody>
          <a:bodyPr vert="horz" lIns="100717" tIns="50358" rIns="100717" bIns="5035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04031" y="7008181"/>
            <a:ext cx="2352146" cy="402567"/>
          </a:xfrm>
          <a:prstGeom prst="rect">
            <a:avLst/>
          </a:prstGeom>
        </p:spPr>
        <p:txBody>
          <a:bodyPr vert="horz" lIns="100717" tIns="50358" rIns="100717" bIns="5035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048E7-B240-4AC5-AFA1-7B549EA9CA4E}" type="datetime1">
              <a:rPr kumimoji="1" lang="ja-JP" altLang="en-US" smtClean="0"/>
              <a:pPr/>
              <a:t>2015/4/25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44214" y="7008181"/>
            <a:ext cx="3192198" cy="402567"/>
          </a:xfrm>
          <a:prstGeom prst="rect">
            <a:avLst/>
          </a:prstGeom>
        </p:spPr>
        <p:txBody>
          <a:bodyPr vert="horz" lIns="100717" tIns="50358" rIns="100717" bIns="5035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224449" y="7008181"/>
            <a:ext cx="2352146" cy="402567"/>
          </a:xfrm>
          <a:prstGeom prst="rect">
            <a:avLst/>
          </a:prstGeom>
        </p:spPr>
        <p:txBody>
          <a:bodyPr vert="horz" lIns="100717" tIns="50358" rIns="100717" bIns="5035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1865A-F532-4E85-81E4-7FC90E410E6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07165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687" indent="-377687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323" indent="-314740" algn="l" defTabSz="100716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956" indent="-251791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539" indent="-251791" algn="l" defTabSz="1007165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124" indent="-251791" algn="l" defTabSz="1007165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705" indent="-251791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3288" indent="-251791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6871" indent="-251791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0456" indent="-251791" algn="l" defTabSz="100716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582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165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748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333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912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497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5081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663" algn="l" defTabSz="100716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39719" y="34651"/>
            <a:ext cx="9001188" cy="828303"/>
          </a:xfrm>
          <a:prstGeom prst="rect">
            <a:avLst/>
          </a:prstGeom>
          <a:ln>
            <a:noFill/>
          </a:ln>
        </p:spPr>
        <p:txBody>
          <a:bodyPr vert="horz" lIns="100717" tIns="50358" rIns="100717" bIns="50358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ja-JP" altLang="en-US" sz="4900" b="1" u="sng" dirty="0" smtClean="0">
                <a:solidFill>
                  <a:srgbClr val="0070C0"/>
                </a:solidFill>
                <a:latin typeface="HGP教科書体" pitchFamily="18" charset="-128"/>
                <a:ea typeface="HGP教科書体" pitchFamily="18" charset="-128"/>
                <a:cs typeface="+mj-cs"/>
              </a:rPr>
              <a:t>小川自治会　自主防災隊</a:t>
            </a:r>
            <a:endParaRPr lang="ja-JP" altLang="en-US" sz="4900" b="1" u="sng" dirty="0">
              <a:solidFill>
                <a:srgbClr val="0070C0"/>
              </a:solidFill>
              <a:latin typeface="HGP教科書体" pitchFamily="18" charset="-128"/>
              <a:ea typeface="HGP教科書体" pitchFamily="18" charset="-128"/>
              <a:cs typeface="+mj-cs"/>
            </a:endParaRPr>
          </a:p>
        </p:txBody>
      </p:sp>
      <p:pic>
        <p:nvPicPr>
          <p:cNvPr id="5" name="図 4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1804" y="90116"/>
            <a:ext cx="1249824" cy="717362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603750" y="972319"/>
            <a:ext cx="6904433" cy="1200316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rgbClr val="0070C0"/>
                </a:solidFill>
                <a:latin typeface="HGP正楷書体" pitchFamily="66" charset="-128"/>
                <a:ea typeface="HGP正楷書体" pitchFamily="66" charset="-128"/>
              </a:rPr>
              <a:t>２０１</a:t>
            </a:r>
            <a:r>
              <a:rPr lang="ja-JP" altLang="en-US" sz="7200" dirty="0" smtClean="0">
                <a:solidFill>
                  <a:srgbClr val="0070C0"/>
                </a:solidFill>
                <a:latin typeface="HGP正楷書体" pitchFamily="66" charset="-128"/>
                <a:ea typeface="HGP正楷書体" pitchFamily="66" charset="-128"/>
              </a:rPr>
              <a:t>５</a:t>
            </a:r>
            <a:r>
              <a:rPr lang="ja-JP" altLang="en-US" sz="7200" b="1" dirty="0" smtClean="0">
                <a:solidFill>
                  <a:srgbClr val="0070C0"/>
                </a:solidFill>
                <a:latin typeface="HGP正楷書体" pitchFamily="66" charset="-128"/>
                <a:ea typeface="HGP正楷書体" pitchFamily="66" charset="-128"/>
              </a:rPr>
              <a:t>年全体会議</a:t>
            </a:r>
            <a:endParaRPr lang="en-US" altLang="ja-JP" sz="7200" b="1" dirty="0" smtClean="0">
              <a:solidFill>
                <a:srgbClr val="0070C0"/>
              </a:solidFill>
              <a:latin typeface="HGP正楷書体" pitchFamily="66" charset="-128"/>
              <a:ea typeface="HGP正楷書体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22219" y="2052439"/>
            <a:ext cx="3403474" cy="646319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C00000"/>
                </a:solidFill>
                <a:latin typeface="HGP正楷書体" pitchFamily="66" charset="-128"/>
                <a:ea typeface="HGP正楷書体" pitchFamily="66" charset="-128"/>
              </a:rPr>
              <a:t>２０１５年４月２６日</a:t>
            </a:r>
            <a:endParaRPr lang="en-US" altLang="ja-JP" sz="3600" b="1" dirty="0" smtClean="0">
              <a:solidFill>
                <a:srgbClr val="C00000"/>
              </a:solidFill>
              <a:latin typeface="HGP正楷書体" pitchFamily="66" charset="-128"/>
              <a:ea typeface="HGP正楷書体" pitchFamily="66" charset="-128"/>
            </a:endParaRPr>
          </a:p>
        </p:txBody>
      </p:sp>
      <p:graphicFrame>
        <p:nvGraphicFramePr>
          <p:cNvPr id="7" name="グラフ 6"/>
          <p:cNvGraphicFramePr/>
          <p:nvPr/>
        </p:nvGraphicFramePr>
        <p:xfrm>
          <a:off x="215776" y="2844527"/>
          <a:ext cx="9505056" cy="4500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007864" y="3060551"/>
            <a:ext cx="4234075" cy="471031"/>
          </a:xfrm>
          <a:prstGeom prst="rect">
            <a:avLst/>
          </a:prstGeom>
          <a:noFill/>
        </p:spPr>
        <p:txBody>
          <a:bodyPr wrap="square" lIns="100717" tIns="50358" rIns="100717" bIns="50358" rtlCol="0">
            <a:spAutoFit/>
          </a:bodyPr>
          <a:lstStyle/>
          <a:p>
            <a:r>
              <a:rPr lang="ja-JP" altLang="en-US" sz="2400" b="1" u="sng" dirty="0" smtClean="0">
                <a:latin typeface="HGP教科書体" pitchFamily="18" charset="-128"/>
                <a:ea typeface="HGP教科書体" pitchFamily="18" charset="-128"/>
              </a:rPr>
              <a:t>防災訓練参加人数</a:t>
            </a:r>
            <a:endParaRPr lang="ja-JP" altLang="en-US" sz="2400" b="1" u="sng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2664048" y="4140671"/>
            <a:ext cx="2592288" cy="648072"/>
          </a:xfrm>
          <a:prstGeom prst="wedgeEllipseCallout">
            <a:avLst>
              <a:gd name="adj1" fmla="val 64574"/>
              <a:gd name="adj2" fmla="val 1937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4" tIns="45687" rIns="91374" bIns="45687" rtlCol="0" anchor="ctr"/>
          <a:lstStyle/>
          <a:p>
            <a:pPr algn="ctr"/>
            <a:r>
              <a:rPr lang="ja-JP" altLang="en-US" b="1" dirty="0" smtClean="0"/>
              <a:t>３．１１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東日本大震災</a:t>
            </a:r>
            <a:endParaRPr lang="ja-JP" altLang="en-US" b="1" dirty="0"/>
          </a:p>
        </p:txBody>
      </p:sp>
      <p:sp>
        <p:nvSpPr>
          <p:cNvPr id="10" name="円形吹き出し 9"/>
          <p:cNvSpPr/>
          <p:nvPr/>
        </p:nvSpPr>
        <p:spPr>
          <a:xfrm>
            <a:off x="3816176" y="3132559"/>
            <a:ext cx="2952329" cy="792088"/>
          </a:xfrm>
          <a:prstGeom prst="wedgeEllipseCallout">
            <a:avLst>
              <a:gd name="adj1" fmla="val 86732"/>
              <a:gd name="adj2" fmla="val 133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4" tIns="45687" rIns="91374" bIns="45687" rtlCol="0" anchor="ctr"/>
          <a:lstStyle/>
          <a:p>
            <a:pPr algn="ctr"/>
            <a:r>
              <a:rPr lang="ja-JP" altLang="en-US" b="1" dirty="0" smtClean="0"/>
              <a:t>４月本格的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自主防災隊発足</a:t>
            </a:r>
            <a:endParaRPr lang="ja-JP" altLang="en-US" b="1" dirty="0"/>
          </a:p>
        </p:txBody>
      </p:sp>
      <p:pic>
        <p:nvPicPr>
          <p:cNvPr id="11" name="図 10" descr="j023793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2000" y="5220791"/>
            <a:ext cx="796736" cy="6411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2" name="Picture 1" descr="C:\Users\N.Hayashi\Pictures\Microsoft クリップ オーガナイザ\j0078967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0712" y="2700511"/>
            <a:ext cx="745588" cy="71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1439912" y="180231"/>
            <a:ext cx="5976664" cy="476353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</a:bodyPr>
          <a:lstStyle/>
          <a:p>
            <a:pPr algn="ctr" defTabSz="1008035">
              <a:spcBef>
                <a:spcPct val="0"/>
              </a:spcBef>
              <a:defRPr/>
            </a:pPr>
            <a:r>
              <a:rPr lang="ja-JP" altLang="en-US" sz="3200" b="1" u="sng" dirty="0" smtClean="0">
                <a:solidFill>
                  <a:srgbClr val="C00000"/>
                </a:solidFill>
                <a:latin typeface="HGS正楷書体" pitchFamily="66" charset="-128"/>
                <a:ea typeface="HGS正楷書体" pitchFamily="66" charset="-128"/>
                <a:cs typeface="+mj-cs"/>
              </a:rPr>
              <a:t>初期投資</a:t>
            </a:r>
            <a:endParaRPr lang="en-US" altLang="ja-JP" sz="3200" b="1" u="sng" dirty="0" smtClean="0">
              <a:solidFill>
                <a:srgbClr val="C00000"/>
              </a:solidFill>
              <a:latin typeface="HGS正楷書体" pitchFamily="66" charset="-128"/>
              <a:ea typeface="HGS正楷書体" pitchFamily="66" charset="-128"/>
              <a:cs typeface="+mj-cs"/>
            </a:endParaRPr>
          </a:p>
          <a:p>
            <a:pPr algn="ctr" defTabSz="1008035">
              <a:spcBef>
                <a:spcPct val="0"/>
              </a:spcBef>
              <a:defRPr/>
            </a:pPr>
            <a:r>
              <a:rPr lang="ja-JP" altLang="en-US" b="1" u="sng" dirty="0" smtClean="0">
                <a:solidFill>
                  <a:srgbClr val="C00000"/>
                </a:solidFill>
                <a:latin typeface="HGS正楷書体" pitchFamily="66" charset="-128"/>
                <a:ea typeface="HGS正楷書体" pitchFamily="66" charset="-128"/>
                <a:cs typeface="+mj-cs"/>
              </a:rPr>
              <a:t>２０１３年～２０１４年度</a:t>
            </a:r>
            <a:endParaRPr lang="ja-JP" altLang="en-US" b="1" u="sng" dirty="0">
              <a:solidFill>
                <a:srgbClr val="C00000"/>
              </a:solidFill>
              <a:latin typeface="HGS正楷書体" pitchFamily="66" charset="-128"/>
              <a:ea typeface="HGS正楷書体" pitchFamily="66" charset="-128"/>
              <a:cs typeface="+mj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67062" y="4083431"/>
            <a:ext cx="1228557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防災隊員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25" name="図 24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87784" y="5868863"/>
          <a:ext cx="928903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2016225"/>
                <a:gridCol w="3096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資金源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町田市自主防災隊補助金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毎年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約１８万円／年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東京都地域の底力再生助成金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１３年、１４年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２０万円ｘ２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自治会災害積立金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取り崩し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２００万円</a:t>
                      </a:r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4680272" y="972319"/>
          <a:ext cx="504056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675"/>
                <a:gridCol w="916465"/>
                <a:gridCol w="21384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隊員配付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安全確認の旗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１５００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全戸配布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防災マップ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１５００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全戸配布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防災ガイドブック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１５００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全戸配布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安全ノート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１５００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全戸配布</a:t>
                      </a:r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215777" y="972319"/>
          <a:ext cx="4320485" cy="474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648072"/>
                <a:gridCol w="172819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活動拠点用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防災倉庫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新規、買換え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スタンドパイプ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各支隊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介助用車いす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各支隊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リヤカー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本部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テント付トイレ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各支隊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街頭消火器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１０</a:t>
                      </a:r>
                      <a:endParaRPr kumimoji="1" lang="en-US" altLang="ja-JP" sz="1800" dirty="0" smtClean="0"/>
                    </a:p>
                    <a:p>
                      <a:pPr algn="ctr"/>
                      <a:r>
                        <a:rPr kumimoji="1" lang="ja-JP" altLang="en-US" sz="1800" dirty="0" smtClean="0"/>
                        <a:t>１４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自治会購入</a:t>
                      </a:r>
                      <a:endParaRPr kumimoji="1" lang="en-US" altLang="ja-JP" sz="1800" dirty="0" smtClean="0"/>
                    </a:p>
                    <a:p>
                      <a:r>
                        <a:rPr kumimoji="1" lang="ja-JP" altLang="en-US" sz="1800" smtClean="0"/>
                        <a:t>市の増設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ハンドマイク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各支隊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トランシーバー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４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本部・支隊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簡易型照明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各支隊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誘導用プラカード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各支隊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防災のぼり旗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本部・支隊</a:t>
                      </a:r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4680272" y="3060551"/>
          <a:ext cx="4992226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936104"/>
                <a:gridCol w="203989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活動隊員用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ヘルメット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６０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腕章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１２０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4680272" y="4284687"/>
          <a:ext cx="4992226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936104"/>
                <a:gridCol w="203989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非常食、飲料水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立川防災館見学会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バスチャーター</a:t>
                      </a:r>
                      <a:endParaRPr kumimoji="1" lang="ja-JP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84128" y="0"/>
            <a:ext cx="3073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２０１５年の体制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5776" y="756295"/>
            <a:ext cx="9649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◇設立後２年経過したため、規定により退任する方複数あり</a:t>
            </a:r>
            <a:r>
              <a:rPr kumimoji="1" lang="ja-JP" altLang="en-US" sz="1800" b="1" dirty="0" smtClean="0"/>
              <a:t>（太字は新任またはローテーション）</a:t>
            </a:r>
            <a:endParaRPr kumimoji="1" lang="en-US" altLang="ja-JP" sz="1800" b="1" dirty="0" smtClean="0"/>
          </a:p>
          <a:p>
            <a:r>
              <a:rPr lang="ja-JP" altLang="en-US" sz="1800" b="1" dirty="0" smtClean="0"/>
              <a:t>◇基本的な制度は整備できたので、今後は支隊とＰＴ中心の活動とし、事務局の機能は縮小する</a:t>
            </a:r>
            <a:endParaRPr kumimoji="1" lang="ja-JP" altLang="en-US" sz="1800" b="1" dirty="0"/>
          </a:p>
        </p:txBody>
      </p:sp>
      <p:pic>
        <p:nvPicPr>
          <p:cNvPr id="10" name="図 9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87783" y="3996655"/>
          <a:ext cx="9577064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/>
                <a:gridCol w="1584176"/>
                <a:gridCol w="1368152"/>
                <a:gridCol w="1368152"/>
                <a:gridCol w="1584176"/>
                <a:gridCol w="1368152"/>
                <a:gridCol w="11521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支隊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代表支隊長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支隊長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責任者数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せんげん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石崎　英則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天野　雄作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片野　孝治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平野　亨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小西　伸義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１５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下小川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長　信雄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宍戸　靖夫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安達ゆうこ</a:t>
                      </a:r>
                      <a:endParaRPr kumimoji="1" lang="en-US" altLang="ja-JP" sz="1800" b="1" dirty="0" smtClean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大高　晃</a:t>
                      </a:r>
                      <a:endParaRPr kumimoji="1" lang="en-US" altLang="ja-JP" sz="1800" b="1" dirty="0" smtClean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高橋　昌子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平田　一郎</a:t>
                      </a:r>
                      <a:endParaRPr kumimoji="1" lang="en-US" altLang="ja-JP" sz="1800" b="1" dirty="0" smtClean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清水　なみこ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荻原　紹夫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２３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かえで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甲斐　種千代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吉田　耕造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一森　昭彦　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山本　敏裕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吉成　公彦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１３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蜂谷戸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小林　勝美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金子　郁夫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山澤　興英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坂本　美智子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飯田　弘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２０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柳谷戸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小林　洋美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i="0" kern="1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池上　新平</a:t>
                      </a:r>
                      <a:endParaRPr lang="en-US" altLang="ja-JP" sz="1800" i="0" kern="10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寺西　孝郎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新井　則康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1" i="0" kern="100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小城　揵信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野中　章行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１６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ＭＳ 明朝" pitchFamily="17" charset="-128"/>
                          <a:ea typeface="ＭＳ 明朝" pitchFamily="17" charset="-128"/>
                        </a:rPr>
                        <a:t>青パト</a:t>
                      </a:r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勝又　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齋藤　正敏</a:t>
                      </a:r>
                      <a:endParaRPr lang="en-US" altLang="ja-JP" sz="1800" b="1" kern="100" dirty="0" smtClean="0">
                        <a:solidFill>
                          <a:srgbClr val="00B050"/>
                        </a:solidFill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100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  <a:cs typeface="Times New Roman"/>
                        </a:rPr>
                        <a:t>横田　浩</a:t>
                      </a:r>
                      <a:endParaRPr lang="ja-JP" sz="1800" b="1" kern="100" dirty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松村　好雄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林　紀史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立石　憲市郎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上田　一美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287784" y="1404367"/>
          <a:ext cx="9577063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77"/>
                <a:gridCol w="1215001"/>
                <a:gridCol w="757588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隊長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長谷川　義剛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副隊長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堤　光雄（自治会相談役）</a:t>
                      </a:r>
                      <a:endParaRPr kumimoji="1" lang="en-US" altLang="ja-JP" sz="1800" b="1" dirty="0" smtClean="0">
                        <a:solidFill>
                          <a:srgbClr val="C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本部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本部隊員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小笠原　光子（自治会防災対策部長）、佐藤　文久（同防災対策部員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）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細野　武文（自治会副会長）、遠山　明子（自治会事務担当）　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代表支隊長は全員兼務　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会計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活動経費＝上田　一美（青パト隊兼）、機材購入：事務局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latin typeface="ＭＳ 明朝" pitchFamily="17" charset="-128"/>
                          <a:ea typeface="ＭＳ 明朝" pitchFamily="17" charset="-128"/>
                        </a:rPr>
                        <a:t>事務局</a:t>
                      </a:r>
                      <a:endParaRPr kumimoji="1" lang="ja-JP" altLang="en-US" sz="1800" b="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窪田　</a:t>
                      </a:r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浩三</a:t>
                      </a:r>
                      <a:r>
                        <a:rPr kumimoji="1" lang="ja-JP" altLang="en-US" sz="1800" b="0" dirty="0" smtClean="0">
                          <a:latin typeface="ＭＳ 明朝" pitchFamily="17" charset="-128"/>
                          <a:ea typeface="ＭＳ 明朝" pitchFamily="17" charset="-128"/>
                        </a:rPr>
                        <a:t>　　　　　</a:t>
                      </a:r>
                      <a:r>
                        <a:rPr kumimoji="1" lang="ja-JP" altLang="en-US" sz="1800" b="1" dirty="0" smtClean="0">
                          <a:solidFill>
                            <a:srgbClr val="0070C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追加募集中</a:t>
                      </a:r>
                      <a:endParaRPr kumimoji="1" lang="ja-JP" altLang="en-US" sz="1800" b="1" dirty="0">
                        <a:solidFill>
                          <a:srgbClr val="0070C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215776" y="1404367"/>
          <a:ext cx="9649071" cy="5432148"/>
        </p:xfrm>
        <a:graphic>
          <a:graphicData uri="http://schemas.openxmlformats.org/drawingml/2006/table">
            <a:tbl>
              <a:tblPr/>
              <a:tblGrid>
                <a:gridCol w="2088232"/>
                <a:gridCol w="2520280"/>
                <a:gridCol w="2376263"/>
                <a:gridCol w="2664296"/>
              </a:tblGrid>
              <a:tr h="432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渉外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外部機関折衝・申請</a:t>
                      </a:r>
                      <a:r>
                        <a:rPr 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長谷川　義</a:t>
                      </a:r>
                      <a:r>
                        <a:rPr 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剛</a:t>
                      </a: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（隊長）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恒三</a:t>
                      </a:r>
                      <a:endParaRPr lang="en-US" altLang="ja-JP" sz="160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堤　光雄</a:t>
                      </a:r>
                      <a:r>
                        <a:rPr lang="ja-JP" alt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副隊長</a:t>
                      </a:r>
                      <a:r>
                        <a:rPr lang="ja-JP" alt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）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0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マニュアル類</a:t>
                      </a: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整備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浩三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訓練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全体の調整、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本部主催訓練実施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隊長・支隊長会議</a:t>
                      </a:r>
                      <a:endParaRPr lang="en-US" altLang="ja-JP" sz="160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実行委員会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会議運営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隊長・支隊長会議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他　本部主催会議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皓三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機材・備品管理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現物管理は各支隊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林　紀史</a:t>
                      </a: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（当面）</a:t>
                      </a:r>
                      <a:endParaRPr lang="ja-JP" altLang="ja-JP" sz="160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広報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情報・広報班と協業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浩三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林　紀史（自治会広報）</a:t>
                      </a:r>
                      <a:r>
                        <a:rPr 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 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予算管理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機資材購入、活動経費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上田　一美（会計）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林　紀史（自治会会計）</a:t>
                      </a:r>
                      <a:r>
                        <a:rPr lang="ja-JP" alt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 </a:t>
                      </a:r>
                      <a:endParaRPr lang="ja-JP" alt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ＰＴ</a:t>
                      </a: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の企画・設立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運営は</a:t>
                      </a:r>
                      <a:r>
                        <a:rPr lang="en-US" sz="1600" kern="100">
                          <a:latin typeface="Century"/>
                          <a:ea typeface="ＭＳ 明朝"/>
                          <a:cs typeface="Times New Roman"/>
                        </a:rPr>
                        <a:t>PT</a:t>
                      </a: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のリーダー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浩三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長谷川　義剛（隊長）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活動月報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まとめ、フィードバック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浩三</a:t>
                      </a:r>
                      <a:endParaRPr lang="ja-JP" alt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林　紀史</a:t>
                      </a: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（当面）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人事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>
                          <a:latin typeface="Century"/>
                          <a:ea typeface="ＭＳ 明朝"/>
                          <a:cs typeface="Times New Roman"/>
                        </a:rPr>
                        <a:t>責任者名簿、連絡網管理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皓三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latin typeface="Century"/>
                          <a:ea typeface="ＭＳ 明朝"/>
                          <a:cs typeface="Times New Roman"/>
                        </a:rPr>
                        <a:t>規約 </a:t>
                      </a: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60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細野　武文（本部）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窪田　浩三</a:t>
                      </a:r>
                      <a:endParaRPr lang="en-US" altLang="ja-JP" sz="160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ＭＳ 明朝"/>
                          <a:cs typeface="Times New Roman"/>
                        </a:rPr>
                        <a:t>林　紀史（自治会　総務）</a:t>
                      </a:r>
                      <a:endParaRPr lang="ja-JP" sz="16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80005" marR="80005" marT="40002" marB="400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36513" y="176213"/>
            <a:ext cx="8191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5776" y="900311"/>
            <a:ext cx="864852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6288" algn="l"/>
              </a:tabLst>
            </a:pPr>
            <a:endParaRPr kumimoji="1" 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6288" algn="l"/>
              </a:tabLst>
            </a:pPr>
            <a:r>
              <a:rPr kumimoji="1" 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機　　能　　　　　内　　　容　　　　　　主担当　　　　　</a:t>
            </a: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副担当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9" name="図 8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952080" y="0"/>
            <a:ext cx="4150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事務局の機能と担当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47824" y="756295"/>
            <a:ext cx="90010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u="sng" dirty="0" smtClean="0">
                <a:latin typeface="ＭＳ 明朝" pitchFamily="17" charset="-128"/>
                <a:ea typeface="ＭＳ 明朝" pitchFamily="17" charset="-128"/>
              </a:rPr>
              <a:t>活動の目的</a:t>
            </a:r>
            <a:endParaRPr lang="en-US" altLang="ja-JP" sz="2400" b="1" u="sng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自主防災隊の活動の目的は、災害から全隊員の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○　いのちを守る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○　生活を守る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○　財産を守る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事にあり、そのためには全員の協力と事前の準備が何よりも大切である。</a:t>
            </a:r>
            <a:r>
              <a:rPr lang="en-US" altLang="ja-JP" dirty="0" smtClean="0">
                <a:latin typeface="ＭＳ 明朝" pitchFamily="17" charset="-128"/>
                <a:ea typeface="ＭＳ 明朝" pitchFamily="17" charset="-128"/>
              </a:rPr>
              <a:t>【</a:t>
            </a:r>
            <a:r>
              <a:rPr lang="ja-JP" altLang="en-US" b="1" dirty="0" smtClean="0">
                <a:latin typeface="HG正楷書体" pitchFamily="65" charset="-128"/>
                <a:ea typeface="HG正楷書体" pitchFamily="65" charset="-128"/>
              </a:rPr>
              <a:t>あなたの防災力＝近所の防災力＝小川の防災力</a:t>
            </a:r>
            <a:r>
              <a:rPr lang="en-US" altLang="ja-JP" b="1" dirty="0" smtClean="0">
                <a:latin typeface="HG正楷書体" pitchFamily="65" charset="-128"/>
                <a:ea typeface="HG正楷書体" pitchFamily="65" charset="-128"/>
              </a:rPr>
              <a:t>]</a:t>
            </a:r>
            <a:endParaRPr lang="ja-JP" altLang="en-US" b="1" dirty="0">
              <a:latin typeface="HG正楷書体" pitchFamily="65" charset="-128"/>
              <a:ea typeface="HG正楷書体" pitchFamily="65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47824" y="3276575"/>
            <a:ext cx="9001000" cy="3847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u="sng" dirty="0" smtClean="0">
                <a:latin typeface="ＭＳ 明朝" pitchFamily="17" charset="-128"/>
                <a:ea typeface="ＭＳ 明朝" pitchFamily="17" charset="-128"/>
              </a:rPr>
              <a:t>活動の基本方針</a:t>
            </a:r>
            <a:endParaRPr lang="en-US" altLang="ja-JP" sz="2400" b="1" u="sng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自主防災隊の活動の目的、昨年度の活動の成果と評価を踏まえ、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２０１５年度の活動基本方針は昨年度を継続し次の通りとする。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１．全員参加とボトムアップの運営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２．中長期的視野に立ちながら、短期的に出来ることからどんどん実行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していく、ステップ　バイ　ステップのアプローチ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３．自助＞近助＞共助のバランスの良い活動・準備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自助の充実を図るためのお手伝い／近所（近助）のネットワーク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４．各支隊、防災専門班の独自性を保ちながら、重複を避け、ノウハウ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の共有を図る効率的でバランスのとれた活動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５．迅速な意思決定が行えるような体制の整備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en-US" altLang="ja-JP" dirty="0" smtClean="0">
                <a:latin typeface="ＭＳ 明朝" pitchFamily="17" charset="-128"/>
                <a:ea typeface="ＭＳ 明朝" pitchFamily="17" charset="-128"/>
              </a:rPr>
              <a:t>【</a:t>
            </a:r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平常時は広報・啓発活動と訓練活動がメイン</a:t>
            </a:r>
            <a:r>
              <a:rPr lang="en-US" altLang="ja-JP" dirty="0" smtClean="0">
                <a:latin typeface="ＭＳ 明朝" pitchFamily="17" charset="-128"/>
                <a:ea typeface="ＭＳ 明朝" pitchFamily="17" charset="-128"/>
              </a:rPr>
              <a:t>】</a:t>
            </a:r>
            <a:endParaRPr lang="ja-JP" altLang="ja-JP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56136" y="0"/>
            <a:ext cx="29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活動基本方針</a:t>
            </a:r>
            <a:endParaRPr kumimoji="1" lang="ja-JP" altLang="en-US" sz="3600" b="1" u="sng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697846"/>
            <a:ext cx="1008062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</a:t>
            </a:r>
            <a:r>
              <a:rPr lang="ja-JP" altLang="ja-JP" dirty="0" smtClean="0">
                <a:latin typeface="ＭＳ 明朝" pitchFamily="17" charset="-128"/>
                <a:ea typeface="ＭＳ 明朝" pitchFamily="17" charset="-128"/>
              </a:rPr>
              <a:t>訓練</a:t>
            </a:r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実施訓練：①総合訓練　　　本部主催全隊員対象　１０／２５（日）（起震車）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　旗出し訓練も兼ねる　　　　　　　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②個別基礎訓練　支隊単位又は支隊合同の基礎訓練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③個別専門訓練　消火、避難誘導など　防災専門班主催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④町田市など外部訓練への参加　　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講習　　　①全隊員向け：本日実施（外部講師）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②防災隊員向け：専門的内容　検討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③町田市主催など外部講習への参加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◇マニュアル類の整備・充実：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①活動マニュアル／管理マニュアル　　　４月～随時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②防災マップ改訂／ミニ防災マップ（防火・消火専用など）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◇情報・広報・啓発：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①各組織活動月報による報告とフィードバック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②自治会だより：毎月必ず防災情報を掲載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③各支隊広報誌：２０１４年同様支隊で発行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◇自助充実支援：①購入斡旋（感震ブレーカーなど、具体的対象は今後検討）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　　　　　　　②家庭用防災機材の紹介／使用方法の説明会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◇要援護必要者の把握と援護体制：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◇防災機材・備品の充実：次ページ予算の項参照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◇支隊、防災専門班独自の活動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◇その他：　①避難施設（小川小学校／小川高校）の体制と運用マニュアル作成</a:t>
            </a:r>
            <a:endParaRPr lang="en-US" altLang="ja-JP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24088" y="0"/>
            <a:ext cx="3934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２０１５年の主な活動</a:t>
            </a:r>
            <a:endParaRPr kumimoji="1" lang="ja-JP" altLang="en-US" sz="3600" b="1" u="sng" dirty="0">
              <a:latin typeface="HGP教科書体" pitchFamily="18" charset="-128"/>
              <a:ea typeface="HGP教科書体" pitchFamily="18" charset="-128"/>
            </a:endParaRPr>
          </a:p>
        </p:txBody>
      </p:sp>
      <p:pic>
        <p:nvPicPr>
          <p:cNvPr id="6" name="図 5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"/>
          <p:cNvSpPr txBox="1"/>
          <p:nvPr/>
        </p:nvSpPr>
        <p:spPr>
          <a:xfrm>
            <a:off x="359792" y="6876975"/>
            <a:ext cx="9145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112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253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337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8450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5563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675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7885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6901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latin typeface="HGS正楷書体" pitchFamily="66" charset="-128"/>
                <a:ea typeface="HGS正楷書体" pitchFamily="66" charset="-128"/>
              </a:rPr>
              <a:t>☆具体的購入計画は第１回隊長・支隊長会議（５月２４日）で決定予定</a:t>
            </a:r>
            <a:endParaRPr lang="en-US" altLang="ja-JP" sz="2000" b="1" dirty="0" smtClean="0">
              <a:latin typeface="HGS正楷書体" pitchFamily="66" charset="-128"/>
              <a:ea typeface="HGS正楷書体" pitchFamily="66" charset="-128"/>
            </a:endParaRPr>
          </a:p>
        </p:txBody>
      </p:sp>
      <p:sp>
        <p:nvSpPr>
          <p:cNvPr id="5" name="テキスト ボックス 6"/>
          <p:cNvSpPr txBox="1"/>
          <p:nvPr/>
        </p:nvSpPr>
        <p:spPr>
          <a:xfrm>
            <a:off x="359792" y="900311"/>
            <a:ext cx="65966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112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253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337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8450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5563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675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7885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6901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latin typeface="ＭＳ 明朝" pitchFamily="17" charset="-128"/>
                <a:ea typeface="ＭＳ 明朝" pitchFamily="17" charset="-128"/>
              </a:rPr>
              <a:t>◇２０１５年度防災予算総額　：￥１，２００，０００</a:t>
            </a:r>
            <a:endParaRPr lang="en-US" altLang="ja-JP" sz="2000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000" dirty="0" smtClean="0">
                <a:latin typeface="ＭＳ 明朝" pitchFamily="17" charset="-128"/>
                <a:ea typeface="ＭＳ 明朝" pitchFamily="17" charset="-128"/>
              </a:rPr>
              <a:t>　運営経費　　　　　　　　　：￥　　２００，０００</a:t>
            </a:r>
            <a:endParaRPr lang="en-US" altLang="ja-JP" sz="2000" dirty="0" smtClean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000" dirty="0" smtClean="0">
                <a:latin typeface="ＭＳ 明朝" pitchFamily="17" charset="-128"/>
                <a:ea typeface="ＭＳ 明朝" pitchFamily="17" charset="-128"/>
              </a:rPr>
              <a:t>　設備投資・マニュアル類作成：￥１，０００．０００</a:t>
            </a:r>
            <a:endParaRPr lang="en-US" altLang="ja-JP" sz="20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6" name="テキスト ボックス 7"/>
          <p:cNvSpPr txBox="1"/>
          <p:nvPr/>
        </p:nvSpPr>
        <p:spPr>
          <a:xfrm>
            <a:off x="359792" y="6444927"/>
            <a:ext cx="849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112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253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337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84506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5563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6759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7885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69012" algn="l" defTabSz="942253" rtl="0" eaLnBrk="1" latinLnBrk="0" hangingPunct="1"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ＭＳ 明朝" pitchFamily="17" charset="-128"/>
                <a:ea typeface="ＭＳ 明朝" pitchFamily="17" charset="-128"/>
              </a:rPr>
              <a:t>☆外部の補助金などの活用により予算不足を補うー東京都地域の底力助成金など</a:t>
            </a:r>
            <a:endParaRPr lang="en-US" altLang="ja-JP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15775" y="1980431"/>
          <a:ext cx="9649073" cy="3291840"/>
        </p:xfrm>
        <a:graphic>
          <a:graphicData uri="http://schemas.openxmlformats.org/drawingml/2006/table">
            <a:tbl>
              <a:tblPr/>
              <a:tblGrid>
                <a:gridCol w="2127465"/>
                <a:gridCol w="1400928"/>
                <a:gridCol w="1944216"/>
                <a:gridCol w="864096"/>
                <a:gridCol w="1296144"/>
                <a:gridCol w="2016224"/>
              </a:tblGrid>
              <a:tr h="258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品目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数量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概算金額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優先度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担当部門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備考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トランシーバー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９台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４０万円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Ａ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情報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各隊２台体制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防災マップ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１，４００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２０万円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Ａ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防火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せんげん倉庫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１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２０万円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せんげん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市役所は自治会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レスキューセット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４セット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２０～２５万円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救出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リヤカー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５台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１５万円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避難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囲い付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ＭＳ 明朝"/>
                          <a:ea typeface="Times New Roman"/>
                          <a:cs typeface="Times New Roman"/>
                        </a:rPr>
                        <a:t>ＡＥＤ？</a:t>
                      </a:r>
                      <a:endParaRPr lang="ja-JP" sz="1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１台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ＭＳ 明朝"/>
                          <a:ea typeface="Times New Roman"/>
                          <a:cs typeface="Times New Roman"/>
                        </a:rPr>
                        <a:t>５～６千円／月</a:t>
                      </a:r>
                      <a:endParaRPr lang="ja-JP" sz="1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事務局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小川会館設置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発電機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２台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３台あり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ベスト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テント付トイレ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追加５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latin typeface="Century"/>
                          <a:ea typeface="ＭＳ 明朝"/>
                          <a:cs typeface="Times New Roman"/>
                        </a:rPr>
                        <a:t>運用経費</a:t>
                      </a:r>
                      <a:endParaRPr lang="ja-JP" sz="1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latin typeface="Century"/>
                          <a:ea typeface="ＭＳ 明朝"/>
                          <a:cs typeface="Times New Roman"/>
                        </a:rPr>
                        <a:t>２</a:t>
                      </a:r>
                      <a:r>
                        <a:rPr lang="ja-JP" sz="1800" kern="100" dirty="0" smtClean="0">
                          <a:latin typeface="Century"/>
                          <a:ea typeface="ＭＳ 明朝"/>
                          <a:cs typeface="Times New Roman"/>
                        </a:rPr>
                        <a:t>０万円</a:t>
                      </a:r>
                      <a:endParaRPr lang="ja-JP" sz="1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Ａ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―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その他</a:t>
                      </a: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5713" marR="65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5436815"/>
            <a:ext cx="99565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注</a:t>
            </a: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１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）防災マップ改訂は自治会総務部（住民情報）と防火消火班（施設・設備）で共同作業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注</a:t>
            </a: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２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）ＡＥＤ：レンタル。会館運営委員会の承認（他自治会の同意）が必要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9" name="図 8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384128" y="0"/>
            <a:ext cx="3591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２０１５年予算計画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384128" y="0"/>
            <a:ext cx="29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早期実施項目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1840" y="756295"/>
            <a:ext cx="88569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１．体制　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①事務局追加要員の決定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②専門班の責任者の選出（避難誘導／救出救護は本年度も合同か？）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③トランシーバー管理者と取扱者の選出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④総合防災訓練、防災マップの改訂など組織をまたがる案件に対する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　プロジェクトチームなどの編成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２．予算案と購入機材・資材等の決定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①都の助成金対象選定と申請準備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②購入物件の担当部門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３．具体的訓練計画の作成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特に外部の支援を必要とするものは早めに手配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　市の起震車／消防署、消防団／外部講師など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４．制度／仕組み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①非常時体制の積み残し案件の解決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  <a:p>
            <a:r>
              <a:rPr lang="ja-JP" altLang="en-US" dirty="0" smtClean="0">
                <a:latin typeface="HGP正楷書体" pitchFamily="66" charset="-128"/>
                <a:ea typeface="HGP正楷書体" pitchFamily="66" charset="-128"/>
              </a:rPr>
              <a:t>　　　　・内部制度／避難施設運用</a:t>
            </a:r>
            <a:endParaRPr lang="en-US" altLang="ja-JP" dirty="0" smtClean="0">
              <a:latin typeface="HGP正楷書体" pitchFamily="66" charset="-128"/>
              <a:ea typeface="HGP正楷書体" pitchFamily="66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7864" y="6156895"/>
            <a:ext cx="770114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そのための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１．隊長・支隊長会議を早期に開催する。</a:t>
            </a:r>
            <a:r>
              <a:rPr lang="ja-JP" altLang="en-US" dirty="0" smtClean="0"/>
              <a:t>→</a:t>
            </a:r>
            <a:r>
              <a:rPr lang="ja-JP" altLang="en-US" b="1" u="sng" dirty="0" smtClean="0"/>
              <a:t>５月２４日（日）１０：００～</a:t>
            </a:r>
            <a:endParaRPr lang="en-US" altLang="ja-JP" b="1" u="sng" dirty="0" smtClean="0"/>
          </a:p>
          <a:p>
            <a:r>
              <a:rPr kumimoji="1" lang="ja-JP" altLang="en-US" dirty="0" smtClean="0"/>
              <a:t>２．各専門班会議を遅くとも６月中に開催する</a:t>
            </a:r>
            <a:endParaRPr kumimoji="1" lang="ja-JP" altLang="en-US" dirty="0"/>
          </a:p>
        </p:txBody>
      </p:sp>
      <p:sp>
        <p:nvSpPr>
          <p:cNvPr id="9" name="下矢印 8"/>
          <p:cNvSpPr/>
          <p:nvPr/>
        </p:nvSpPr>
        <p:spPr>
          <a:xfrm>
            <a:off x="4176216" y="5508823"/>
            <a:ext cx="106069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7784" y="180231"/>
            <a:ext cx="9649072" cy="7381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4000" dirty="0" smtClean="0"/>
              <a:t>◇第１部：外部講師による講演</a:t>
            </a:r>
            <a:endParaRPr kumimoji="1" lang="en-US" altLang="ja-JP" sz="4000" dirty="0" smtClean="0"/>
          </a:p>
          <a:p>
            <a:pPr>
              <a:buNone/>
            </a:pPr>
            <a:r>
              <a:rPr lang="ja-JP" altLang="en-US" b="1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600" b="1" dirty="0" smtClean="0">
                <a:latin typeface="HGP教科書体" pitchFamily="18" charset="-128"/>
                <a:ea typeface="HGP教科書体" pitchFamily="18" charset="-128"/>
              </a:rPr>
              <a:t>１．防災講習会（町田市の防災の取り組み）</a:t>
            </a:r>
            <a:endParaRPr lang="en-US" altLang="ja-JP" sz="3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ja-JP" sz="2400" dirty="0" smtClean="0"/>
              <a:t>　　</a:t>
            </a:r>
            <a:r>
              <a:rPr lang="ja-JP" altLang="en-US" sz="2400" dirty="0" smtClean="0"/>
              <a:t>　　</a:t>
            </a:r>
            <a:r>
              <a:rPr lang="ja-JP" altLang="ja-JP" sz="2400" dirty="0" smtClean="0"/>
              <a:t>　</a:t>
            </a:r>
            <a:r>
              <a:rPr lang="ja-JP" altLang="ja-JP" sz="2400" dirty="0" smtClean="0">
                <a:latin typeface="HGP教科書体" pitchFamily="18" charset="-128"/>
                <a:ea typeface="HGP教科書体" pitchFamily="18" charset="-128"/>
              </a:rPr>
              <a:t>講師：町田市市民部防災安全課　</a:t>
            </a:r>
            <a:r>
              <a:rPr lang="en-US" altLang="ja-JP" sz="2400" dirty="0" smtClean="0"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en-US" sz="2400" dirty="0" smtClean="0">
                <a:latin typeface="HGP教科書体" pitchFamily="18" charset="-128"/>
                <a:ea typeface="HGP教科書体" pitchFamily="18" charset="-128"/>
              </a:rPr>
              <a:t>渡辺　</a:t>
            </a:r>
            <a:r>
              <a:rPr lang="ja-JP" altLang="ja-JP" sz="2400" dirty="0" smtClean="0">
                <a:latin typeface="HGP教科書体" pitchFamily="18" charset="-128"/>
                <a:ea typeface="HGP教科書体" pitchFamily="18" charset="-128"/>
              </a:rPr>
              <a:t>防災係長</a:t>
            </a:r>
            <a:r>
              <a:rPr lang="ja-JP" altLang="ja-JP" sz="2400" smtClean="0">
                <a:latin typeface="HGP教科書体" pitchFamily="18" charset="-128"/>
                <a:ea typeface="HGP教科書体" pitchFamily="18" charset="-128"/>
              </a:rPr>
              <a:t>　</a:t>
            </a:r>
            <a:endParaRPr kumimoji="1" lang="en-US" altLang="ja-JP" sz="24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600" b="1" dirty="0" smtClean="0">
                <a:latin typeface="HGP教科書体" pitchFamily="18" charset="-128"/>
                <a:ea typeface="HGP教科書体" pitchFamily="18" charset="-128"/>
              </a:rPr>
              <a:t>２．成瀬中央自治会の防災活動</a:t>
            </a:r>
            <a:endParaRPr kumimoji="1" lang="en-US" altLang="ja-JP" sz="3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en-US" sz="2400" dirty="0" smtClean="0">
                <a:latin typeface="HGP教科書体" pitchFamily="18" charset="-128"/>
                <a:ea typeface="HGP教科書体" pitchFamily="18" charset="-128"/>
              </a:rPr>
              <a:t>　　　　　</a:t>
            </a:r>
            <a:r>
              <a:rPr lang="ja-JP" altLang="ja-JP" sz="2400" dirty="0" smtClean="0">
                <a:latin typeface="HGP教科書体" pitchFamily="18" charset="-128"/>
                <a:ea typeface="HGP教科書体" pitchFamily="18" charset="-128"/>
              </a:rPr>
              <a:t>講師：成瀬中央自治会防災委員会副委員長　山垣　淑子氏</a:t>
            </a:r>
            <a:endParaRPr lang="en-US" altLang="ja-JP" sz="2400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endParaRPr kumimoji="1" lang="en-US" altLang="ja-JP" sz="2400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en-US" sz="4000" dirty="0" smtClean="0"/>
              <a:t>◇第２部：自主防災隊全体会議</a:t>
            </a:r>
            <a:endParaRPr lang="en-US" altLang="ja-JP" sz="4000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ja-JP" altLang="en-US" sz="3600" b="1" dirty="0" smtClean="0">
                <a:latin typeface="HGP教科書体" pitchFamily="18" charset="-128"/>
                <a:ea typeface="HGP教科書体" pitchFamily="18" charset="-128"/>
              </a:rPr>
              <a:t>１．２０１４年度の活動と決算</a:t>
            </a:r>
            <a:endParaRPr kumimoji="1" lang="en-US" altLang="ja-JP" sz="3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kumimoji="1" lang="ja-JP" altLang="en-US" sz="3600" b="1" dirty="0" smtClean="0">
                <a:latin typeface="HGP教科書体" pitchFamily="18" charset="-128"/>
                <a:ea typeface="HGP教科書体" pitchFamily="18" charset="-128"/>
              </a:rPr>
              <a:t>　２．２０１５年度体制</a:t>
            </a:r>
            <a:endParaRPr kumimoji="1" lang="en-US" altLang="ja-JP" sz="3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en-US" sz="3600" b="1" dirty="0" smtClean="0">
                <a:latin typeface="HGP教科書体" pitchFamily="18" charset="-128"/>
                <a:ea typeface="HGP教科書体" pitchFamily="18" charset="-128"/>
              </a:rPr>
              <a:t>　３．２０１５年度活動方針と予算案</a:t>
            </a:r>
            <a:endParaRPr lang="en-US" altLang="ja-JP" sz="3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endParaRPr lang="en-US" altLang="ja-JP" sz="2600" b="1" dirty="0" smtClean="0">
              <a:latin typeface="HGP教科書体" pitchFamily="18" charset="-128"/>
              <a:ea typeface="HGP教科書体" pitchFamily="18" charset="-128"/>
            </a:endParaRPr>
          </a:p>
          <a:p>
            <a:pPr>
              <a:buNone/>
            </a:pPr>
            <a:r>
              <a:rPr lang="ja-JP" altLang="en-US" sz="4000" dirty="0" smtClean="0"/>
              <a:t>◇第３部：懇親会</a:t>
            </a:r>
            <a:endParaRPr lang="en-US" altLang="ja-JP" sz="4000" dirty="0" smtClean="0"/>
          </a:p>
          <a:p>
            <a:pPr>
              <a:buNone/>
            </a:pPr>
            <a:endParaRPr kumimoji="1" lang="ja-JP" altLang="en-US" b="1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0" y="1188343"/>
          <a:ext cx="10080638" cy="4055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/>
                <a:gridCol w="1440160"/>
                <a:gridCol w="1512168"/>
                <a:gridCol w="1512168"/>
                <a:gridCol w="1368155"/>
                <a:gridCol w="1512170"/>
                <a:gridCol w="1511928"/>
              </a:tblGrid>
              <a:tr h="275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体制・制度</a:t>
                      </a:r>
                      <a:endParaRPr lang="ja-JP" altLang="ja-JP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訓練・講習</a:t>
                      </a:r>
                      <a:endParaRPr lang="ja-JP" altLang="ja-JP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広報・啓発</a:t>
                      </a:r>
                      <a:endParaRPr lang="ja-JP" altLang="ja-JP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マニュアル等</a:t>
                      </a:r>
                      <a:endParaRPr lang="ja-JP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器材・資材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会議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その他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028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事務局体制と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業務分担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（４月）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緊急連絡網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（６月）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活動記録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（月報）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ＨＰ上資料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保管庫（１月）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避難所（小川小）開設訓練（８月）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（２０名参加）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総合防災訓練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（２００名参加）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Ｗ旗出し訓練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（８０％）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　（１０月）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ビデオ上映会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（１０月）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防災講座</a:t>
                      </a:r>
                      <a:r>
                        <a:rPr kumimoji="1" lang="ja-JP" altLang="en-US" sz="1400" b="1" dirty="0" err="1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地域学習交流会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（５０名、１１月）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自治会だよりー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　防災減災特集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　（６月）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自治会だよりー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　知っておきまし</a:t>
                      </a:r>
                      <a:r>
                        <a:rPr kumimoji="1" lang="ja-JP" altLang="en-US" sz="1400" b="1" dirty="0" err="1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ょう</a:t>
                      </a:r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シリーズ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（計８回）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防災クイズ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（子供祭り）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展示コーナー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（防災訓練１０月）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市民講座講演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（１１０名、１月）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南連合会講演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（２１０名、３月）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（小川５０名参加）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青パト防災放送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安全ノート（６月）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活動マニュアル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（１１月支隊用）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非常時体制ガイドブック（１２月）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トランシーバ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（テスト用４台）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夜間照明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テント・机・椅子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全体会議（４月）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隊長支隊長会議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（６回）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非常時体制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検討ＰＴ（８回）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被害想定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シミュレーション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防災訓練実行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C0000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委員会（４回）</a:t>
                      </a:r>
                      <a:endParaRPr kumimoji="1" lang="en-US" altLang="ja-JP" sz="1400" b="1" dirty="0" smtClean="0">
                        <a:solidFill>
                          <a:srgbClr val="C0000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都の補助金申請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町田市倉庫設置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申請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図 3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pic>
        <p:nvPicPr>
          <p:cNvPr id="5" name="Picture 1" descr="I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0472" y="5004767"/>
            <a:ext cx="3523342" cy="23404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5598834"/>
            <a:ext cx="64084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AR P丸ゴシック体M"/>
                <a:cs typeface="ＭＳ Ｐゴシック" pitchFamily="50" charset="-128"/>
              </a:rPr>
              <a:t>　　</a:t>
            </a:r>
            <a:r>
              <a:rPr kumimoji="1" lang="ja-JP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AR P丸ゴシック体M"/>
                <a:cs typeface="ＭＳ Ｐゴシック" pitchFamily="50" charset="-128"/>
              </a:rPr>
              <a:t>町田消防署から感謝状を授与されました</a:t>
            </a:r>
            <a:endParaRPr kumimoji="1" 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秋の火災予防運動期間中の１１月１３日町田消防署の防火の集い</a:t>
            </a: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の席上、</a:t>
            </a:r>
            <a:r>
              <a:rPr kumimoji="1" 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防火・防災協力者・功労者への感謝状授与が行われ</a:t>
            </a:r>
            <a:r>
              <a:rPr lang="ja-JP" altLang="en-US" sz="1800" b="1" dirty="0" smtClean="0"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、小川自治会にも</a:t>
            </a: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感謝状が授与されました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92040" y="0"/>
            <a:ext cx="44630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２０１４年度の主要活動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  <a:p>
            <a:pPr algn="ctr"/>
            <a:r>
              <a:rPr kumimoji="1" lang="ja-JP" altLang="en-US" sz="2800" b="1" dirty="0" smtClean="0">
                <a:latin typeface="HGP教科書体" pitchFamily="18" charset="-128"/>
                <a:ea typeface="HGP教科書体" pitchFamily="18" charset="-128"/>
              </a:rPr>
              <a:t>（本部）</a:t>
            </a:r>
            <a:endParaRPr kumimoji="1" lang="ja-JP" altLang="en-US" sz="2800" b="1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-6" y="1332359"/>
          <a:ext cx="10080631" cy="520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867"/>
                <a:gridCol w="1296145"/>
                <a:gridCol w="1728188"/>
                <a:gridCol w="1512170"/>
                <a:gridCol w="1512168"/>
                <a:gridCol w="1728194"/>
                <a:gridCol w="1295899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専門班</a:t>
                      </a:r>
                      <a:endParaRPr lang="en-US" sz="1400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体制・制度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訓練・講習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広報・啓発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マニュアル等</a:t>
                      </a:r>
                      <a:endParaRPr lang="ja-JP" altLang="ja-JP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器材・資材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専門班</a:t>
                      </a:r>
                      <a:r>
                        <a:rPr lang="ja-JP" altLang="ja-JP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会議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情報・広報</a:t>
                      </a:r>
                      <a:endParaRPr kumimoji="1" lang="ja-JP" alt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トランシーバー交信確認テスト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青パトと合同（６月）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被害安否確認の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標準様式（１１月）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標準アンケート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様式（１１月）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トランシーバー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テスト用４台購入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防災掲示板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４回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避難・誘導</a:t>
                      </a:r>
                      <a:endParaRPr kumimoji="1" lang="en-US" altLang="ja-JP" sz="1400" b="1" dirty="0" smtClean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救出・救護</a:t>
                      </a:r>
                      <a:endParaRPr kumimoji="1" lang="en-US" altLang="ja-JP" sz="1400" b="1" dirty="0" smtClean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１年間合同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防災訓練展示物と説明要員配置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避難／救出用必要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器材の検討と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翌年度購入要請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５回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防火・消火</a:t>
                      </a:r>
                      <a:endParaRPr kumimoji="1" lang="ja-JP" alt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ＳＰホース２００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m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延長テスト（３月）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蜂谷戸、柳谷戸合同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南地区防災講演会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延焼シミュレーションに参加（３月）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街頭消火器管理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マニュアル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スタンドパイプ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固定方法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スタンドパイプ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管理マニュアル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家庭用消火器斡旋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（３６４本）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スタンドパイプ購入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（７月　１式）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消火器格納箱購入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（７月　１０個）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スタンドパイプ購入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追加３式（１２月）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８回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給食・給水</a:t>
                      </a:r>
                      <a:endParaRPr kumimoji="1" lang="ja-JP" alt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食料・水に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限定せず生活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全般について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担当する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（雑用水、トイレ対策など）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炊き出し訓練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（９月）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防災訓練展示物と説明要員配置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非常食とトイレの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注意事項掲載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（自治会だより）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４回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図 3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592040" y="0"/>
            <a:ext cx="44630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２０１４年度の主要活動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  <a:p>
            <a:pPr algn="ctr"/>
            <a:r>
              <a:rPr kumimoji="1" lang="ja-JP" altLang="en-US" sz="2800" b="1" dirty="0" smtClean="0">
                <a:latin typeface="HGP教科書体" pitchFamily="18" charset="-128"/>
                <a:ea typeface="HGP教科書体" pitchFamily="18" charset="-128"/>
              </a:rPr>
              <a:t>（専門班）</a:t>
            </a:r>
            <a:endParaRPr kumimoji="1" lang="ja-JP" altLang="en-US" sz="2800" b="1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592040" y="0"/>
            <a:ext cx="44630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２０１４年度の主要活動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  <a:p>
            <a:pPr algn="ctr"/>
            <a:r>
              <a:rPr kumimoji="1" lang="ja-JP" altLang="en-US" sz="2800" b="1" dirty="0" smtClean="0">
                <a:latin typeface="HGP教科書体" pitchFamily="18" charset="-128"/>
                <a:ea typeface="HGP教科書体" pitchFamily="18" charset="-128"/>
              </a:rPr>
              <a:t>（支隊－１）</a:t>
            </a:r>
            <a:endParaRPr kumimoji="1" lang="ja-JP" altLang="en-US" sz="2800" b="1" dirty="0">
              <a:latin typeface="HGP教科書体" pitchFamily="18" charset="-128"/>
              <a:ea typeface="HGP教科書体" pitchFamily="18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0" y="1332359"/>
          <a:ext cx="10080632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849"/>
                <a:gridCol w="1656184"/>
                <a:gridCol w="1944216"/>
                <a:gridCol w="1656184"/>
                <a:gridCol w="1872208"/>
                <a:gridCol w="1152128"/>
                <a:gridCol w="93586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体制・</a:t>
                      </a:r>
                      <a:r>
                        <a:rPr lang="ja-JP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制度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マニュアル等</a:t>
                      </a:r>
                      <a:endParaRPr lang="ja-JP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訓練・講習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広報・啓発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器材・資材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支隊長</a:t>
                      </a:r>
                      <a:r>
                        <a:rPr lang="ja-JP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会議</a:t>
                      </a:r>
                      <a:endParaRPr lang="ja-JP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その他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せんげん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１５年度組織・体制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編成（３月）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スタンドパイプ訓練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（３回）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支隊総合訓練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（１１月、６５名）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避難所開設訓練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（８月６名）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支隊便り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x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１２号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（２台）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防災テント（寄贈）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１２回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下小川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支隊活動ガイド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ライン決定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防火班の役割検討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トランシーバー操作訓練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仮本部設営演習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リーダー講習会２名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防災学習会　５名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防災講演会　３名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家庭用消火器斡旋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（８５台）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消火栓場所徹底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防災倉庫購入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（１２月）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６回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かえで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支隊緊急連絡網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作成（５月）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「無事です</a:t>
                      </a:r>
                      <a:r>
                        <a:rPr lang="ja-JP" altLang="en-US" sz="1400" b="1" dirty="0" err="1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の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旗」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掲出要領かえで版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作成・配布（１２月）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テント設営要領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作成（２月）</a:t>
                      </a:r>
                      <a:endParaRPr lang="en-US" altLang="ja-JP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支隊防災訓練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（ＳＰ、消火器７月）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トランシーバー交信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テスト（青パト合同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１２月）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防災通信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x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７号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防災掲示板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６回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図 4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0" y="1332359"/>
          <a:ext cx="10080636" cy="564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849"/>
                <a:gridCol w="1656184"/>
                <a:gridCol w="2232248"/>
                <a:gridCol w="1440160"/>
                <a:gridCol w="1440160"/>
                <a:gridCol w="1296144"/>
                <a:gridCol w="115189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体制・</a:t>
                      </a:r>
                      <a:r>
                        <a:rPr lang="ja-JP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制度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マニュアル等</a:t>
                      </a:r>
                      <a:endParaRPr lang="ja-JP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訓練・講習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広報・啓発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器材・資材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支隊長</a:t>
                      </a:r>
                      <a:r>
                        <a:rPr lang="ja-JP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会議</a:t>
                      </a:r>
                      <a:endParaRPr lang="ja-JP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その他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蜂谷戸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班別回覧制度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非常時行動手順書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安否確認カード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チェックリスト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要援護者面談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（２月、７名）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ビデオ映写会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（６月、２５名）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ＳＰ訓練（９月）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南地区防災講習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（３月、３０名）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ＳＰ２００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m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テスト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（３月、柳谷戸と合同）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瓦版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x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１２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１２回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活動隊員全体会議（６月）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班別会議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アンケート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実施と分析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柳谷戸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街頭消火器管理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マニュアル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支隊訓練（含旗出し）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実施（６月）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トランシーバー交信テスト（青パト合同、８月）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支隊訓練ＳＰ（９月）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ＳＰ２００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m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テスト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（３月、蜂谷戸と合同）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支隊便り</a:t>
                      </a:r>
                      <a:r>
                        <a:rPr lang="en-US" altLang="ja-JP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x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１１号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街頭消火器設置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ＳＰ設置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l" defTabSz="100716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１０回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全体会議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（７月）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アンケート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</a:rPr>
                        <a:t>実施（１１月）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400" b="1" dirty="0">
                          <a:solidFill>
                            <a:srgbClr val="0070C0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青パト</a:t>
                      </a: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トランシーバー交信テスト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（６月、広報班）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（８月、柳谷戸）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（１２月、かえで）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負傷者搬送訓練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（青パトとトランシーバー使用</a:t>
                      </a:r>
                      <a:r>
                        <a:rPr lang="ja-JP" altLang="en-US" sz="1400" b="1" dirty="0" err="1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ー</a:t>
                      </a: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総合訓練）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青パト防災放送</a:t>
                      </a:r>
                      <a:endParaRPr lang="en-US" altLang="ja-JP" sz="1400" b="1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訓練街宣</a:t>
                      </a:r>
                      <a:endParaRPr lang="en-US" sz="1400" b="1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64795" marR="647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ＭＳ Ｐ明朝" pitchFamily="18" charset="-128"/>
                          <a:ea typeface="ＭＳ Ｐ明朝" pitchFamily="18" charset="-128"/>
                        </a:rPr>
                        <a:t>トランシーバー</a:t>
                      </a:r>
                      <a:endParaRPr kumimoji="1" lang="ja-JP" altLang="en-US" sz="1400" b="1" dirty="0"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92040" y="0"/>
            <a:ext cx="44630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u="sng" dirty="0" smtClean="0">
                <a:latin typeface="HGP教科書体" pitchFamily="18" charset="-128"/>
                <a:ea typeface="HGP教科書体" pitchFamily="18" charset="-128"/>
              </a:rPr>
              <a:t>２０１４年度の主要活動</a:t>
            </a:r>
            <a:endParaRPr kumimoji="1" lang="en-US" altLang="ja-JP" sz="3600" b="1" u="sng" dirty="0" smtClean="0">
              <a:latin typeface="HGP教科書体" pitchFamily="18" charset="-128"/>
              <a:ea typeface="HGP教科書体" pitchFamily="18" charset="-128"/>
            </a:endParaRPr>
          </a:p>
          <a:p>
            <a:pPr algn="ctr"/>
            <a:r>
              <a:rPr kumimoji="1" lang="ja-JP" altLang="en-US" sz="2800" b="1" dirty="0" smtClean="0">
                <a:latin typeface="HGP教科書体" pitchFamily="18" charset="-128"/>
                <a:ea typeface="HGP教科書体" pitchFamily="18" charset="-128"/>
              </a:rPr>
              <a:t>（支隊－２）</a:t>
            </a:r>
            <a:endParaRPr kumimoji="1" lang="ja-JP" altLang="en-US" sz="2800" b="1" dirty="0">
              <a:latin typeface="HGP教科書体" pitchFamily="18" charset="-128"/>
              <a:ea typeface="HGP教科書体" pitchFamily="18" charset="-128"/>
            </a:endParaRPr>
          </a:p>
        </p:txBody>
      </p:sp>
      <p:pic>
        <p:nvPicPr>
          <p:cNvPr id="6" name="図 5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1151880" y="0"/>
            <a:ext cx="7272808" cy="476353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</a:bodyPr>
          <a:lstStyle/>
          <a:p>
            <a:pPr algn="ctr" defTabSz="1008035">
              <a:spcBef>
                <a:spcPct val="0"/>
              </a:spcBef>
              <a:defRPr/>
            </a:pPr>
            <a:r>
              <a:rPr lang="ja-JP" altLang="en-US" sz="3200" b="1" u="sng" dirty="0" smtClean="0">
                <a:solidFill>
                  <a:srgbClr val="C00000"/>
                </a:solidFill>
                <a:latin typeface="HGS正楷書体" pitchFamily="66" charset="-128"/>
                <a:ea typeface="HGS正楷書体" pitchFamily="66" charset="-128"/>
                <a:cs typeface="+mj-cs"/>
              </a:rPr>
              <a:t>小川自治会の防災は－活動内容（１）</a:t>
            </a:r>
            <a:endParaRPr lang="ja-JP" altLang="en-US" sz="3200" b="1" u="sng" dirty="0">
              <a:solidFill>
                <a:srgbClr val="C00000"/>
              </a:solidFill>
              <a:latin typeface="HGS正楷書体" pitchFamily="66" charset="-128"/>
              <a:ea typeface="HGS正楷書体" pitchFamily="66" charset="-128"/>
              <a:cs typeface="+mj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67062" y="4083431"/>
            <a:ext cx="1228557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防災隊員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25" name="図 24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87784" y="865823"/>
          <a:ext cx="9433051" cy="663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664296"/>
                <a:gridCol w="2160240"/>
                <a:gridCol w="2952331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基本情報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アンケート調査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自治会全会員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参加、備蓄、援護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被害想定シミュレーション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自治会全体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支隊単位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総合訓練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旗出し訓練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年１回　</a:t>
                      </a:r>
                      <a:r>
                        <a:rPr kumimoji="1" lang="ja-JP" altLang="en-US" sz="18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２００人参加</a:t>
                      </a:r>
                      <a:endParaRPr kumimoji="1" lang="en-US" altLang="ja-JP" sz="1800" b="1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旗出し率　８０％</a:t>
                      </a:r>
                      <a:endParaRPr kumimoji="1" lang="ja-JP" altLang="en-US" sz="1800" b="1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個別基礎訓練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一般隊員向け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１４年スタンドパイプ７回実施</a:t>
                      </a:r>
                      <a:endParaRPr kumimoji="1" lang="ja-JP" altLang="en-US" sz="1800" b="1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専門訓練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専門班向け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負傷者搬送訓練など</a:t>
                      </a:r>
                      <a:endParaRPr kumimoji="1" lang="ja-JP" altLang="en-US" sz="1800" b="1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外部訓練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町田市主催などの外部訓練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講習（机上訓練）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講習会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体験者外部講師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ビデオ上映会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見学会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立川防災館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防災クイズ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夏祭り、自治会だより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外部講習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07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町田市主催などの外部講習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自助支援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充足状況把握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備蓄、火災対策等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アンケート調査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購入斡旋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家庭用消火器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２０１４年度　３６４本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備蓄品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飲料水など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家庭用機材の紹介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使用方法説明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感震ブレーカー、煙探知機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災害伝言ダイヤル　　など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1151880" y="0"/>
            <a:ext cx="7344816" cy="476353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</a:bodyPr>
          <a:lstStyle/>
          <a:p>
            <a:pPr algn="ctr" defTabSz="1008035">
              <a:spcBef>
                <a:spcPct val="0"/>
              </a:spcBef>
              <a:defRPr/>
            </a:pPr>
            <a:r>
              <a:rPr lang="ja-JP" altLang="en-US" sz="3200" b="1" u="sng" dirty="0" smtClean="0">
                <a:solidFill>
                  <a:srgbClr val="C00000"/>
                </a:solidFill>
                <a:latin typeface="HGS正楷書体" pitchFamily="66" charset="-128"/>
                <a:ea typeface="HGS正楷書体" pitchFamily="66" charset="-128"/>
                <a:cs typeface="+mj-cs"/>
              </a:rPr>
              <a:t>小川自治会の防災は－活動内容（２）</a:t>
            </a:r>
            <a:endParaRPr lang="ja-JP" altLang="en-US" sz="3200" b="1" u="sng" dirty="0">
              <a:solidFill>
                <a:srgbClr val="C00000"/>
              </a:solidFill>
              <a:latin typeface="HGS正楷書体" pitchFamily="66" charset="-128"/>
              <a:ea typeface="HGS正楷書体" pitchFamily="66" charset="-128"/>
              <a:cs typeface="+mj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67062" y="4083431"/>
            <a:ext cx="1228557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防災隊員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25" name="図 24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15776" y="825183"/>
          <a:ext cx="9505059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520280"/>
                <a:gridCol w="2376264"/>
                <a:gridCol w="273630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マニュアル類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隊員配付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防災マップ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防災ガイドブック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防災活動の基本的考え方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安全ノート</a:t>
                      </a:r>
                      <a:endParaRPr kumimoji="1" lang="ja-JP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自助のマニュアル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組織用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活動マニュアル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多種多様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避難所運営マニュアル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一時避難場所（公園）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避難施設（学校）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情報・広報・啓発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広報紙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自治会だより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毎号防災ページ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支隊広報紙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各支隊で個別に発行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ホームページ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上記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掲示板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青パト放送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毎日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会議体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全体会議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活動報告、活動計画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年１回、班長以上全員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支隊長会議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決定機関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隔月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各専門班会議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不定期、専門班長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支隊独自の会議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機材・資材・備品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別紙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援護必要者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把握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アンケート調査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民生委員との連携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援護体制作り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今後の課題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15776" y="830199"/>
          <a:ext cx="9721080" cy="4536512"/>
        </p:xfrm>
        <a:graphic>
          <a:graphicData uri="http://schemas.openxmlformats.org/drawingml/2006/table">
            <a:tbl>
              <a:tblPr/>
              <a:tblGrid>
                <a:gridCol w="2722708"/>
                <a:gridCol w="1550214"/>
                <a:gridCol w="2851662"/>
                <a:gridCol w="2596496"/>
              </a:tblGrid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機材等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数量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金額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備考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安全ノート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１，５００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２０４，７００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下小川倉庫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２１９，０００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スタンドパイプ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５２４，６６４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含むホース他付属品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トランシーバー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１５９，５００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含む電波使用料　など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夜間照明（ランタン）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５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６０，６８６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備蓄用カンパン飲料水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 dirty="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４７，５２０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消火器格納箱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１０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４７，２１６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全体会議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２４，９５６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Century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防災用掲示板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１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２０，０００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（かえでに管理委託）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展示用防災グッズ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１３，２９７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助成金申請費用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６，０２８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交通費、</a:t>
                      </a:r>
                      <a:r>
                        <a:rPr lang="en-US" sz="1800" kern="100">
                          <a:latin typeface="Century"/>
                          <a:ea typeface="ＭＳ 明朝"/>
                          <a:cs typeface="Times New Roman"/>
                        </a:rPr>
                        <a:t>FAX</a:t>
                      </a: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代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運営経費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２８６，７９７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合計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￥１，６２６，７９８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予算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￥１，５００，０００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kern="100" dirty="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予算差異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kern="100"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b="1" kern="100" dirty="0">
                          <a:solidFill>
                            <a:srgbClr val="FF0000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－１２６、７９８</a:t>
                      </a: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rgbClr val="FF0000"/>
                        </a:solidFill>
                        <a:latin typeface="ＭＳ 明朝"/>
                        <a:ea typeface="Times New Roman"/>
                        <a:cs typeface="Times New Roman"/>
                      </a:endParaRPr>
                    </a:p>
                  </a:txBody>
                  <a:tcPr marL="68285" marR="68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159991" y="5366703"/>
          <a:ext cx="5688632" cy="2194560"/>
        </p:xfrm>
        <a:graphic>
          <a:graphicData uri="http://schemas.openxmlformats.org/drawingml/2006/table">
            <a:tbl>
              <a:tblPr/>
              <a:tblGrid>
                <a:gridCol w="2862375"/>
                <a:gridCol w="2826257"/>
              </a:tblGrid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組織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金額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せんげん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６９，８９０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下小川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２５，２０２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かえで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３６，０１９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蜂谷戸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８２，０８１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柳谷戸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３９，４０７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本部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３４，１９８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latin typeface="Century"/>
                          <a:ea typeface="ＭＳ 明朝"/>
                          <a:cs typeface="Times New Roman"/>
                        </a:rPr>
                        <a:t>運営経費合計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latin typeface="Century"/>
                          <a:ea typeface="ＭＳ 明朝"/>
                          <a:cs typeface="Times New Roman"/>
                        </a:rPr>
                        <a:t>２８６，７９７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64048" y="0"/>
            <a:ext cx="45003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正楷書体" pitchFamily="65" charset="-128"/>
                <a:ea typeface="HG正楷書体" pitchFamily="65" charset="-128"/>
                <a:cs typeface="Times New Roman" pitchFamily="18" charset="0"/>
              </a:rPr>
              <a:t>２０１４年度決算</a:t>
            </a:r>
            <a:endParaRPr kumimoji="1" lang="ja-JP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正楷書体" pitchFamily="65" charset="-128"/>
              <a:ea typeface="HG正楷書体" pitchFamily="65" charset="-128"/>
              <a:cs typeface="ＭＳ Ｐゴシック" pitchFamily="50" charset="-128"/>
            </a:endParaRPr>
          </a:p>
        </p:txBody>
      </p:sp>
      <p:pic>
        <p:nvPicPr>
          <p:cNvPr id="7" name="図 6" descr="マーク黒.gif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49824" cy="717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5052</TotalTime>
  <Words>1649</Words>
  <Application>Microsoft Office PowerPoint</Application>
  <PresentationFormat>ユーザー設定</PresentationFormat>
  <Paragraphs>724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小川自治会防犯青色パトロール隊</dc:title>
  <dc:creator>N.Hayashi</dc:creator>
  <cp:lastModifiedBy>N.Hayashi</cp:lastModifiedBy>
  <cp:revision>711</cp:revision>
  <dcterms:created xsi:type="dcterms:W3CDTF">2009-12-29T10:55:28Z</dcterms:created>
  <dcterms:modified xsi:type="dcterms:W3CDTF">2015-04-25T05:54:31Z</dcterms:modified>
</cp:coreProperties>
</file>