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75" r:id="rId3"/>
    <p:sldId id="288" r:id="rId4"/>
    <p:sldId id="265" r:id="rId5"/>
    <p:sldId id="266" r:id="rId6"/>
    <p:sldId id="270" r:id="rId7"/>
    <p:sldId id="267" r:id="rId8"/>
    <p:sldId id="269" r:id="rId9"/>
    <p:sldId id="274" r:id="rId10"/>
    <p:sldId id="282" r:id="rId11"/>
    <p:sldId id="258" r:id="rId12"/>
    <p:sldId id="263" r:id="rId13"/>
    <p:sldId id="272" r:id="rId14"/>
    <p:sldId id="264" r:id="rId15"/>
    <p:sldId id="276" r:id="rId16"/>
    <p:sldId id="257" r:id="rId17"/>
    <p:sldId id="273" r:id="rId18"/>
    <p:sldId id="283" r:id="rId19"/>
    <p:sldId id="259" r:id="rId20"/>
    <p:sldId id="277" r:id="rId21"/>
    <p:sldId id="280" r:id="rId22"/>
    <p:sldId id="287" r:id="rId23"/>
    <p:sldId id="284" r:id="rId24"/>
    <p:sldId id="262" r:id="rId25"/>
    <p:sldId id="279" r:id="rId26"/>
    <p:sldId id="271" r:id="rId27"/>
    <p:sldId id="281" r:id="rId28"/>
    <p:sldId id="278" r:id="rId29"/>
  </p:sldIdLst>
  <p:sldSz cx="7561263" cy="10117138"/>
  <p:notesSz cx="6858000" cy="9945688"/>
  <p:defaultTextStyle>
    <a:defPPr>
      <a:defRPr lang="ja-JP"/>
    </a:defPPr>
    <a:lvl1pPr marL="0" algn="l" defTabSz="987552" rtl="0" eaLnBrk="1" latinLnBrk="0" hangingPunct="1">
      <a:defRPr kumimoji="1" sz="1900" kern="1200">
        <a:solidFill>
          <a:schemeClr val="tx1"/>
        </a:solidFill>
        <a:latin typeface="+mn-lt"/>
        <a:ea typeface="+mn-ea"/>
        <a:cs typeface="+mn-cs"/>
      </a:defRPr>
    </a:lvl1pPr>
    <a:lvl2pPr marL="493776" algn="l" defTabSz="987552" rtl="0" eaLnBrk="1" latinLnBrk="0" hangingPunct="1">
      <a:defRPr kumimoji="1" sz="1900" kern="1200">
        <a:solidFill>
          <a:schemeClr val="tx1"/>
        </a:solidFill>
        <a:latin typeface="+mn-lt"/>
        <a:ea typeface="+mn-ea"/>
        <a:cs typeface="+mn-cs"/>
      </a:defRPr>
    </a:lvl2pPr>
    <a:lvl3pPr marL="987552" algn="l" defTabSz="987552" rtl="0" eaLnBrk="1" latinLnBrk="0" hangingPunct="1">
      <a:defRPr kumimoji="1" sz="1900" kern="1200">
        <a:solidFill>
          <a:schemeClr val="tx1"/>
        </a:solidFill>
        <a:latin typeface="+mn-lt"/>
        <a:ea typeface="+mn-ea"/>
        <a:cs typeface="+mn-cs"/>
      </a:defRPr>
    </a:lvl3pPr>
    <a:lvl4pPr marL="1481328" algn="l" defTabSz="987552" rtl="0" eaLnBrk="1" latinLnBrk="0" hangingPunct="1">
      <a:defRPr kumimoji="1" sz="1900" kern="1200">
        <a:solidFill>
          <a:schemeClr val="tx1"/>
        </a:solidFill>
        <a:latin typeface="+mn-lt"/>
        <a:ea typeface="+mn-ea"/>
        <a:cs typeface="+mn-cs"/>
      </a:defRPr>
    </a:lvl4pPr>
    <a:lvl5pPr marL="1975104" algn="l" defTabSz="987552" rtl="0" eaLnBrk="1" latinLnBrk="0" hangingPunct="1">
      <a:defRPr kumimoji="1" sz="1900" kern="1200">
        <a:solidFill>
          <a:schemeClr val="tx1"/>
        </a:solidFill>
        <a:latin typeface="+mn-lt"/>
        <a:ea typeface="+mn-ea"/>
        <a:cs typeface="+mn-cs"/>
      </a:defRPr>
    </a:lvl5pPr>
    <a:lvl6pPr marL="2468880" algn="l" defTabSz="987552" rtl="0" eaLnBrk="1" latinLnBrk="0" hangingPunct="1">
      <a:defRPr kumimoji="1" sz="1900" kern="1200">
        <a:solidFill>
          <a:schemeClr val="tx1"/>
        </a:solidFill>
        <a:latin typeface="+mn-lt"/>
        <a:ea typeface="+mn-ea"/>
        <a:cs typeface="+mn-cs"/>
      </a:defRPr>
    </a:lvl6pPr>
    <a:lvl7pPr marL="2962656" algn="l" defTabSz="987552" rtl="0" eaLnBrk="1" latinLnBrk="0" hangingPunct="1">
      <a:defRPr kumimoji="1" sz="1900" kern="1200">
        <a:solidFill>
          <a:schemeClr val="tx1"/>
        </a:solidFill>
        <a:latin typeface="+mn-lt"/>
        <a:ea typeface="+mn-ea"/>
        <a:cs typeface="+mn-cs"/>
      </a:defRPr>
    </a:lvl7pPr>
    <a:lvl8pPr marL="3456432" algn="l" defTabSz="987552" rtl="0" eaLnBrk="1" latinLnBrk="0" hangingPunct="1">
      <a:defRPr kumimoji="1" sz="1900" kern="1200">
        <a:solidFill>
          <a:schemeClr val="tx1"/>
        </a:solidFill>
        <a:latin typeface="+mn-lt"/>
        <a:ea typeface="+mn-ea"/>
        <a:cs typeface="+mn-cs"/>
      </a:defRPr>
    </a:lvl8pPr>
    <a:lvl9pPr marL="3950208" algn="l" defTabSz="987552" rtl="0" eaLnBrk="1" latinLnBrk="0" hangingPunct="1">
      <a:defRPr kumimoji="1"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86" y="-96"/>
      </p:cViewPr>
      <p:guideLst>
        <p:guide orient="horz" pos="3187"/>
        <p:guide pos="2382"/>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843CC64D-1F98-4D21-90F3-F477A658AACC}" type="datetimeFigureOut">
              <a:rPr kumimoji="1" lang="ja-JP" altLang="en-US" smtClean="0"/>
              <a:pPr/>
              <a:t>2015/1/19</a:t>
            </a:fld>
            <a:endParaRPr kumimoji="1" lang="ja-JP" altLang="en-US" dirty="0"/>
          </a:p>
        </p:txBody>
      </p:sp>
      <p:sp>
        <p:nvSpPr>
          <p:cNvPr id="4" name="フッター プレースホルダ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8AD18D22-00DA-4FE1-B449-CAD0ABBEDB24}"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30CB52EB-DE8F-4D0C-A153-0AEB4F7B546D}" type="datetimeFigureOut">
              <a:rPr kumimoji="1" lang="ja-JP" altLang="en-US" smtClean="0"/>
              <a:pPr/>
              <a:t>2015/1/19</a:t>
            </a:fld>
            <a:endParaRPr kumimoji="1" lang="ja-JP" altLang="en-US"/>
          </a:p>
        </p:txBody>
      </p:sp>
      <p:sp>
        <p:nvSpPr>
          <p:cNvPr id="4" name="スライド イメージ プレースホルダ 3"/>
          <p:cNvSpPr>
            <a:spLocks noGrp="1" noRot="1" noChangeAspect="1"/>
          </p:cNvSpPr>
          <p:nvPr>
            <p:ph type="sldImg" idx="2"/>
          </p:nvPr>
        </p:nvSpPr>
        <p:spPr>
          <a:xfrm>
            <a:off x="2035175" y="746125"/>
            <a:ext cx="27876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AA6F4924-9ADA-4AC9-B87B-4A140C4A031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142872"/>
            <a:ext cx="6427074" cy="2168627"/>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134190" y="5733045"/>
            <a:ext cx="5292884" cy="2585491"/>
          </a:xfrm>
        </p:spPr>
        <p:txBody>
          <a:bodyPr/>
          <a:lstStyle>
            <a:lvl1pPr marL="0" indent="0" algn="ctr">
              <a:buNone/>
              <a:defRPr>
                <a:solidFill>
                  <a:schemeClr val="tx1">
                    <a:tint val="75000"/>
                  </a:schemeClr>
                </a:solidFill>
              </a:defRPr>
            </a:lvl1pPr>
            <a:lvl2pPr marL="493776" indent="0" algn="ctr">
              <a:buNone/>
              <a:defRPr>
                <a:solidFill>
                  <a:schemeClr val="tx1">
                    <a:tint val="75000"/>
                  </a:schemeClr>
                </a:solidFill>
              </a:defRPr>
            </a:lvl2pPr>
            <a:lvl3pPr marL="987552" indent="0" algn="ctr">
              <a:buNone/>
              <a:defRPr>
                <a:solidFill>
                  <a:schemeClr val="tx1">
                    <a:tint val="75000"/>
                  </a:schemeClr>
                </a:solidFill>
              </a:defRPr>
            </a:lvl3pPr>
            <a:lvl4pPr marL="1481328" indent="0" algn="ctr">
              <a:buNone/>
              <a:defRPr>
                <a:solidFill>
                  <a:schemeClr val="tx1">
                    <a:tint val="75000"/>
                  </a:schemeClr>
                </a:solidFill>
              </a:defRPr>
            </a:lvl4pPr>
            <a:lvl5pPr marL="1975104" indent="0" algn="ctr">
              <a:buNone/>
              <a:defRPr>
                <a:solidFill>
                  <a:schemeClr val="tx1">
                    <a:tint val="75000"/>
                  </a:schemeClr>
                </a:solidFill>
              </a:defRPr>
            </a:lvl5pPr>
            <a:lvl6pPr marL="2468880" indent="0" algn="ctr">
              <a:buNone/>
              <a:defRPr>
                <a:solidFill>
                  <a:schemeClr val="tx1">
                    <a:tint val="75000"/>
                  </a:schemeClr>
                </a:solidFill>
              </a:defRPr>
            </a:lvl6pPr>
            <a:lvl7pPr marL="2962656" indent="0" algn="ctr">
              <a:buNone/>
              <a:defRPr>
                <a:solidFill>
                  <a:schemeClr val="tx1">
                    <a:tint val="75000"/>
                  </a:schemeClr>
                </a:solidFill>
              </a:defRPr>
            </a:lvl7pPr>
            <a:lvl8pPr marL="3456432" indent="0" algn="ctr">
              <a:buNone/>
              <a:defRPr>
                <a:solidFill>
                  <a:schemeClr val="tx1">
                    <a:tint val="75000"/>
                  </a:schemeClr>
                </a:solidFill>
              </a:defRPr>
            </a:lvl8pPr>
            <a:lvl9pPr marL="3950208"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C5518D1-BEF9-4C6C-9166-1D0298D52E06}" type="datetimeFigureOut">
              <a:rPr kumimoji="1" lang="ja-JP" altLang="en-US" smtClean="0"/>
              <a:pPr/>
              <a:t>2015/1/19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D700164-922C-401C-B724-E4CDDA2EBE32}" type="slidenum">
              <a:rPr kumimoji="1" lang="ja-JP" altLang="en-US" smtClean="0"/>
              <a:pPr/>
              <a:t>&lt;#&gt;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C5518D1-BEF9-4C6C-9166-1D0298D52E06}" type="datetimeFigureOut">
              <a:rPr kumimoji="1" lang="ja-JP" altLang="en-US" smtClean="0"/>
              <a:pPr/>
              <a:t>2015/1/19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D700164-922C-401C-B724-E4CDDA2EBE32}" type="slidenum">
              <a:rPr kumimoji="1" lang="ja-JP" altLang="en-US" smtClean="0"/>
              <a:pPr/>
              <a:t>&lt;#&gt;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111436" y="540987"/>
            <a:ext cx="1275964" cy="11508244"/>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283549" y="540987"/>
            <a:ext cx="3701869" cy="11508244"/>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C5518D1-BEF9-4C6C-9166-1D0298D52E06}" type="datetimeFigureOut">
              <a:rPr kumimoji="1" lang="ja-JP" altLang="en-US" smtClean="0"/>
              <a:pPr/>
              <a:t>2015/1/19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D700164-922C-401C-B724-E4CDDA2EBE32}" type="slidenum">
              <a:rPr kumimoji="1" lang="ja-JP" altLang="en-US" smtClean="0"/>
              <a:pPr/>
              <a:t>&lt;#&gt;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C5518D1-BEF9-4C6C-9166-1D0298D52E06}" type="datetimeFigureOut">
              <a:rPr kumimoji="1" lang="ja-JP" altLang="en-US" smtClean="0"/>
              <a:pPr/>
              <a:t>2015/1/19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D700164-922C-401C-B724-E4CDDA2EBE32}" type="slidenum">
              <a:rPr kumimoji="1" lang="ja-JP" altLang="en-US" smtClean="0"/>
              <a:pPr/>
              <a:t>&lt;#&gt;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501198"/>
            <a:ext cx="6427074" cy="2009376"/>
          </a:xfrm>
        </p:spPr>
        <p:txBody>
          <a:bodyPr anchor="t"/>
          <a:lstStyle>
            <a:lvl1pPr algn="l">
              <a:defRPr sz="43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97288" y="4288076"/>
            <a:ext cx="6427074" cy="2213123"/>
          </a:xfrm>
        </p:spPr>
        <p:txBody>
          <a:bodyPr anchor="b"/>
          <a:lstStyle>
            <a:lvl1pPr marL="0" indent="0">
              <a:buNone/>
              <a:defRPr sz="2200">
                <a:solidFill>
                  <a:schemeClr val="tx1">
                    <a:tint val="75000"/>
                  </a:schemeClr>
                </a:solidFill>
              </a:defRPr>
            </a:lvl1pPr>
            <a:lvl2pPr marL="493776" indent="0">
              <a:buNone/>
              <a:defRPr sz="1900">
                <a:solidFill>
                  <a:schemeClr val="tx1">
                    <a:tint val="75000"/>
                  </a:schemeClr>
                </a:solidFill>
              </a:defRPr>
            </a:lvl2pPr>
            <a:lvl3pPr marL="987552" indent="0">
              <a:buNone/>
              <a:defRPr sz="1700">
                <a:solidFill>
                  <a:schemeClr val="tx1">
                    <a:tint val="75000"/>
                  </a:schemeClr>
                </a:solidFill>
              </a:defRPr>
            </a:lvl3pPr>
            <a:lvl4pPr marL="1481328" indent="0">
              <a:buNone/>
              <a:defRPr sz="1500">
                <a:solidFill>
                  <a:schemeClr val="tx1">
                    <a:tint val="75000"/>
                  </a:schemeClr>
                </a:solidFill>
              </a:defRPr>
            </a:lvl4pPr>
            <a:lvl5pPr marL="1975104" indent="0">
              <a:buNone/>
              <a:defRPr sz="1500">
                <a:solidFill>
                  <a:schemeClr val="tx1">
                    <a:tint val="75000"/>
                  </a:schemeClr>
                </a:solidFill>
              </a:defRPr>
            </a:lvl5pPr>
            <a:lvl6pPr marL="2468880" indent="0">
              <a:buNone/>
              <a:defRPr sz="1500">
                <a:solidFill>
                  <a:schemeClr val="tx1">
                    <a:tint val="75000"/>
                  </a:schemeClr>
                </a:solidFill>
              </a:defRPr>
            </a:lvl6pPr>
            <a:lvl7pPr marL="2962656" indent="0">
              <a:buNone/>
              <a:defRPr sz="1500">
                <a:solidFill>
                  <a:schemeClr val="tx1">
                    <a:tint val="75000"/>
                  </a:schemeClr>
                </a:solidFill>
              </a:defRPr>
            </a:lvl7pPr>
            <a:lvl8pPr marL="3456432" indent="0">
              <a:buNone/>
              <a:defRPr sz="1500">
                <a:solidFill>
                  <a:schemeClr val="tx1">
                    <a:tint val="75000"/>
                  </a:schemeClr>
                </a:solidFill>
              </a:defRPr>
            </a:lvl8pPr>
            <a:lvl9pPr marL="3950208" indent="0">
              <a:buNone/>
              <a:defRPr sz="15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C5518D1-BEF9-4C6C-9166-1D0298D52E06}" type="datetimeFigureOut">
              <a:rPr kumimoji="1" lang="ja-JP" altLang="en-US" smtClean="0"/>
              <a:pPr/>
              <a:t>2015/1/19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D700164-922C-401C-B724-E4CDDA2EBE32}" type="slidenum">
              <a:rPr kumimoji="1" lang="ja-JP" altLang="en-US" smtClean="0"/>
              <a:pPr/>
              <a:t>&lt;#&gt;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283548" y="3147555"/>
            <a:ext cx="2488916" cy="890167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2898485" y="3147555"/>
            <a:ext cx="2488916" cy="890167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C5518D1-BEF9-4C6C-9166-1D0298D52E06}" type="datetimeFigureOut">
              <a:rPr kumimoji="1" lang="ja-JP" altLang="en-US" smtClean="0"/>
              <a:pPr/>
              <a:t>2015/1/19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D700164-922C-401C-B724-E4CDDA2EBE32}" type="slidenum">
              <a:rPr kumimoji="1" lang="ja-JP" altLang="en-US" smtClean="0"/>
              <a:pPr/>
              <a:t>&lt;#&gt;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05155"/>
            <a:ext cx="6805137" cy="1686189"/>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78065" y="2264646"/>
            <a:ext cx="3340871" cy="943797"/>
          </a:xfrm>
        </p:spPr>
        <p:txBody>
          <a:bodyPr anchor="b"/>
          <a:lstStyle>
            <a:lvl1pPr marL="0" indent="0">
              <a:buNone/>
              <a:defRPr sz="2600" b="1"/>
            </a:lvl1pPr>
            <a:lvl2pPr marL="493776" indent="0">
              <a:buNone/>
              <a:defRPr sz="2200" b="1"/>
            </a:lvl2pPr>
            <a:lvl3pPr marL="987552" indent="0">
              <a:buNone/>
              <a:defRPr sz="1900" b="1"/>
            </a:lvl3pPr>
            <a:lvl4pPr marL="1481328" indent="0">
              <a:buNone/>
              <a:defRPr sz="1700" b="1"/>
            </a:lvl4pPr>
            <a:lvl5pPr marL="1975104" indent="0">
              <a:buNone/>
              <a:defRPr sz="1700" b="1"/>
            </a:lvl5pPr>
            <a:lvl6pPr marL="2468880" indent="0">
              <a:buNone/>
              <a:defRPr sz="1700" b="1"/>
            </a:lvl6pPr>
            <a:lvl7pPr marL="2962656" indent="0">
              <a:buNone/>
              <a:defRPr sz="1700" b="1"/>
            </a:lvl7pPr>
            <a:lvl8pPr marL="3456432" indent="0">
              <a:buNone/>
              <a:defRPr sz="1700" b="1"/>
            </a:lvl8pPr>
            <a:lvl9pPr marL="3950208" indent="0">
              <a:buNone/>
              <a:defRPr sz="17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78065" y="3208444"/>
            <a:ext cx="3340871" cy="5829065"/>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841018" y="2264646"/>
            <a:ext cx="3342183" cy="943797"/>
          </a:xfrm>
        </p:spPr>
        <p:txBody>
          <a:bodyPr anchor="b"/>
          <a:lstStyle>
            <a:lvl1pPr marL="0" indent="0">
              <a:buNone/>
              <a:defRPr sz="2600" b="1"/>
            </a:lvl1pPr>
            <a:lvl2pPr marL="493776" indent="0">
              <a:buNone/>
              <a:defRPr sz="2200" b="1"/>
            </a:lvl2pPr>
            <a:lvl3pPr marL="987552" indent="0">
              <a:buNone/>
              <a:defRPr sz="1900" b="1"/>
            </a:lvl3pPr>
            <a:lvl4pPr marL="1481328" indent="0">
              <a:buNone/>
              <a:defRPr sz="1700" b="1"/>
            </a:lvl4pPr>
            <a:lvl5pPr marL="1975104" indent="0">
              <a:buNone/>
              <a:defRPr sz="1700" b="1"/>
            </a:lvl5pPr>
            <a:lvl6pPr marL="2468880" indent="0">
              <a:buNone/>
              <a:defRPr sz="1700" b="1"/>
            </a:lvl6pPr>
            <a:lvl7pPr marL="2962656" indent="0">
              <a:buNone/>
              <a:defRPr sz="1700" b="1"/>
            </a:lvl7pPr>
            <a:lvl8pPr marL="3456432" indent="0">
              <a:buNone/>
              <a:defRPr sz="1700" b="1"/>
            </a:lvl8pPr>
            <a:lvl9pPr marL="3950208" indent="0">
              <a:buNone/>
              <a:defRPr sz="17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841018" y="3208444"/>
            <a:ext cx="3342183" cy="5829065"/>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C5518D1-BEF9-4C6C-9166-1D0298D52E06}" type="datetimeFigureOut">
              <a:rPr kumimoji="1" lang="ja-JP" altLang="en-US" smtClean="0"/>
              <a:pPr/>
              <a:t>2015/1/19</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3D700164-922C-401C-B724-E4CDDA2EBE32}" type="slidenum">
              <a:rPr kumimoji="1" lang="ja-JP" altLang="en-US" smtClean="0"/>
              <a:pPr/>
              <a:t>&lt;#&gt;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C5518D1-BEF9-4C6C-9166-1D0298D52E06}" type="datetimeFigureOut">
              <a:rPr kumimoji="1" lang="ja-JP" altLang="en-US" smtClean="0"/>
              <a:pPr/>
              <a:t>2015/1/19</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3D700164-922C-401C-B724-E4CDDA2EBE32}" type="slidenum">
              <a:rPr kumimoji="1" lang="ja-JP" altLang="en-US" smtClean="0"/>
              <a:pPr/>
              <a:t>&lt;#&gt;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C5518D1-BEF9-4C6C-9166-1D0298D52E06}" type="datetimeFigureOut">
              <a:rPr kumimoji="1" lang="ja-JP" altLang="en-US" smtClean="0"/>
              <a:pPr/>
              <a:t>2015/1/19</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3D700164-922C-401C-B724-E4CDDA2EBE32}" type="slidenum">
              <a:rPr kumimoji="1" lang="ja-JP" altLang="en-US" smtClean="0"/>
              <a:pPr/>
              <a:t>&lt;#&gt;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02813"/>
            <a:ext cx="2487604" cy="1714292"/>
          </a:xfrm>
        </p:spPr>
        <p:txBody>
          <a:bodyPr anchor="b"/>
          <a:lstStyle>
            <a:lvl1pPr algn="l">
              <a:defRPr sz="22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956245" y="402814"/>
            <a:ext cx="4226957" cy="8634697"/>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78064" y="2117106"/>
            <a:ext cx="2487604" cy="6920405"/>
          </a:xfrm>
        </p:spPr>
        <p:txBody>
          <a:bodyPr/>
          <a:lstStyle>
            <a:lvl1pPr marL="0" indent="0">
              <a:buNone/>
              <a:defRPr sz="1500"/>
            </a:lvl1pPr>
            <a:lvl2pPr marL="493776" indent="0">
              <a:buNone/>
              <a:defRPr sz="1300"/>
            </a:lvl2pPr>
            <a:lvl3pPr marL="987552" indent="0">
              <a:buNone/>
              <a:defRPr sz="1100"/>
            </a:lvl3pPr>
            <a:lvl4pPr marL="1481328" indent="0">
              <a:buNone/>
              <a:defRPr sz="1000"/>
            </a:lvl4pPr>
            <a:lvl5pPr marL="1975104" indent="0">
              <a:buNone/>
              <a:defRPr sz="1000"/>
            </a:lvl5pPr>
            <a:lvl6pPr marL="2468880" indent="0">
              <a:buNone/>
              <a:defRPr sz="1000"/>
            </a:lvl6pPr>
            <a:lvl7pPr marL="2962656" indent="0">
              <a:buNone/>
              <a:defRPr sz="1000"/>
            </a:lvl7pPr>
            <a:lvl8pPr marL="3456432" indent="0">
              <a:buNone/>
              <a:defRPr sz="1000"/>
            </a:lvl8pPr>
            <a:lvl9pPr marL="3950208" indent="0">
              <a:buNone/>
              <a:defRPr sz="10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C5518D1-BEF9-4C6C-9166-1D0298D52E06}" type="datetimeFigureOut">
              <a:rPr kumimoji="1" lang="ja-JP" altLang="en-US" smtClean="0"/>
              <a:pPr/>
              <a:t>2015/1/19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D700164-922C-401C-B724-E4CDDA2EBE32}" type="slidenum">
              <a:rPr kumimoji="1" lang="ja-JP" altLang="en-US" smtClean="0"/>
              <a:pPr/>
              <a:t>&lt;#&gt;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081998"/>
            <a:ext cx="4536758" cy="836070"/>
          </a:xfrm>
        </p:spPr>
        <p:txBody>
          <a:bodyPr anchor="b"/>
          <a:lstStyle>
            <a:lvl1pPr algn="l">
              <a:defRPr sz="22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482060" y="903985"/>
            <a:ext cx="4536758" cy="6070283"/>
          </a:xfrm>
        </p:spPr>
        <p:txBody>
          <a:bodyPr/>
          <a:lstStyle>
            <a:lvl1pPr marL="0" indent="0">
              <a:buNone/>
              <a:defRPr sz="3500"/>
            </a:lvl1pPr>
            <a:lvl2pPr marL="493776" indent="0">
              <a:buNone/>
              <a:defRPr sz="3000"/>
            </a:lvl2pPr>
            <a:lvl3pPr marL="987552" indent="0">
              <a:buNone/>
              <a:defRPr sz="2600"/>
            </a:lvl3pPr>
            <a:lvl4pPr marL="1481328" indent="0">
              <a:buNone/>
              <a:defRPr sz="2200"/>
            </a:lvl4pPr>
            <a:lvl5pPr marL="1975104" indent="0">
              <a:buNone/>
              <a:defRPr sz="2200"/>
            </a:lvl5pPr>
            <a:lvl6pPr marL="2468880" indent="0">
              <a:buNone/>
              <a:defRPr sz="2200"/>
            </a:lvl6pPr>
            <a:lvl7pPr marL="2962656" indent="0">
              <a:buNone/>
              <a:defRPr sz="2200"/>
            </a:lvl7pPr>
            <a:lvl8pPr marL="3456432" indent="0">
              <a:buNone/>
              <a:defRPr sz="2200"/>
            </a:lvl8pPr>
            <a:lvl9pPr marL="3950208" indent="0">
              <a:buNone/>
              <a:defRPr sz="2200"/>
            </a:lvl9pPr>
          </a:lstStyle>
          <a:p>
            <a:endParaRPr kumimoji="1" lang="ja-JP" altLang="en-US" dirty="0"/>
          </a:p>
        </p:txBody>
      </p:sp>
      <p:sp>
        <p:nvSpPr>
          <p:cNvPr id="4" name="テキスト プレースホルダ 3"/>
          <p:cNvSpPr>
            <a:spLocks noGrp="1"/>
          </p:cNvSpPr>
          <p:nvPr>
            <p:ph type="body" sz="half" idx="2"/>
          </p:nvPr>
        </p:nvSpPr>
        <p:spPr>
          <a:xfrm>
            <a:off x="1482060" y="7918068"/>
            <a:ext cx="4536758" cy="1187357"/>
          </a:xfrm>
        </p:spPr>
        <p:txBody>
          <a:bodyPr/>
          <a:lstStyle>
            <a:lvl1pPr marL="0" indent="0">
              <a:buNone/>
              <a:defRPr sz="1500"/>
            </a:lvl1pPr>
            <a:lvl2pPr marL="493776" indent="0">
              <a:buNone/>
              <a:defRPr sz="1300"/>
            </a:lvl2pPr>
            <a:lvl3pPr marL="987552" indent="0">
              <a:buNone/>
              <a:defRPr sz="1100"/>
            </a:lvl3pPr>
            <a:lvl4pPr marL="1481328" indent="0">
              <a:buNone/>
              <a:defRPr sz="1000"/>
            </a:lvl4pPr>
            <a:lvl5pPr marL="1975104" indent="0">
              <a:buNone/>
              <a:defRPr sz="1000"/>
            </a:lvl5pPr>
            <a:lvl6pPr marL="2468880" indent="0">
              <a:buNone/>
              <a:defRPr sz="1000"/>
            </a:lvl6pPr>
            <a:lvl7pPr marL="2962656" indent="0">
              <a:buNone/>
              <a:defRPr sz="1000"/>
            </a:lvl7pPr>
            <a:lvl8pPr marL="3456432" indent="0">
              <a:buNone/>
              <a:defRPr sz="1000"/>
            </a:lvl8pPr>
            <a:lvl9pPr marL="3950208" indent="0">
              <a:buNone/>
              <a:defRPr sz="10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C5518D1-BEF9-4C6C-9166-1D0298D52E06}" type="datetimeFigureOut">
              <a:rPr kumimoji="1" lang="ja-JP" altLang="en-US" smtClean="0"/>
              <a:pPr/>
              <a:t>2015/1/19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D700164-922C-401C-B724-E4CDDA2EBE32}" type="slidenum">
              <a:rPr kumimoji="1" lang="ja-JP" altLang="en-US" smtClean="0"/>
              <a:pPr/>
              <a:t>&lt;#&gt;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78064" y="405155"/>
            <a:ext cx="6805137" cy="1686189"/>
          </a:xfrm>
          <a:prstGeom prst="rect">
            <a:avLst/>
          </a:prstGeom>
        </p:spPr>
        <p:txBody>
          <a:bodyPr vert="horz" lIns="98755" tIns="49378" rIns="98755" bIns="4937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78064" y="2360667"/>
            <a:ext cx="6805137" cy="6676843"/>
          </a:xfrm>
          <a:prstGeom prst="rect">
            <a:avLst/>
          </a:prstGeom>
        </p:spPr>
        <p:txBody>
          <a:bodyPr vert="horz" lIns="98755" tIns="49378" rIns="98755" bIns="4937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78064" y="9377090"/>
            <a:ext cx="1764295" cy="538643"/>
          </a:xfrm>
          <a:prstGeom prst="rect">
            <a:avLst/>
          </a:prstGeom>
        </p:spPr>
        <p:txBody>
          <a:bodyPr vert="horz" lIns="98755" tIns="49378" rIns="98755" bIns="49378" rtlCol="0" anchor="ctr"/>
          <a:lstStyle>
            <a:lvl1pPr algn="l">
              <a:defRPr sz="1300">
                <a:solidFill>
                  <a:schemeClr val="tx1">
                    <a:tint val="75000"/>
                  </a:schemeClr>
                </a:solidFill>
              </a:defRPr>
            </a:lvl1pPr>
          </a:lstStyle>
          <a:p>
            <a:fld id="{5C5518D1-BEF9-4C6C-9166-1D0298D52E06}" type="datetimeFigureOut">
              <a:rPr kumimoji="1" lang="ja-JP" altLang="en-US" smtClean="0"/>
              <a:pPr/>
              <a:t>2015/1/19</a:t>
            </a:fld>
            <a:endParaRPr kumimoji="1" lang="ja-JP" altLang="en-US" dirty="0"/>
          </a:p>
        </p:txBody>
      </p:sp>
      <p:sp>
        <p:nvSpPr>
          <p:cNvPr id="5" name="フッター プレースホルダ 4"/>
          <p:cNvSpPr>
            <a:spLocks noGrp="1"/>
          </p:cNvSpPr>
          <p:nvPr>
            <p:ph type="ftr" sz="quarter" idx="3"/>
          </p:nvPr>
        </p:nvSpPr>
        <p:spPr>
          <a:xfrm>
            <a:off x="2583432" y="9377090"/>
            <a:ext cx="2394400" cy="538643"/>
          </a:xfrm>
          <a:prstGeom prst="rect">
            <a:avLst/>
          </a:prstGeom>
        </p:spPr>
        <p:txBody>
          <a:bodyPr vert="horz" lIns="98755" tIns="49378" rIns="98755" bIns="49378" rtlCol="0" anchor="ctr"/>
          <a:lstStyle>
            <a:lvl1pPr algn="ctr">
              <a:defRPr sz="13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5418906" y="9377090"/>
            <a:ext cx="1764295" cy="538643"/>
          </a:xfrm>
          <a:prstGeom prst="rect">
            <a:avLst/>
          </a:prstGeom>
        </p:spPr>
        <p:txBody>
          <a:bodyPr vert="horz" lIns="98755" tIns="49378" rIns="98755" bIns="49378" rtlCol="0" anchor="ctr"/>
          <a:lstStyle>
            <a:lvl1pPr algn="r">
              <a:defRPr sz="1300">
                <a:solidFill>
                  <a:schemeClr val="tx1">
                    <a:tint val="75000"/>
                  </a:schemeClr>
                </a:solidFill>
              </a:defRPr>
            </a:lvl1pPr>
          </a:lstStyle>
          <a:p>
            <a:fld id="{3D700164-922C-401C-B724-E4CDDA2EBE32}"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87552" rtl="0" eaLnBrk="1" latinLnBrk="0" hangingPunct="1">
        <a:spcBef>
          <a:spcPct val="0"/>
        </a:spcBef>
        <a:buNone/>
        <a:defRPr kumimoji="1" sz="4800" kern="1200">
          <a:solidFill>
            <a:schemeClr val="tx1"/>
          </a:solidFill>
          <a:latin typeface="+mj-lt"/>
          <a:ea typeface="+mj-ea"/>
          <a:cs typeface="+mj-cs"/>
        </a:defRPr>
      </a:lvl1pPr>
    </p:titleStyle>
    <p:bodyStyle>
      <a:lvl1pPr marL="370332" indent="-370332" algn="l" defTabSz="987552" rtl="0" eaLnBrk="1" latinLnBrk="0" hangingPunct="1">
        <a:spcBef>
          <a:spcPct val="20000"/>
        </a:spcBef>
        <a:buFont typeface="Arial" pitchFamily="34" charset="0"/>
        <a:buChar char="•"/>
        <a:defRPr kumimoji="1" sz="3500" kern="1200">
          <a:solidFill>
            <a:schemeClr val="tx1"/>
          </a:solidFill>
          <a:latin typeface="+mn-lt"/>
          <a:ea typeface="+mn-ea"/>
          <a:cs typeface="+mn-cs"/>
        </a:defRPr>
      </a:lvl1pPr>
      <a:lvl2pPr marL="802386" indent="-308610" algn="l" defTabSz="987552" rtl="0" eaLnBrk="1" latinLnBrk="0" hangingPunct="1">
        <a:spcBef>
          <a:spcPct val="20000"/>
        </a:spcBef>
        <a:buFont typeface="Arial" pitchFamily="34" charset="0"/>
        <a:buChar char="–"/>
        <a:defRPr kumimoji="1" sz="3000" kern="1200">
          <a:solidFill>
            <a:schemeClr val="tx1"/>
          </a:solidFill>
          <a:latin typeface="+mn-lt"/>
          <a:ea typeface="+mn-ea"/>
          <a:cs typeface="+mn-cs"/>
        </a:defRPr>
      </a:lvl2pPr>
      <a:lvl3pPr marL="1234440" indent="-246888" algn="l" defTabSz="987552"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28216" indent="-246888" algn="l" defTabSz="987552" rtl="0" eaLnBrk="1" latinLnBrk="0" hangingPunct="1">
        <a:spcBef>
          <a:spcPct val="20000"/>
        </a:spcBef>
        <a:buFont typeface="Arial" pitchFamily="34" charset="0"/>
        <a:buChar char="–"/>
        <a:defRPr kumimoji="1" sz="2200" kern="1200">
          <a:solidFill>
            <a:schemeClr val="tx1"/>
          </a:solidFill>
          <a:latin typeface="+mn-lt"/>
          <a:ea typeface="+mn-ea"/>
          <a:cs typeface="+mn-cs"/>
        </a:defRPr>
      </a:lvl4pPr>
      <a:lvl5pPr marL="2221992" indent="-246888" algn="l" defTabSz="987552" rtl="0" eaLnBrk="1" latinLnBrk="0" hangingPunct="1">
        <a:spcBef>
          <a:spcPct val="20000"/>
        </a:spcBef>
        <a:buFont typeface="Arial" pitchFamily="34" charset="0"/>
        <a:buChar char="»"/>
        <a:defRPr kumimoji="1" sz="2200" kern="1200">
          <a:solidFill>
            <a:schemeClr val="tx1"/>
          </a:solidFill>
          <a:latin typeface="+mn-lt"/>
          <a:ea typeface="+mn-ea"/>
          <a:cs typeface="+mn-cs"/>
        </a:defRPr>
      </a:lvl5pPr>
      <a:lvl6pPr marL="2715768" indent="-246888" algn="l" defTabSz="987552" rtl="0" eaLnBrk="1" latinLnBrk="0" hangingPunct="1">
        <a:spcBef>
          <a:spcPct val="20000"/>
        </a:spcBef>
        <a:buFont typeface="Arial" pitchFamily="34" charset="0"/>
        <a:buChar char="•"/>
        <a:defRPr kumimoji="1" sz="2200" kern="1200">
          <a:solidFill>
            <a:schemeClr val="tx1"/>
          </a:solidFill>
          <a:latin typeface="+mn-lt"/>
          <a:ea typeface="+mn-ea"/>
          <a:cs typeface="+mn-cs"/>
        </a:defRPr>
      </a:lvl6pPr>
      <a:lvl7pPr marL="3209544" indent="-246888" algn="l" defTabSz="987552" rtl="0" eaLnBrk="1" latinLnBrk="0" hangingPunct="1">
        <a:spcBef>
          <a:spcPct val="20000"/>
        </a:spcBef>
        <a:buFont typeface="Arial" pitchFamily="34" charset="0"/>
        <a:buChar char="•"/>
        <a:defRPr kumimoji="1" sz="2200" kern="1200">
          <a:solidFill>
            <a:schemeClr val="tx1"/>
          </a:solidFill>
          <a:latin typeface="+mn-lt"/>
          <a:ea typeface="+mn-ea"/>
          <a:cs typeface="+mn-cs"/>
        </a:defRPr>
      </a:lvl7pPr>
      <a:lvl8pPr marL="3703320" indent="-246888" algn="l" defTabSz="987552" rtl="0" eaLnBrk="1" latinLnBrk="0" hangingPunct="1">
        <a:spcBef>
          <a:spcPct val="20000"/>
        </a:spcBef>
        <a:buFont typeface="Arial" pitchFamily="34" charset="0"/>
        <a:buChar char="•"/>
        <a:defRPr kumimoji="1" sz="2200" kern="1200">
          <a:solidFill>
            <a:schemeClr val="tx1"/>
          </a:solidFill>
          <a:latin typeface="+mn-lt"/>
          <a:ea typeface="+mn-ea"/>
          <a:cs typeface="+mn-cs"/>
        </a:defRPr>
      </a:lvl8pPr>
      <a:lvl9pPr marL="4197096" indent="-246888" algn="l" defTabSz="987552" rtl="0" eaLnBrk="1" latinLnBrk="0" hangingPunct="1">
        <a:spcBef>
          <a:spcPct val="20000"/>
        </a:spcBef>
        <a:buFont typeface="Arial" pitchFamily="34" charset="0"/>
        <a:buChar char="•"/>
        <a:defRPr kumimoji="1" sz="2200" kern="1200">
          <a:solidFill>
            <a:schemeClr val="tx1"/>
          </a:solidFill>
          <a:latin typeface="+mn-lt"/>
          <a:ea typeface="+mn-ea"/>
          <a:cs typeface="+mn-cs"/>
        </a:defRPr>
      </a:lvl9pPr>
    </p:bodyStyle>
    <p:otherStyle>
      <a:defPPr>
        <a:defRPr lang="ja-JP"/>
      </a:defPPr>
      <a:lvl1pPr marL="0" algn="l" defTabSz="987552" rtl="0" eaLnBrk="1" latinLnBrk="0" hangingPunct="1">
        <a:defRPr kumimoji="1" sz="1900" kern="1200">
          <a:solidFill>
            <a:schemeClr val="tx1"/>
          </a:solidFill>
          <a:latin typeface="+mn-lt"/>
          <a:ea typeface="+mn-ea"/>
          <a:cs typeface="+mn-cs"/>
        </a:defRPr>
      </a:lvl1pPr>
      <a:lvl2pPr marL="493776" algn="l" defTabSz="987552" rtl="0" eaLnBrk="1" latinLnBrk="0" hangingPunct="1">
        <a:defRPr kumimoji="1" sz="1900" kern="1200">
          <a:solidFill>
            <a:schemeClr val="tx1"/>
          </a:solidFill>
          <a:latin typeface="+mn-lt"/>
          <a:ea typeface="+mn-ea"/>
          <a:cs typeface="+mn-cs"/>
        </a:defRPr>
      </a:lvl2pPr>
      <a:lvl3pPr marL="987552" algn="l" defTabSz="987552" rtl="0" eaLnBrk="1" latinLnBrk="0" hangingPunct="1">
        <a:defRPr kumimoji="1" sz="1900" kern="1200">
          <a:solidFill>
            <a:schemeClr val="tx1"/>
          </a:solidFill>
          <a:latin typeface="+mn-lt"/>
          <a:ea typeface="+mn-ea"/>
          <a:cs typeface="+mn-cs"/>
        </a:defRPr>
      </a:lvl3pPr>
      <a:lvl4pPr marL="1481328" algn="l" defTabSz="987552" rtl="0" eaLnBrk="1" latinLnBrk="0" hangingPunct="1">
        <a:defRPr kumimoji="1" sz="1900" kern="1200">
          <a:solidFill>
            <a:schemeClr val="tx1"/>
          </a:solidFill>
          <a:latin typeface="+mn-lt"/>
          <a:ea typeface="+mn-ea"/>
          <a:cs typeface="+mn-cs"/>
        </a:defRPr>
      </a:lvl4pPr>
      <a:lvl5pPr marL="1975104" algn="l" defTabSz="987552" rtl="0" eaLnBrk="1" latinLnBrk="0" hangingPunct="1">
        <a:defRPr kumimoji="1" sz="1900" kern="1200">
          <a:solidFill>
            <a:schemeClr val="tx1"/>
          </a:solidFill>
          <a:latin typeface="+mn-lt"/>
          <a:ea typeface="+mn-ea"/>
          <a:cs typeface="+mn-cs"/>
        </a:defRPr>
      </a:lvl5pPr>
      <a:lvl6pPr marL="2468880" algn="l" defTabSz="987552" rtl="0" eaLnBrk="1" latinLnBrk="0" hangingPunct="1">
        <a:defRPr kumimoji="1" sz="1900" kern="1200">
          <a:solidFill>
            <a:schemeClr val="tx1"/>
          </a:solidFill>
          <a:latin typeface="+mn-lt"/>
          <a:ea typeface="+mn-ea"/>
          <a:cs typeface="+mn-cs"/>
        </a:defRPr>
      </a:lvl6pPr>
      <a:lvl7pPr marL="2962656" algn="l" defTabSz="987552" rtl="0" eaLnBrk="1" latinLnBrk="0" hangingPunct="1">
        <a:defRPr kumimoji="1" sz="1900" kern="1200">
          <a:solidFill>
            <a:schemeClr val="tx1"/>
          </a:solidFill>
          <a:latin typeface="+mn-lt"/>
          <a:ea typeface="+mn-ea"/>
          <a:cs typeface="+mn-cs"/>
        </a:defRPr>
      </a:lvl7pPr>
      <a:lvl8pPr marL="3456432" algn="l" defTabSz="987552" rtl="0" eaLnBrk="1" latinLnBrk="0" hangingPunct="1">
        <a:defRPr kumimoji="1" sz="1900" kern="1200">
          <a:solidFill>
            <a:schemeClr val="tx1"/>
          </a:solidFill>
          <a:latin typeface="+mn-lt"/>
          <a:ea typeface="+mn-ea"/>
          <a:cs typeface="+mn-cs"/>
        </a:defRPr>
      </a:lvl8pPr>
      <a:lvl9pPr marL="3950208" algn="l" defTabSz="987552"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1026" name="Picture 2" descr="C:\Users\N.Hayashi\Pictures\MP Navigator\2013_03_15\IMG.jpg"/>
          <p:cNvPicPr>
            <a:picLocks noChangeAspect="1" noChangeArrowheads="1"/>
          </p:cNvPicPr>
          <p:nvPr/>
        </p:nvPicPr>
        <p:blipFill>
          <a:blip r:embed="rId2" cstate="print"/>
          <a:srcRect/>
          <a:stretch>
            <a:fillRect/>
          </a:stretch>
        </p:blipFill>
        <p:spPr bwMode="auto">
          <a:xfrm>
            <a:off x="0" y="-342031"/>
            <a:ext cx="7561263" cy="10459169"/>
          </a:xfrm>
          <a:prstGeom prst="rect">
            <a:avLst/>
          </a:prstGeom>
          <a:noFill/>
        </p:spPr>
      </p:pic>
      <p:sp>
        <p:nvSpPr>
          <p:cNvPr id="6" name="正方形/長方形 5"/>
          <p:cNvSpPr/>
          <p:nvPr/>
        </p:nvSpPr>
        <p:spPr>
          <a:xfrm>
            <a:off x="1188343" y="2106242"/>
            <a:ext cx="4907546" cy="699885"/>
          </a:xfrm>
          <a:prstGeom prst="rect">
            <a:avLst/>
          </a:prstGeom>
          <a:solidFill>
            <a:schemeClr val="bg1"/>
          </a:solidFill>
          <a:effectLst>
            <a:outerShdw blurRad="50800" dist="38100" dir="5400000" algn="t" rotWithShape="0">
              <a:prstClr val="black">
                <a:alpha val="40000"/>
              </a:prstClr>
            </a:outerShdw>
          </a:effectLst>
        </p:spPr>
        <p:txBody>
          <a:bodyPr wrap="square" lIns="98755" tIns="49378" rIns="98755" bIns="49378">
            <a:spAutoFit/>
          </a:bodyPr>
          <a:lstStyle/>
          <a:p>
            <a:pPr algn="ctr"/>
            <a:endParaRPr lang="en-US" altLang="ja-JP" sz="3900" b="1" dirty="0" smtClean="0">
              <a:ln w="10541" cmpd="sng">
                <a:solidFill>
                  <a:srgbClr val="7D7D7D">
                    <a:tint val="100000"/>
                    <a:shade val="100000"/>
                    <a:satMod val="110000"/>
                  </a:srgbClr>
                </a:solidFill>
                <a:prstDash val="solid"/>
              </a:ln>
              <a:solidFill>
                <a:schemeClr val="tx1">
                  <a:lumMod val="65000"/>
                  <a:lumOff val="35000"/>
                </a:schemeClr>
              </a:solidFill>
              <a:latin typeface="HGP行書体" pitchFamily="66" charset="-128"/>
              <a:ea typeface="HGP行書体" pitchFamily="66" charset="-128"/>
            </a:endParaRPr>
          </a:p>
        </p:txBody>
      </p:sp>
      <p:sp>
        <p:nvSpPr>
          <p:cNvPr id="11" name="テキスト ボックス 10"/>
          <p:cNvSpPr txBox="1"/>
          <p:nvPr/>
        </p:nvSpPr>
        <p:spPr>
          <a:xfrm>
            <a:off x="828303" y="6354713"/>
            <a:ext cx="5904655" cy="2431435"/>
          </a:xfrm>
          <a:prstGeom prst="rect">
            <a:avLst/>
          </a:prstGeom>
          <a:solidFill>
            <a:schemeClr val="bg1"/>
          </a:solidFill>
          <a:ln>
            <a:solidFill>
              <a:schemeClr val="tx1"/>
            </a:solidFill>
          </a:ln>
        </p:spPr>
        <p:txBody>
          <a:bodyPr wrap="square" rtlCol="0">
            <a:spAutoFit/>
          </a:bodyPr>
          <a:lstStyle/>
          <a:p>
            <a:pPr algn="ctr"/>
            <a:r>
              <a:rPr kumimoji="1" lang="ja-JP" altLang="en-US" sz="4000" b="1" dirty="0" smtClean="0">
                <a:solidFill>
                  <a:srgbClr val="0070C0"/>
                </a:solidFill>
                <a:latin typeface="HGP教科書体" pitchFamily="18" charset="-128"/>
                <a:ea typeface="HGP教科書体" pitchFamily="18" charset="-128"/>
              </a:rPr>
              <a:t>小川自治会　自主防災隊　</a:t>
            </a:r>
            <a:endParaRPr kumimoji="1" lang="en-US" altLang="ja-JP" sz="4000" b="1" dirty="0" smtClean="0">
              <a:solidFill>
                <a:srgbClr val="0070C0"/>
              </a:solidFill>
              <a:latin typeface="HGP教科書体" pitchFamily="18" charset="-128"/>
              <a:ea typeface="HGP教科書体" pitchFamily="18" charset="-128"/>
            </a:endParaRPr>
          </a:p>
          <a:p>
            <a:pPr algn="ctr"/>
            <a:r>
              <a:rPr kumimoji="1" lang="ja-JP" altLang="en-US" sz="4000" b="1" dirty="0" smtClean="0">
                <a:solidFill>
                  <a:srgbClr val="0070C0"/>
                </a:solidFill>
                <a:latin typeface="HGP教科書体" pitchFamily="18" charset="-128"/>
                <a:ea typeface="HGP教科書体" pitchFamily="18" charset="-128"/>
              </a:rPr>
              <a:t>責任者全体会議</a:t>
            </a:r>
            <a:endParaRPr kumimoji="1" lang="en-US" altLang="ja-JP" sz="4000" b="1" dirty="0" smtClean="0">
              <a:solidFill>
                <a:srgbClr val="0070C0"/>
              </a:solidFill>
              <a:latin typeface="HGP教科書体" pitchFamily="18" charset="-128"/>
              <a:ea typeface="HGP教科書体" pitchFamily="18" charset="-128"/>
            </a:endParaRPr>
          </a:p>
          <a:p>
            <a:pPr algn="ctr"/>
            <a:r>
              <a:rPr lang="ja-JP" altLang="en-US" sz="2400" b="1" dirty="0" smtClean="0">
                <a:solidFill>
                  <a:srgbClr val="0070C0"/>
                </a:solidFill>
                <a:latin typeface="HGP教科書体" pitchFamily="18" charset="-128"/>
                <a:ea typeface="HGP教科書体" pitchFamily="18" charset="-128"/>
              </a:rPr>
              <a:t>２０１３年第１回</a:t>
            </a:r>
            <a:endParaRPr lang="en-US" altLang="ja-JP" sz="2400" b="1" dirty="0" smtClean="0">
              <a:solidFill>
                <a:srgbClr val="0070C0"/>
              </a:solidFill>
              <a:latin typeface="HGP教科書体" pitchFamily="18" charset="-128"/>
              <a:ea typeface="HGP教科書体" pitchFamily="18" charset="-128"/>
            </a:endParaRPr>
          </a:p>
          <a:p>
            <a:pPr algn="ctr"/>
            <a:r>
              <a:rPr kumimoji="1" lang="ja-JP" altLang="en-US" sz="2400" b="1" dirty="0" smtClean="0">
                <a:solidFill>
                  <a:srgbClr val="0070C0"/>
                </a:solidFill>
                <a:latin typeface="HGP教科書体" pitchFamily="18" charset="-128"/>
                <a:ea typeface="HGP教科書体" pitchFamily="18" charset="-128"/>
              </a:rPr>
              <a:t>２０１３年４月２１日（日）１３：００～</a:t>
            </a:r>
            <a:endParaRPr kumimoji="1" lang="en-US" altLang="ja-JP" sz="2400" b="1" dirty="0" smtClean="0">
              <a:solidFill>
                <a:srgbClr val="0070C0"/>
              </a:solidFill>
              <a:latin typeface="HGP教科書体" pitchFamily="18" charset="-128"/>
              <a:ea typeface="HGP教科書体" pitchFamily="18" charset="-128"/>
            </a:endParaRPr>
          </a:p>
          <a:p>
            <a:pPr algn="ctr"/>
            <a:r>
              <a:rPr lang="ja-JP" altLang="en-US" sz="2400" b="1" dirty="0" smtClean="0">
                <a:solidFill>
                  <a:srgbClr val="0070C0"/>
                </a:solidFill>
                <a:latin typeface="HGP教科書体" pitchFamily="18" charset="-128"/>
                <a:ea typeface="HGP教科書体" pitchFamily="18" charset="-128"/>
              </a:rPr>
              <a:t>於：小川会館</a:t>
            </a:r>
            <a:endParaRPr kumimoji="1" lang="ja-JP" altLang="en-US" sz="2400" b="1" dirty="0">
              <a:solidFill>
                <a:srgbClr val="0070C0"/>
              </a:solidFill>
              <a:latin typeface="HGP教科書体" pitchFamily="18" charset="-128"/>
              <a:ea typeface="HGP教科書体" pitchFamily="18"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2319" y="0"/>
            <a:ext cx="5727850" cy="769441"/>
          </a:xfrm>
          <a:prstGeom prst="rect">
            <a:avLst/>
          </a:prstGeom>
          <a:noFill/>
          <a:ln>
            <a:noFill/>
          </a:ln>
        </p:spPr>
        <p:txBody>
          <a:bodyPr wrap="none" rtlCol="0">
            <a:spAutoFit/>
          </a:bodyPr>
          <a:lstStyle/>
          <a:p>
            <a:r>
              <a:rPr kumimoji="1" lang="ja-JP" altLang="en-US" sz="4400" u="sng" dirty="0" smtClean="0">
                <a:latin typeface="HGP正楷書体" pitchFamily="66" charset="-128"/>
                <a:ea typeface="HGP正楷書体" pitchFamily="66" charset="-128"/>
              </a:rPr>
              <a:t>自主防災隊設立の経緯</a:t>
            </a:r>
            <a:endParaRPr kumimoji="1" lang="ja-JP" altLang="en-US" sz="4400" u="sng" dirty="0">
              <a:latin typeface="HGP正楷書体" pitchFamily="66" charset="-128"/>
              <a:ea typeface="HGP正楷書体" pitchFamily="66" charset="-128"/>
            </a:endParaRPr>
          </a:p>
        </p:txBody>
      </p:sp>
      <p:sp>
        <p:nvSpPr>
          <p:cNvPr id="4" name="正方形/長方形 3"/>
          <p:cNvSpPr/>
          <p:nvPr/>
        </p:nvSpPr>
        <p:spPr>
          <a:xfrm>
            <a:off x="0" y="882105"/>
            <a:ext cx="7561263" cy="9325630"/>
          </a:xfrm>
          <a:prstGeom prst="rect">
            <a:avLst/>
          </a:prstGeom>
          <a:ln w="12700">
            <a:solidFill>
              <a:schemeClr val="tx1"/>
            </a:solidFill>
            <a:prstDash val="dash"/>
          </a:ln>
        </p:spPr>
        <p:txBody>
          <a:bodyPr wrap="square">
            <a:spAutoFit/>
          </a:bodyPr>
          <a:lstStyle/>
          <a:p>
            <a:r>
              <a:rPr lang="ja-JP" altLang="ja-JP" sz="2400" dirty="0" smtClean="0">
                <a:latin typeface="HG正楷書体" pitchFamily="65" charset="-128"/>
                <a:ea typeface="HG正楷書体" pitchFamily="65" charset="-128"/>
              </a:rPr>
              <a:t>１１．０４</a:t>
            </a:r>
            <a:r>
              <a:rPr lang="ja-JP" altLang="en-US" sz="2400" dirty="0" smtClean="0">
                <a:latin typeface="HG正楷書体" pitchFamily="65" charset="-128"/>
                <a:ea typeface="HG正楷書体" pitchFamily="65" charset="-128"/>
              </a:rPr>
              <a:t>　</a:t>
            </a:r>
            <a:r>
              <a:rPr lang="ja-JP" altLang="ja-JP" sz="2400" b="1" dirty="0" smtClean="0">
                <a:solidFill>
                  <a:srgbClr val="C00000"/>
                </a:solidFill>
                <a:latin typeface="HG正楷書体" pitchFamily="65" charset="-128"/>
                <a:ea typeface="HG正楷書体" pitchFamily="65" charset="-128"/>
              </a:rPr>
              <a:t>平成２３年度自治会定期総会</a:t>
            </a:r>
            <a:r>
              <a:rPr lang="ja-JP" altLang="ja-JP" sz="2400" dirty="0" smtClean="0">
                <a:latin typeface="HG正楷書体" pitchFamily="65" charset="-128"/>
                <a:ea typeface="HG正楷書体" pitchFamily="65" charset="-128"/>
              </a:rPr>
              <a:t>　　</a:t>
            </a:r>
          </a:p>
          <a:p>
            <a:r>
              <a:rPr lang="ja-JP" altLang="en-US" sz="2400" dirty="0" smtClean="0">
                <a:latin typeface="HG正楷書体" pitchFamily="65" charset="-128"/>
                <a:ea typeface="HG正楷書体" pitchFamily="65" charset="-128"/>
              </a:rPr>
              <a:t>　＊重</a:t>
            </a:r>
            <a:r>
              <a:rPr lang="ja-JP" altLang="ja-JP" sz="2400" dirty="0" smtClean="0">
                <a:latin typeface="HG正楷書体" pitchFamily="65" charset="-128"/>
                <a:ea typeface="HG正楷書体" pitchFamily="65" charset="-128"/>
              </a:rPr>
              <a:t>点施策として</a:t>
            </a:r>
            <a:r>
              <a:rPr lang="ja-JP" altLang="ja-JP" sz="2400" b="1" dirty="0" smtClean="0">
                <a:solidFill>
                  <a:srgbClr val="C00000"/>
                </a:solidFill>
                <a:latin typeface="HG正楷書体" pitchFamily="65" charset="-128"/>
                <a:ea typeface="HG正楷書体" pitchFamily="65" charset="-128"/>
              </a:rPr>
              <a:t>【本格的自主防災体制確立】</a:t>
            </a:r>
            <a:endParaRPr lang="en-US" altLang="ja-JP" sz="2400" dirty="0" smtClean="0">
              <a:latin typeface="HG正楷書体" pitchFamily="65" charset="-128"/>
              <a:ea typeface="HG正楷書体" pitchFamily="65" charset="-128"/>
            </a:endParaRPr>
          </a:p>
          <a:p>
            <a:r>
              <a:rPr lang="ja-JP" altLang="ja-JP" sz="2400" dirty="0" smtClean="0">
                <a:latin typeface="HG正楷書体" pitchFamily="65" charset="-128"/>
                <a:ea typeface="HG正楷書体" pitchFamily="65" charset="-128"/>
              </a:rPr>
              <a:t>１１．０６　</a:t>
            </a:r>
            <a:r>
              <a:rPr lang="ja-JP" altLang="ja-JP" sz="2400" b="1" dirty="0" smtClean="0">
                <a:solidFill>
                  <a:srgbClr val="C00000"/>
                </a:solidFill>
                <a:latin typeface="HG正楷書体" pitchFamily="65" charset="-128"/>
                <a:ea typeface="HG正楷書体" pitchFamily="65" charset="-128"/>
              </a:rPr>
              <a:t>防災体制検討会議</a:t>
            </a:r>
            <a:r>
              <a:rPr lang="ja-JP" altLang="ja-JP" sz="2400" dirty="0" smtClean="0">
                <a:latin typeface="HG正楷書体" pitchFamily="65" charset="-128"/>
                <a:ea typeface="HG正楷書体" pitchFamily="65" charset="-128"/>
              </a:rPr>
              <a:t>設立</a:t>
            </a:r>
            <a:r>
              <a:rPr lang="ja-JP" altLang="en-US" sz="2400" dirty="0" smtClean="0">
                <a:latin typeface="HG正楷書体" pitchFamily="65" charset="-128"/>
                <a:ea typeface="HG正楷書体" pitchFamily="65" charset="-128"/>
              </a:rPr>
              <a:t>（６回議開催）</a:t>
            </a:r>
            <a:r>
              <a:rPr lang="ja-JP" altLang="ja-JP" sz="2400" dirty="0" smtClean="0">
                <a:latin typeface="HG正楷書体" pitchFamily="65" charset="-128"/>
                <a:ea typeface="HG正楷書体" pitchFamily="65" charset="-128"/>
              </a:rPr>
              <a:t>　</a:t>
            </a:r>
            <a:endParaRPr lang="en-US" altLang="ja-JP" sz="2400" dirty="0" smtClean="0">
              <a:latin typeface="HG正楷書体" pitchFamily="65" charset="-128"/>
              <a:ea typeface="HG正楷書体" pitchFamily="65" charset="-128"/>
            </a:endParaRPr>
          </a:p>
          <a:p>
            <a:r>
              <a:rPr lang="ja-JP" altLang="ja-JP" sz="2400" dirty="0" smtClean="0">
                <a:latin typeface="HG正楷書体" pitchFamily="65" charset="-128"/>
                <a:ea typeface="HG正楷書体" pitchFamily="65" charset="-128"/>
              </a:rPr>
              <a:t>１２．０４</a:t>
            </a:r>
            <a:r>
              <a:rPr lang="ja-JP" altLang="en-US" sz="2400" dirty="0" smtClean="0">
                <a:latin typeface="HG正楷書体" pitchFamily="65" charset="-128"/>
                <a:ea typeface="HG正楷書体" pitchFamily="65" charset="-128"/>
              </a:rPr>
              <a:t>　</a:t>
            </a:r>
            <a:r>
              <a:rPr lang="ja-JP" altLang="ja-JP" sz="2400" b="1" dirty="0" smtClean="0">
                <a:solidFill>
                  <a:srgbClr val="C00000"/>
                </a:solidFill>
                <a:latin typeface="HG正楷書体" pitchFamily="65" charset="-128"/>
                <a:ea typeface="HG正楷書体" pitchFamily="65" charset="-128"/>
              </a:rPr>
              <a:t>平成２４年度自治会定期総会</a:t>
            </a:r>
            <a:r>
              <a:rPr lang="ja-JP" altLang="ja-JP" sz="2400" dirty="0" smtClean="0">
                <a:latin typeface="HG正楷書体" pitchFamily="65" charset="-128"/>
                <a:ea typeface="HG正楷書体" pitchFamily="65" charset="-128"/>
              </a:rPr>
              <a:t>　</a:t>
            </a:r>
            <a:endParaRPr lang="en-US" altLang="ja-JP" sz="2400" dirty="0" smtClean="0">
              <a:latin typeface="HG正楷書体" pitchFamily="65" charset="-128"/>
              <a:ea typeface="HG正楷書体" pitchFamily="65" charset="-128"/>
            </a:endParaRPr>
          </a:p>
          <a:p>
            <a:r>
              <a:rPr lang="ja-JP" altLang="en-US" sz="2400" dirty="0" smtClean="0">
                <a:latin typeface="HG正楷書体" pitchFamily="65" charset="-128"/>
                <a:ea typeface="HG正楷書体" pitchFamily="65" charset="-128"/>
              </a:rPr>
              <a:t>　＊</a:t>
            </a:r>
            <a:r>
              <a:rPr lang="ja-JP" altLang="ja-JP" sz="2400" dirty="0" smtClean="0">
                <a:latin typeface="HG正楷書体" pitchFamily="65" charset="-128"/>
                <a:ea typeface="HG正楷書体" pitchFamily="65" charset="-128"/>
              </a:rPr>
              <a:t>重点施策として【本格的自主防災体制確立】</a:t>
            </a:r>
            <a:r>
              <a:rPr lang="ja-JP" altLang="en-US" sz="2400" dirty="0" smtClean="0">
                <a:latin typeface="HG正楷書体" pitchFamily="65" charset="-128"/>
                <a:ea typeface="HG正楷書体" pitchFamily="65" charset="-128"/>
              </a:rPr>
              <a:t>継続</a:t>
            </a:r>
            <a:endParaRPr lang="en-US" altLang="ja-JP" sz="2400" dirty="0" smtClean="0">
              <a:latin typeface="HG正楷書体" pitchFamily="65" charset="-128"/>
              <a:ea typeface="HG正楷書体" pitchFamily="65" charset="-128"/>
            </a:endParaRPr>
          </a:p>
          <a:p>
            <a:r>
              <a:rPr lang="ja-JP" altLang="en-US" sz="2400" dirty="0" smtClean="0">
                <a:latin typeface="HG正楷書体" pitchFamily="65" charset="-128"/>
                <a:ea typeface="HG正楷書体" pitchFamily="65" charset="-128"/>
              </a:rPr>
              <a:t>１２．０５　</a:t>
            </a:r>
            <a:r>
              <a:rPr lang="ja-JP" altLang="ja-JP" sz="2400" dirty="0" smtClean="0">
                <a:latin typeface="HG正楷書体" pitchFamily="65" charset="-128"/>
                <a:ea typeface="HG正楷書体" pitchFamily="65" charset="-128"/>
              </a:rPr>
              <a:t>【防災マップと</a:t>
            </a:r>
            <a:r>
              <a:rPr lang="ja-JP" altLang="en-US" sz="2400" dirty="0" smtClean="0">
                <a:latin typeface="HG正楷書体" pitchFamily="65" charset="-128"/>
                <a:ea typeface="HG正楷書体" pitchFamily="65" charset="-128"/>
              </a:rPr>
              <a:t>安全ノート</a:t>
            </a:r>
            <a:r>
              <a:rPr lang="ja-JP" altLang="ja-JP" sz="2400" dirty="0" smtClean="0">
                <a:latin typeface="HG正楷書体" pitchFamily="65" charset="-128"/>
                <a:ea typeface="HG正楷書体" pitchFamily="65" charset="-128"/>
              </a:rPr>
              <a:t>】配布</a:t>
            </a:r>
            <a:endParaRPr lang="en-US" altLang="ja-JP" sz="2400" dirty="0" smtClean="0">
              <a:latin typeface="HG正楷書体" pitchFamily="65" charset="-128"/>
              <a:ea typeface="HG正楷書体" pitchFamily="65" charset="-128"/>
            </a:endParaRPr>
          </a:p>
          <a:p>
            <a:r>
              <a:rPr lang="ja-JP" altLang="ja-JP" sz="2400" dirty="0" smtClean="0">
                <a:latin typeface="HG正楷書体" pitchFamily="65" charset="-128"/>
                <a:ea typeface="HG正楷書体" pitchFamily="65" charset="-128"/>
              </a:rPr>
              <a:t>１２．０８　</a:t>
            </a:r>
            <a:r>
              <a:rPr lang="ja-JP" altLang="ja-JP" sz="2400" b="1" dirty="0" smtClean="0">
                <a:solidFill>
                  <a:srgbClr val="C00000"/>
                </a:solidFill>
                <a:latin typeface="HG正楷書体" pitchFamily="65" charset="-128"/>
                <a:ea typeface="HG正楷書体" pitchFamily="65" charset="-128"/>
              </a:rPr>
              <a:t>防災アンケート実施</a:t>
            </a:r>
          </a:p>
          <a:p>
            <a:r>
              <a:rPr lang="ja-JP" altLang="ja-JP" sz="2400" dirty="0" smtClean="0">
                <a:latin typeface="HG正楷書体" pitchFamily="65" charset="-128"/>
                <a:ea typeface="HG正楷書体" pitchFamily="65" charset="-128"/>
              </a:rPr>
              <a:t>　</a:t>
            </a:r>
            <a:r>
              <a:rPr lang="ja-JP" altLang="en-US" sz="2400" dirty="0" smtClean="0">
                <a:latin typeface="HG正楷書体" pitchFamily="65" charset="-128"/>
                <a:ea typeface="HG正楷書体" pitchFamily="65" charset="-128"/>
              </a:rPr>
              <a:t>＊</a:t>
            </a:r>
            <a:r>
              <a:rPr lang="ja-JP" altLang="ja-JP" sz="2400" dirty="0" smtClean="0">
                <a:latin typeface="HG正楷書体" pitchFamily="65" charset="-128"/>
                <a:ea typeface="HG正楷書体" pitchFamily="65" charset="-128"/>
              </a:rPr>
              <a:t>回答率：５３％、活動可能と答えた人３２５名</a:t>
            </a:r>
            <a:endParaRPr lang="en-US" altLang="ja-JP" sz="2400" dirty="0" smtClean="0">
              <a:latin typeface="HG正楷書体" pitchFamily="65" charset="-128"/>
              <a:ea typeface="HG正楷書体" pitchFamily="65" charset="-128"/>
            </a:endParaRPr>
          </a:p>
          <a:p>
            <a:r>
              <a:rPr lang="ja-JP" altLang="ja-JP" sz="2400" dirty="0" smtClean="0">
                <a:latin typeface="HG正楷書体" pitchFamily="65" charset="-128"/>
                <a:ea typeface="HG正楷書体" pitchFamily="65" charset="-128"/>
              </a:rPr>
              <a:t>１２．０８　防災</a:t>
            </a:r>
            <a:r>
              <a:rPr lang="ja-JP" altLang="en-US" sz="2400" dirty="0" smtClean="0">
                <a:latin typeface="HG正楷書体" pitchFamily="65" charset="-128"/>
                <a:ea typeface="HG正楷書体" pitchFamily="65" charset="-128"/>
              </a:rPr>
              <a:t>検討</a:t>
            </a:r>
            <a:r>
              <a:rPr lang="ja-JP" altLang="ja-JP" sz="2400" dirty="0" smtClean="0">
                <a:latin typeface="HG正楷書体" pitchFamily="65" charset="-128"/>
                <a:ea typeface="HG正楷書体" pitchFamily="65" charset="-128"/>
              </a:rPr>
              <a:t>会議</a:t>
            </a:r>
            <a:endParaRPr lang="en-US" altLang="ja-JP" sz="2400" dirty="0" smtClean="0">
              <a:latin typeface="HG正楷書体" pitchFamily="65" charset="-128"/>
              <a:ea typeface="HG正楷書体" pitchFamily="65" charset="-128"/>
            </a:endParaRPr>
          </a:p>
          <a:p>
            <a:r>
              <a:rPr lang="ja-JP" altLang="en-US" sz="2400" dirty="0" smtClean="0">
                <a:latin typeface="HG正楷書体" pitchFamily="65" charset="-128"/>
                <a:ea typeface="HG正楷書体" pitchFamily="65" charset="-128"/>
              </a:rPr>
              <a:t>　＊</a:t>
            </a:r>
            <a:r>
              <a:rPr lang="ja-JP" altLang="ja-JP" sz="2400" b="1" dirty="0" smtClean="0">
                <a:solidFill>
                  <a:srgbClr val="C00000"/>
                </a:solidFill>
                <a:latin typeface="HG正楷書体" pitchFamily="65" charset="-128"/>
                <a:ea typeface="HG正楷書体" pitchFamily="65" charset="-128"/>
              </a:rPr>
              <a:t>５公園支隊体制に決定</a:t>
            </a:r>
          </a:p>
          <a:p>
            <a:r>
              <a:rPr lang="ja-JP" altLang="ja-JP" sz="2400" dirty="0" smtClean="0">
                <a:latin typeface="HG正楷書体" pitchFamily="65" charset="-128"/>
                <a:ea typeface="HG正楷書体" pitchFamily="65" charset="-128"/>
              </a:rPr>
              <a:t>　</a:t>
            </a:r>
            <a:r>
              <a:rPr lang="ja-JP" altLang="en-US" sz="2400" dirty="0" smtClean="0">
                <a:latin typeface="HG正楷書体" pitchFamily="65" charset="-128"/>
                <a:ea typeface="HG正楷書体" pitchFamily="65" charset="-128"/>
              </a:rPr>
              <a:t>＊</a:t>
            </a:r>
            <a:r>
              <a:rPr lang="ja-JP" altLang="ja-JP" sz="2400" b="1" dirty="0" smtClean="0">
                <a:solidFill>
                  <a:srgbClr val="C00000"/>
                </a:solidFill>
                <a:latin typeface="HG正楷書体" pitchFamily="65" charset="-128"/>
                <a:ea typeface="HG正楷書体" pitchFamily="65" charset="-128"/>
              </a:rPr>
              <a:t>本部及び各支隊長</a:t>
            </a:r>
            <a:r>
              <a:rPr lang="ja-JP" altLang="en-US" sz="2400" b="1" dirty="0" smtClean="0">
                <a:solidFill>
                  <a:srgbClr val="C00000"/>
                </a:solidFill>
                <a:latin typeface="HG正楷書体" pitchFamily="65" charset="-128"/>
                <a:ea typeface="HG正楷書体" pitchFamily="65" charset="-128"/>
              </a:rPr>
              <a:t>　</a:t>
            </a:r>
            <a:r>
              <a:rPr lang="ja-JP" altLang="ja-JP" sz="2400" b="1" dirty="0" smtClean="0">
                <a:solidFill>
                  <a:srgbClr val="C00000"/>
                </a:solidFill>
                <a:latin typeface="HG正楷書体" pitchFamily="65" charset="-128"/>
                <a:ea typeface="HG正楷書体" pitchFamily="65" charset="-128"/>
              </a:rPr>
              <a:t>暫定案 決定</a:t>
            </a:r>
            <a:endParaRPr lang="en-US" altLang="ja-JP" sz="2400" b="1" dirty="0" smtClean="0">
              <a:solidFill>
                <a:srgbClr val="C00000"/>
              </a:solidFill>
              <a:latin typeface="HG正楷書体" pitchFamily="65" charset="-128"/>
              <a:ea typeface="HG正楷書体" pitchFamily="65" charset="-128"/>
            </a:endParaRPr>
          </a:p>
          <a:p>
            <a:r>
              <a:rPr lang="ja-JP" altLang="ja-JP" sz="2400" dirty="0" smtClean="0">
                <a:latin typeface="HG正楷書体" pitchFamily="65" charset="-128"/>
                <a:ea typeface="HG正楷書体" pitchFamily="65" charset="-128"/>
              </a:rPr>
              <a:t>１２．１０　</a:t>
            </a:r>
            <a:r>
              <a:rPr lang="ja-JP" altLang="ja-JP" sz="2400" b="1" dirty="0" smtClean="0">
                <a:solidFill>
                  <a:srgbClr val="C00000"/>
                </a:solidFill>
                <a:latin typeface="HG正楷書体" pitchFamily="65" charset="-128"/>
                <a:ea typeface="HG正楷書体" pitchFamily="65" charset="-128"/>
              </a:rPr>
              <a:t>自主防災隊キックオフ</a:t>
            </a:r>
            <a:endParaRPr lang="en-US" altLang="ja-JP" sz="2400" dirty="0" smtClean="0">
              <a:latin typeface="HG正楷書体" pitchFamily="65" charset="-128"/>
              <a:ea typeface="HG正楷書体" pitchFamily="65" charset="-128"/>
            </a:endParaRPr>
          </a:p>
          <a:p>
            <a:r>
              <a:rPr lang="ja-JP" altLang="en-US" sz="2400" dirty="0" smtClean="0">
                <a:latin typeface="HG正楷書体" pitchFamily="65" charset="-128"/>
                <a:ea typeface="HG正楷書体" pitchFamily="65" charset="-128"/>
              </a:rPr>
              <a:t>　＊</a:t>
            </a:r>
            <a:r>
              <a:rPr lang="ja-JP" altLang="ja-JP" sz="2400" dirty="0" smtClean="0">
                <a:latin typeface="HG正楷書体" pitchFamily="65" charset="-128"/>
                <a:ea typeface="HG正楷書体" pitchFamily="65" charset="-128"/>
              </a:rPr>
              <a:t>「検討会議」を「活動準備会議」へ移行</a:t>
            </a:r>
            <a:endParaRPr lang="en-US" altLang="ja-JP" sz="2400" dirty="0" smtClean="0">
              <a:latin typeface="HG正楷書体" pitchFamily="65" charset="-128"/>
              <a:ea typeface="HG正楷書体" pitchFamily="65" charset="-128"/>
            </a:endParaRPr>
          </a:p>
          <a:p>
            <a:r>
              <a:rPr lang="ja-JP" altLang="ja-JP" sz="2400" dirty="0" smtClean="0">
                <a:latin typeface="HG正楷書体" pitchFamily="65" charset="-128"/>
                <a:ea typeface="HG正楷書体" pitchFamily="65" charset="-128"/>
              </a:rPr>
              <a:t>１２．１１　</a:t>
            </a:r>
            <a:r>
              <a:rPr lang="ja-JP" altLang="ja-JP" sz="2400" b="1" dirty="0" smtClean="0">
                <a:solidFill>
                  <a:srgbClr val="C00000"/>
                </a:solidFill>
                <a:latin typeface="HG正楷書体" pitchFamily="65" charset="-128"/>
                <a:ea typeface="HG正楷書体" pitchFamily="65" charset="-128"/>
              </a:rPr>
              <a:t>活動準備会議</a:t>
            </a:r>
            <a:r>
              <a:rPr lang="ja-JP" altLang="ja-JP" sz="2400" dirty="0" smtClean="0">
                <a:latin typeface="HG正楷書体" pitchFamily="65" charset="-128"/>
                <a:ea typeface="HG正楷書体" pitchFamily="65" charset="-128"/>
              </a:rPr>
              <a:t>【第１回】</a:t>
            </a:r>
            <a:r>
              <a:rPr lang="ja-JP" altLang="en-US" sz="2400" dirty="0" smtClean="0">
                <a:latin typeface="HG正楷書体" pitchFamily="65" charset="-128"/>
                <a:ea typeface="HG正楷書体" pitchFamily="65" charset="-128"/>
              </a:rPr>
              <a:t>　</a:t>
            </a:r>
            <a:endParaRPr lang="en-US" altLang="ja-JP" sz="2400" dirty="0" smtClean="0">
              <a:latin typeface="HG正楷書体" pitchFamily="65" charset="-128"/>
              <a:ea typeface="HG正楷書体" pitchFamily="65" charset="-128"/>
            </a:endParaRPr>
          </a:p>
          <a:p>
            <a:r>
              <a:rPr lang="ja-JP" altLang="en-US" sz="2400" dirty="0" smtClean="0">
                <a:latin typeface="HG正楷書体" pitchFamily="65" charset="-128"/>
                <a:ea typeface="HG正楷書体" pitchFamily="65" charset="-128"/>
              </a:rPr>
              <a:t>１２，１２　必要機材・備蓄品検討プロジェクト会議</a:t>
            </a:r>
            <a:endParaRPr lang="en-US" altLang="ja-JP" sz="2400" dirty="0" smtClean="0">
              <a:latin typeface="HG正楷書体" pitchFamily="65" charset="-128"/>
              <a:ea typeface="HG正楷書体" pitchFamily="65" charset="-128"/>
            </a:endParaRPr>
          </a:p>
          <a:p>
            <a:r>
              <a:rPr lang="ja-JP" altLang="en-US" sz="2400" dirty="0" smtClean="0">
                <a:latin typeface="HG正楷書体" pitchFamily="65" charset="-128"/>
                <a:ea typeface="HG正楷書体" pitchFamily="65" charset="-128"/>
              </a:rPr>
              <a:t>　＊必要品の洗い出し、初期投資費用概算算出</a:t>
            </a:r>
            <a:endParaRPr lang="en-US" altLang="ja-JP" sz="2400" dirty="0" smtClean="0">
              <a:latin typeface="HG正楷書体" pitchFamily="65" charset="-128"/>
              <a:ea typeface="HG正楷書体" pitchFamily="65" charset="-128"/>
            </a:endParaRPr>
          </a:p>
          <a:p>
            <a:r>
              <a:rPr lang="ja-JP" altLang="ja-JP" sz="2400" dirty="0" smtClean="0">
                <a:latin typeface="HG正楷書体" pitchFamily="65" charset="-128"/>
                <a:ea typeface="HG正楷書体" pitchFamily="65" charset="-128"/>
              </a:rPr>
              <a:t>１３．０１　活動準備会議【第２回】</a:t>
            </a:r>
          </a:p>
          <a:p>
            <a:r>
              <a:rPr lang="ja-JP" altLang="ja-JP" sz="2400" dirty="0" smtClean="0">
                <a:latin typeface="HG正楷書体" pitchFamily="65" charset="-128"/>
                <a:ea typeface="HG正楷書体" pitchFamily="65" charset="-128"/>
              </a:rPr>
              <a:t>　＊</a:t>
            </a:r>
            <a:r>
              <a:rPr lang="ja-JP" altLang="ja-JP" sz="2400" b="1" dirty="0" smtClean="0">
                <a:solidFill>
                  <a:srgbClr val="C00000"/>
                </a:solidFill>
                <a:latin typeface="HG正楷書体" pitchFamily="65" charset="-128"/>
                <a:ea typeface="HG正楷書体" pitchFamily="65" charset="-128"/>
              </a:rPr>
              <a:t>各支隊の範囲を決定</a:t>
            </a:r>
            <a:r>
              <a:rPr lang="ja-JP" altLang="ja-JP" sz="2400" dirty="0" smtClean="0">
                <a:latin typeface="HG正楷書体" pitchFamily="65" charset="-128"/>
                <a:ea typeface="HG正楷書体" pitchFamily="65" charset="-128"/>
              </a:rPr>
              <a:t>。</a:t>
            </a:r>
            <a:r>
              <a:rPr lang="ja-JP" altLang="en-US" sz="2400" dirty="0" smtClean="0">
                <a:latin typeface="HG正楷書体" pitchFamily="65" charset="-128"/>
                <a:ea typeface="HG正楷書体" pitchFamily="65" charset="-128"/>
              </a:rPr>
              <a:t>　　　　　　　　　　　　　</a:t>
            </a:r>
            <a:r>
              <a:rPr lang="ja-JP" altLang="ja-JP" sz="2400" dirty="0" smtClean="0">
                <a:latin typeface="HG正楷書体" pitchFamily="65" charset="-128"/>
                <a:ea typeface="HG正楷書体" pitchFamily="65" charset="-128"/>
              </a:rPr>
              <a:t>　　　　　　　　　　　　　　　　　　　　　　　　　１３．０２　活動準備会議【第３回】　</a:t>
            </a:r>
          </a:p>
          <a:p>
            <a:r>
              <a:rPr lang="ja-JP" altLang="ja-JP" sz="2400" dirty="0" smtClean="0">
                <a:latin typeface="HG正楷書体" pitchFamily="65" charset="-128"/>
                <a:ea typeface="HG正楷書体" pitchFamily="65" charset="-128"/>
              </a:rPr>
              <a:t>　</a:t>
            </a:r>
            <a:r>
              <a:rPr lang="ja-JP" altLang="en-US" sz="2400" dirty="0" smtClean="0">
                <a:latin typeface="HG正楷書体" pitchFamily="65" charset="-128"/>
                <a:ea typeface="HG正楷書体" pitchFamily="65" charset="-128"/>
              </a:rPr>
              <a:t>＊</a:t>
            </a:r>
            <a:r>
              <a:rPr lang="ja-JP" altLang="en-US" sz="2400" b="1" dirty="0" smtClean="0">
                <a:solidFill>
                  <a:srgbClr val="C00000"/>
                </a:solidFill>
                <a:latin typeface="HG正楷書体" pitchFamily="65" charset="-128"/>
                <a:ea typeface="HG正楷書体" pitchFamily="65" charset="-128"/>
              </a:rPr>
              <a:t>各支隊の分担地域（支部・班）決定</a:t>
            </a:r>
            <a:endParaRPr lang="en-US" altLang="ja-JP" sz="2400" b="1" dirty="0" smtClean="0">
              <a:solidFill>
                <a:srgbClr val="C00000"/>
              </a:solidFill>
              <a:latin typeface="HG正楷書体" pitchFamily="65" charset="-128"/>
              <a:ea typeface="HG正楷書体" pitchFamily="65" charset="-128"/>
            </a:endParaRPr>
          </a:p>
          <a:p>
            <a:r>
              <a:rPr lang="ja-JP" altLang="en-US" sz="2400" dirty="0" smtClean="0">
                <a:latin typeface="HG正楷書体" pitchFamily="65" charset="-128"/>
                <a:ea typeface="HG正楷書体" pitchFamily="65" charset="-128"/>
              </a:rPr>
              <a:t>　</a:t>
            </a:r>
            <a:r>
              <a:rPr lang="ja-JP" altLang="ja-JP" sz="2400" dirty="0" smtClean="0">
                <a:latin typeface="HG正楷書体" pitchFamily="65" charset="-128"/>
                <a:ea typeface="HG正楷書体" pitchFamily="65" charset="-128"/>
              </a:rPr>
              <a:t>＊</a:t>
            </a:r>
            <a:r>
              <a:rPr lang="ja-JP" altLang="ja-JP" sz="2400" b="1" dirty="0" smtClean="0">
                <a:solidFill>
                  <a:srgbClr val="C00000"/>
                </a:solidFill>
                <a:latin typeface="HG正楷書体" pitchFamily="65" charset="-128"/>
                <a:ea typeface="HG正楷書体" pitchFamily="65" charset="-128"/>
              </a:rPr>
              <a:t>規約</a:t>
            </a:r>
            <a:r>
              <a:rPr lang="ja-JP" altLang="en-US" sz="2400" b="1" dirty="0" smtClean="0">
                <a:solidFill>
                  <a:srgbClr val="C00000"/>
                </a:solidFill>
                <a:latin typeface="HG正楷書体" pitchFamily="65" charset="-128"/>
                <a:ea typeface="HG正楷書体" pitchFamily="65" charset="-128"/>
              </a:rPr>
              <a:t>の</a:t>
            </a:r>
            <a:r>
              <a:rPr lang="ja-JP" altLang="ja-JP" sz="2400" b="1" dirty="0" smtClean="0">
                <a:solidFill>
                  <a:srgbClr val="C00000"/>
                </a:solidFill>
                <a:latin typeface="HG正楷書体" pitchFamily="65" charset="-128"/>
                <a:ea typeface="HG正楷書体" pitchFamily="65" charset="-128"/>
              </a:rPr>
              <a:t>最終版</a:t>
            </a:r>
            <a:r>
              <a:rPr lang="ja-JP" altLang="en-US" sz="2400" b="1" dirty="0" smtClean="0">
                <a:solidFill>
                  <a:srgbClr val="C00000"/>
                </a:solidFill>
                <a:latin typeface="HG正楷書体" pitchFamily="65" charset="-128"/>
                <a:ea typeface="HG正楷書体" pitchFamily="65" charset="-128"/>
              </a:rPr>
              <a:t>決定</a:t>
            </a:r>
            <a:endParaRPr lang="en-US" altLang="ja-JP" sz="2400" b="1" dirty="0" smtClean="0">
              <a:solidFill>
                <a:srgbClr val="C00000"/>
              </a:solidFill>
              <a:latin typeface="HG正楷書体" pitchFamily="65" charset="-128"/>
              <a:ea typeface="HG正楷書体" pitchFamily="65" charset="-128"/>
            </a:endParaRPr>
          </a:p>
          <a:p>
            <a:r>
              <a:rPr lang="ja-JP" altLang="ja-JP" sz="2400" dirty="0" smtClean="0">
                <a:latin typeface="HG正楷書体" pitchFamily="65" charset="-128"/>
                <a:ea typeface="HG正楷書体" pitchFamily="65" charset="-128"/>
              </a:rPr>
              <a:t>１３．０</a:t>
            </a:r>
            <a:r>
              <a:rPr lang="ja-JP" altLang="en-US" sz="2400" dirty="0" smtClean="0">
                <a:latin typeface="HG正楷書体" pitchFamily="65" charset="-128"/>
                <a:ea typeface="HG正楷書体" pitchFamily="65" charset="-128"/>
              </a:rPr>
              <a:t>３</a:t>
            </a:r>
            <a:r>
              <a:rPr lang="ja-JP" altLang="ja-JP" sz="2400" dirty="0" smtClean="0">
                <a:latin typeface="HG正楷書体" pitchFamily="65" charset="-128"/>
                <a:ea typeface="HG正楷書体" pitchFamily="65" charset="-128"/>
              </a:rPr>
              <a:t>　活動準備会議【第</a:t>
            </a:r>
            <a:r>
              <a:rPr lang="ja-JP" altLang="en-US" sz="2400" dirty="0" smtClean="0">
                <a:latin typeface="HG正楷書体" pitchFamily="65" charset="-128"/>
                <a:ea typeface="HG正楷書体" pitchFamily="65" charset="-128"/>
              </a:rPr>
              <a:t>４</a:t>
            </a:r>
            <a:r>
              <a:rPr lang="ja-JP" altLang="ja-JP" sz="2400" dirty="0" smtClean="0">
                <a:latin typeface="HG正楷書体" pitchFamily="65" charset="-128"/>
                <a:ea typeface="HG正楷書体" pitchFamily="65" charset="-128"/>
              </a:rPr>
              <a:t>回】　</a:t>
            </a:r>
          </a:p>
          <a:p>
            <a:r>
              <a:rPr lang="ja-JP" altLang="ja-JP" sz="2400" dirty="0" smtClean="0">
                <a:latin typeface="HG正楷書体" pitchFamily="65" charset="-128"/>
                <a:ea typeface="HG正楷書体" pitchFamily="65" charset="-128"/>
              </a:rPr>
              <a:t>　＊</a:t>
            </a:r>
            <a:r>
              <a:rPr lang="ja-JP" altLang="en-US" sz="2400" dirty="0" smtClean="0">
                <a:latin typeface="HG正楷書体" pitchFamily="65" charset="-128"/>
                <a:ea typeface="HG正楷書体" pitchFamily="65" charset="-128"/>
              </a:rPr>
              <a:t>準備会議は終了、４月より本格活動を行う</a:t>
            </a:r>
            <a:endParaRPr lang="en-US" altLang="ja-JP" sz="2400" dirty="0" smtClean="0">
              <a:latin typeface="HG正楷書体" pitchFamily="65" charset="-128"/>
              <a:ea typeface="HG正楷書体" pitchFamily="65" charset="-128"/>
            </a:endParaRPr>
          </a:p>
          <a:p>
            <a:r>
              <a:rPr lang="ja-JP" altLang="en-US" sz="2400" dirty="0" smtClean="0">
                <a:latin typeface="HG正楷書体" pitchFamily="65" charset="-128"/>
                <a:ea typeface="HG正楷書体" pitchFamily="65" charset="-128"/>
              </a:rPr>
              <a:t>１３，０４，２１　</a:t>
            </a:r>
            <a:r>
              <a:rPr lang="ja-JP" altLang="en-US" sz="2400" b="1" dirty="0" smtClean="0">
                <a:solidFill>
                  <a:srgbClr val="C00000"/>
                </a:solidFill>
                <a:latin typeface="HG正楷書体" pitchFamily="65" charset="-128"/>
                <a:ea typeface="HG正楷書体" pitchFamily="65" charset="-128"/>
              </a:rPr>
              <a:t>責任者全体会議</a:t>
            </a:r>
            <a:r>
              <a:rPr lang="ja-JP" altLang="ja-JP" sz="2400" b="1" dirty="0" smtClean="0">
                <a:solidFill>
                  <a:srgbClr val="C00000"/>
                </a:solidFill>
                <a:latin typeface="HG正楷書体" pitchFamily="65" charset="-128"/>
                <a:ea typeface="HG正楷書体" pitchFamily="65" charset="-128"/>
              </a:rPr>
              <a:t>【第１回】</a:t>
            </a:r>
            <a:endParaRPr lang="en-US" altLang="ja-JP" sz="2400" b="1" dirty="0" smtClean="0">
              <a:solidFill>
                <a:srgbClr val="C00000"/>
              </a:solidFill>
              <a:latin typeface="HG正楷書体" pitchFamily="65" charset="-128"/>
              <a:ea typeface="HG正楷書体" pitchFamily="65" charset="-128"/>
            </a:endParaRPr>
          </a:p>
          <a:p>
            <a:r>
              <a:rPr lang="ja-JP" altLang="en-US" sz="2400" dirty="0" smtClean="0">
                <a:latin typeface="HG正楷書体" pitchFamily="65" charset="-128"/>
                <a:ea typeface="HG正楷書体" pitchFamily="65" charset="-128"/>
              </a:rPr>
              <a:t>　＊１３年度</a:t>
            </a:r>
            <a:r>
              <a:rPr lang="ja-JP" altLang="en-US" sz="2400" b="1" dirty="0" smtClean="0">
                <a:solidFill>
                  <a:srgbClr val="C00000"/>
                </a:solidFill>
                <a:latin typeface="HG正楷書体" pitchFamily="65" charset="-128"/>
                <a:ea typeface="HG正楷書体" pitchFamily="65" charset="-128"/>
              </a:rPr>
              <a:t>自主防災隊全メンバー決定</a:t>
            </a:r>
            <a:endParaRPr lang="ja-JP" altLang="ja-JP" sz="2400" b="1" dirty="0">
              <a:solidFill>
                <a:srgbClr val="C00000"/>
              </a:solidFill>
              <a:latin typeface="HG正楷書体" pitchFamily="65" charset="-128"/>
              <a:ea typeface="HG正楷書体" pitchFamily="65"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p:nvPr/>
        </p:nvSpPr>
        <p:spPr>
          <a:xfrm>
            <a:off x="755171" y="5183522"/>
            <a:ext cx="4248472" cy="4320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自治会員以外の方</a:t>
            </a:r>
            <a:endParaRPr kumimoji="1" lang="ja-JP" altLang="en-US" dirty="0"/>
          </a:p>
        </p:txBody>
      </p:sp>
      <p:sp>
        <p:nvSpPr>
          <p:cNvPr id="2" name="フローチャート : 結合子 1"/>
          <p:cNvSpPr/>
          <p:nvPr/>
        </p:nvSpPr>
        <p:spPr>
          <a:xfrm>
            <a:off x="1548383" y="5274593"/>
            <a:ext cx="5111443" cy="4463442"/>
          </a:xfrm>
          <a:prstGeom prst="flowChartConnector">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87552" rtl="0" eaLnBrk="1" latinLnBrk="0" hangingPunct="1">
              <a:defRPr kumimoji="1" sz="1900" kern="1200">
                <a:solidFill>
                  <a:schemeClr val="lt1"/>
                </a:solidFill>
                <a:latin typeface="+mn-lt"/>
                <a:ea typeface="+mn-ea"/>
                <a:cs typeface="+mn-cs"/>
              </a:defRPr>
            </a:lvl1pPr>
            <a:lvl2pPr marL="493776" algn="l" defTabSz="987552" rtl="0" eaLnBrk="1" latinLnBrk="0" hangingPunct="1">
              <a:defRPr kumimoji="1" sz="1900" kern="1200">
                <a:solidFill>
                  <a:schemeClr val="lt1"/>
                </a:solidFill>
                <a:latin typeface="+mn-lt"/>
                <a:ea typeface="+mn-ea"/>
                <a:cs typeface="+mn-cs"/>
              </a:defRPr>
            </a:lvl2pPr>
            <a:lvl3pPr marL="987552" algn="l" defTabSz="987552" rtl="0" eaLnBrk="1" latinLnBrk="0" hangingPunct="1">
              <a:defRPr kumimoji="1" sz="1900" kern="1200">
                <a:solidFill>
                  <a:schemeClr val="lt1"/>
                </a:solidFill>
                <a:latin typeface="+mn-lt"/>
                <a:ea typeface="+mn-ea"/>
                <a:cs typeface="+mn-cs"/>
              </a:defRPr>
            </a:lvl3pPr>
            <a:lvl4pPr marL="1481328" algn="l" defTabSz="987552" rtl="0" eaLnBrk="1" latinLnBrk="0" hangingPunct="1">
              <a:defRPr kumimoji="1" sz="1900" kern="1200">
                <a:solidFill>
                  <a:schemeClr val="lt1"/>
                </a:solidFill>
                <a:latin typeface="+mn-lt"/>
                <a:ea typeface="+mn-ea"/>
                <a:cs typeface="+mn-cs"/>
              </a:defRPr>
            </a:lvl4pPr>
            <a:lvl5pPr marL="1975104" algn="l" defTabSz="987552" rtl="0" eaLnBrk="1" latinLnBrk="0" hangingPunct="1">
              <a:defRPr kumimoji="1" sz="1900" kern="1200">
                <a:solidFill>
                  <a:schemeClr val="lt1"/>
                </a:solidFill>
                <a:latin typeface="+mn-lt"/>
                <a:ea typeface="+mn-ea"/>
                <a:cs typeface="+mn-cs"/>
              </a:defRPr>
            </a:lvl5pPr>
            <a:lvl6pPr marL="2468880" algn="l" defTabSz="987552" rtl="0" eaLnBrk="1" latinLnBrk="0" hangingPunct="1">
              <a:defRPr kumimoji="1" sz="1900" kern="1200">
                <a:solidFill>
                  <a:schemeClr val="lt1"/>
                </a:solidFill>
                <a:latin typeface="+mn-lt"/>
                <a:ea typeface="+mn-ea"/>
                <a:cs typeface="+mn-cs"/>
              </a:defRPr>
            </a:lvl6pPr>
            <a:lvl7pPr marL="2962656" algn="l" defTabSz="987552" rtl="0" eaLnBrk="1" latinLnBrk="0" hangingPunct="1">
              <a:defRPr kumimoji="1" sz="1900" kern="1200">
                <a:solidFill>
                  <a:schemeClr val="lt1"/>
                </a:solidFill>
                <a:latin typeface="+mn-lt"/>
                <a:ea typeface="+mn-ea"/>
                <a:cs typeface="+mn-cs"/>
              </a:defRPr>
            </a:lvl7pPr>
            <a:lvl8pPr marL="3456432" algn="l" defTabSz="987552" rtl="0" eaLnBrk="1" latinLnBrk="0" hangingPunct="1">
              <a:defRPr kumimoji="1" sz="1900" kern="1200">
                <a:solidFill>
                  <a:schemeClr val="lt1"/>
                </a:solidFill>
                <a:latin typeface="+mn-lt"/>
                <a:ea typeface="+mn-ea"/>
                <a:cs typeface="+mn-cs"/>
              </a:defRPr>
            </a:lvl8pPr>
            <a:lvl9pPr marL="3950208" algn="l" defTabSz="987552" rtl="0" eaLnBrk="1" latinLnBrk="0" hangingPunct="1">
              <a:defRPr kumimoji="1" sz="1900" kern="1200">
                <a:solidFill>
                  <a:schemeClr val="lt1"/>
                </a:solidFill>
                <a:latin typeface="+mn-lt"/>
                <a:ea typeface="+mn-ea"/>
                <a:cs typeface="+mn-cs"/>
              </a:defRPr>
            </a:lvl9pPr>
          </a:lstStyle>
          <a:p>
            <a:pPr algn="ctr"/>
            <a:r>
              <a:rPr kumimoji="1" lang="ja-JP" altLang="en-US" dirty="0" smtClean="0"/>
              <a:t>参加＝自治会員全員</a:t>
            </a:r>
            <a:endParaRPr kumimoji="1" lang="ja-JP" altLang="en-US" dirty="0"/>
          </a:p>
        </p:txBody>
      </p:sp>
      <p:sp>
        <p:nvSpPr>
          <p:cNvPr id="3" name="フローチャート : 結合子 2"/>
          <p:cNvSpPr/>
          <p:nvPr/>
        </p:nvSpPr>
        <p:spPr>
          <a:xfrm>
            <a:off x="2192840" y="6509162"/>
            <a:ext cx="3703188" cy="3228873"/>
          </a:xfrm>
          <a:prstGeom prst="flowChartConnector">
            <a:avLst/>
          </a:prstGeom>
          <a:solidFill>
            <a:schemeClr val="bg1">
              <a:lumMod val="95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87552" rtl="0" eaLnBrk="1" latinLnBrk="0" hangingPunct="1">
              <a:defRPr kumimoji="1" sz="1900" kern="1200">
                <a:solidFill>
                  <a:schemeClr val="lt1"/>
                </a:solidFill>
                <a:latin typeface="+mn-lt"/>
                <a:ea typeface="+mn-ea"/>
                <a:cs typeface="+mn-cs"/>
              </a:defRPr>
            </a:lvl1pPr>
            <a:lvl2pPr marL="493776" algn="l" defTabSz="987552" rtl="0" eaLnBrk="1" latinLnBrk="0" hangingPunct="1">
              <a:defRPr kumimoji="1" sz="1900" kern="1200">
                <a:solidFill>
                  <a:schemeClr val="lt1"/>
                </a:solidFill>
                <a:latin typeface="+mn-lt"/>
                <a:ea typeface="+mn-ea"/>
                <a:cs typeface="+mn-cs"/>
              </a:defRPr>
            </a:lvl2pPr>
            <a:lvl3pPr marL="987552" algn="l" defTabSz="987552" rtl="0" eaLnBrk="1" latinLnBrk="0" hangingPunct="1">
              <a:defRPr kumimoji="1" sz="1900" kern="1200">
                <a:solidFill>
                  <a:schemeClr val="lt1"/>
                </a:solidFill>
                <a:latin typeface="+mn-lt"/>
                <a:ea typeface="+mn-ea"/>
                <a:cs typeface="+mn-cs"/>
              </a:defRPr>
            </a:lvl3pPr>
            <a:lvl4pPr marL="1481328" algn="l" defTabSz="987552" rtl="0" eaLnBrk="1" latinLnBrk="0" hangingPunct="1">
              <a:defRPr kumimoji="1" sz="1900" kern="1200">
                <a:solidFill>
                  <a:schemeClr val="lt1"/>
                </a:solidFill>
                <a:latin typeface="+mn-lt"/>
                <a:ea typeface="+mn-ea"/>
                <a:cs typeface="+mn-cs"/>
              </a:defRPr>
            </a:lvl4pPr>
            <a:lvl5pPr marL="1975104" algn="l" defTabSz="987552" rtl="0" eaLnBrk="1" latinLnBrk="0" hangingPunct="1">
              <a:defRPr kumimoji="1" sz="1900" kern="1200">
                <a:solidFill>
                  <a:schemeClr val="lt1"/>
                </a:solidFill>
                <a:latin typeface="+mn-lt"/>
                <a:ea typeface="+mn-ea"/>
                <a:cs typeface="+mn-cs"/>
              </a:defRPr>
            </a:lvl5pPr>
            <a:lvl6pPr marL="2468880" algn="l" defTabSz="987552" rtl="0" eaLnBrk="1" latinLnBrk="0" hangingPunct="1">
              <a:defRPr kumimoji="1" sz="1900" kern="1200">
                <a:solidFill>
                  <a:schemeClr val="lt1"/>
                </a:solidFill>
                <a:latin typeface="+mn-lt"/>
                <a:ea typeface="+mn-ea"/>
                <a:cs typeface="+mn-cs"/>
              </a:defRPr>
            </a:lvl6pPr>
            <a:lvl7pPr marL="2962656" algn="l" defTabSz="987552" rtl="0" eaLnBrk="1" latinLnBrk="0" hangingPunct="1">
              <a:defRPr kumimoji="1" sz="1900" kern="1200">
                <a:solidFill>
                  <a:schemeClr val="lt1"/>
                </a:solidFill>
                <a:latin typeface="+mn-lt"/>
                <a:ea typeface="+mn-ea"/>
                <a:cs typeface="+mn-cs"/>
              </a:defRPr>
            </a:lvl7pPr>
            <a:lvl8pPr marL="3456432" algn="l" defTabSz="987552" rtl="0" eaLnBrk="1" latinLnBrk="0" hangingPunct="1">
              <a:defRPr kumimoji="1" sz="1900" kern="1200">
                <a:solidFill>
                  <a:schemeClr val="lt1"/>
                </a:solidFill>
                <a:latin typeface="+mn-lt"/>
                <a:ea typeface="+mn-ea"/>
                <a:cs typeface="+mn-cs"/>
              </a:defRPr>
            </a:lvl8pPr>
            <a:lvl9pPr marL="3950208" algn="l" defTabSz="987552" rtl="0" eaLnBrk="1" latinLnBrk="0" hangingPunct="1">
              <a:defRPr kumimoji="1" sz="1900" kern="1200">
                <a:solidFill>
                  <a:schemeClr val="lt1"/>
                </a:solidFill>
                <a:latin typeface="+mn-lt"/>
                <a:ea typeface="+mn-ea"/>
                <a:cs typeface="+mn-cs"/>
              </a:defRPr>
            </a:lvl9pPr>
          </a:lstStyle>
          <a:p>
            <a:pPr algn="ctr"/>
            <a:endParaRPr kumimoji="1" lang="ja-JP" altLang="en-US" dirty="0"/>
          </a:p>
        </p:txBody>
      </p:sp>
      <p:sp>
        <p:nvSpPr>
          <p:cNvPr id="4" name="正方形/長方形 3"/>
          <p:cNvSpPr/>
          <p:nvPr/>
        </p:nvSpPr>
        <p:spPr>
          <a:xfrm>
            <a:off x="2916535" y="5706641"/>
            <a:ext cx="2124236"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87552" rtl="0" eaLnBrk="1" latinLnBrk="0" hangingPunct="1">
              <a:defRPr kumimoji="1" sz="1900" kern="1200">
                <a:solidFill>
                  <a:schemeClr val="lt1"/>
                </a:solidFill>
                <a:latin typeface="+mn-lt"/>
                <a:ea typeface="+mn-ea"/>
                <a:cs typeface="+mn-cs"/>
              </a:defRPr>
            </a:lvl1pPr>
            <a:lvl2pPr marL="493776" algn="l" defTabSz="987552" rtl="0" eaLnBrk="1" latinLnBrk="0" hangingPunct="1">
              <a:defRPr kumimoji="1" sz="1900" kern="1200">
                <a:solidFill>
                  <a:schemeClr val="lt1"/>
                </a:solidFill>
                <a:latin typeface="+mn-lt"/>
                <a:ea typeface="+mn-ea"/>
                <a:cs typeface="+mn-cs"/>
              </a:defRPr>
            </a:lvl2pPr>
            <a:lvl3pPr marL="987552" algn="l" defTabSz="987552" rtl="0" eaLnBrk="1" latinLnBrk="0" hangingPunct="1">
              <a:defRPr kumimoji="1" sz="1900" kern="1200">
                <a:solidFill>
                  <a:schemeClr val="lt1"/>
                </a:solidFill>
                <a:latin typeface="+mn-lt"/>
                <a:ea typeface="+mn-ea"/>
                <a:cs typeface="+mn-cs"/>
              </a:defRPr>
            </a:lvl3pPr>
            <a:lvl4pPr marL="1481328" algn="l" defTabSz="987552" rtl="0" eaLnBrk="1" latinLnBrk="0" hangingPunct="1">
              <a:defRPr kumimoji="1" sz="1900" kern="1200">
                <a:solidFill>
                  <a:schemeClr val="lt1"/>
                </a:solidFill>
                <a:latin typeface="+mn-lt"/>
                <a:ea typeface="+mn-ea"/>
                <a:cs typeface="+mn-cs"/>
              </a:defRPr>
            </a:lvl4pPr>
            <a:lvl5pPr marL="1975104" algn="l" defTabSz="987552" rtl="0" eaLnBrk="1" latinLnBrk="0" hangingPunct="1">
              <a:defRPr kumimoji="1" sz="1900" kern="1200">
                <a:solidFill>
                  <a:schemeClr val="lt1"/>
                </a:solidFill>
                <a:latin typeface="+mn-lt"/>
                <a:ea typeface="+mn-ea"/>
                <a:cs typeface="+mn-cs"/>
              </a:defRPr>
            </a:lvl5pPr>
            <a:lvl6pPr marL="2468880" algn="l" defTabSz="987552" rtl="0" eaLnBrk="1" latinLnBrk="0" hangingPunct="1">
              <a:defRPr kumimoji="1" sz="1900" kern="1200">
                <a:solidFill>
                  <a:schemeClr val="lt1"/>
                </a:solidFill>
                <a:latin typeface="+mn-lt"/>
                <a:ea typeface="+mn-ea"/>
                <a:cs typeface="+mn-cs"/>
              </a:defRPr>
            </a:lvl6pPr>
            <a:lvl7pPr marL="2962656" algn="l" defTabSz="987552" rtl="0" eaLnBrk="1" latinLnBrk="0" hangingPunct="1">
              <a:defRPr kumimoji="1" sz="1900" kern="1200">
                <a:solidFill>
                  <a:schemeClr val="lt1"/>
                </a:solidFill>
                <a:latin typeface="+mn-lt"/>
                <a:ea typeface="+mn-ea"/>
                <a:cs typeface="+mn-cs"/>
              </a:defRPr>
            </a:lvl7pPr>
            <a:lvl8pPr marL="3456432" algn="l" defTabSz="987552" rtl="0" eaLnBrk="1" latinLnBrk="0" hangingPunct="1">
              <a:defRPr kumimoji="1" sz="1900" kern="1200">
                <a:solidFill>
                  <a:schemeClr val="lt1"/>
                </a:solidFill>
                <a:latin typeface="+mn-lt"/>
                <a:ea typeface="+mn-ea"/>
                <a:cs typeface="+mn-cs"/>
              </a:defRPr>
            </a:lvl8pPr>
            <a:lvl9pPr marL="3950208" algn="l" defTabSz="987552" rtl="0" eaLnBrk="1" latinLnBrk="0" hangingPunct="1">
              <a:defRPr kumimoji="1" sz="1900" kern="1200">
                <a:solidFill>
                  <a:schemeClr val="lt1"/>
                </a:solidFill>
                <a:latin typeface="+mn-lt"/>
                <a:ea typeface="+mn-ea"/>
                <a:cs typeface="+mn-cs"/>
              </a:defRPr>
            </a:lvl9pPr>
          </a:lstStyle>
          <a:p>
            <a:pPr algn="ctr"/>
            <a:r>
              <a:rPr kumimoji="1" lang="ja-JP" altLang="en-US" sz="1600" dirty="0" smtClean="0">
                <a:solidFill>
                  <a:schemeClr val="tx1"/>
                </a:solidFill>
              </a:rPr>
              <a:t>参加＝自治会員全員</a:t>
            </a:r>
            <a:endParaRPr kumimoji="1" lang="en-US" altLang="ja-JP" sz="1600" dirty="0" smtClean="0">
              <a:solidFill>
                <a:schemeClr val="tx1"/>
              </a:solidFill>
            </a:endParaRPr>
          </a:p>
          <a:p>
            <a:pPr algn="ctr"/>
            <a:r>
              <a:rPr lang="ja-JP" altLang="en-US" sz="1600" dirty="0" smtClean="0">
                <a:solidFill>
                  <a:schemeClr val="tx1"/>
                </a:solidFill>
              </a:rPr>
              <a:t>（約１，２２０）</a:t>
            </a:r>
            <a:endParaRPr kumimoji="1" lang="ja-JP" altLang="en-US" sz="1600" dirty="0">
              <a:solidFill>
                <a:schemeClr val="tx1"/>
              </a:solidFill>
            </a:endParaRPr>
          </a:p>
        </p:txBody>
      </p:sp>
      <p:sp>
        <p:nvSpPr>
          <p:cNvPr id="5" name="フローチャート : 結合子 4"/>
          <p:cNvSpPr/>
          <p:nvPr/>
        </p:nvSpPr>
        <p:spPr>
          <a:xfrm>
            <a:off x="2598607" y="7506313"/>
            <a:ext cx="2816509" cy="2231721"/>
          </a:xfrm>
          <a:prstGeom prst="flowChartConnec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87552" rtl="0" eaLnBrk="1" latinLnBrk="0" hangingPunct="1">
              <a:defRPr kumimoji="1" sz="1900" kern="1200">
                <a:solidFill>
                  <a:schemeClr val="lt1"/>
                </a:solidFill>
                <a:latin typeface="+mn-lt"/>
                <a:ea typeface="+mn-ea"/>
                <a:cs typeface="+mn-cs"/>
              </a:defRPr>
            </a:lvl1pPr>
            <a:lvl2pPr marL="493776" algn="l" defTabSz="987552" rtl="0" eaLnBrk="1" latinLnBrk="0" hangingPunct="1">
              <a:defRPr kumimoji="1" sz="1900" kern="1200">
                <a:solidFill>
                  <a:schemeClr val="lt1"/>
                </a:solidFill>
                <a:latin typeface="+mn-lt"/>
                <a:ea typeface="+mn-ea"/>
                <a:cs typeface="+mn-cs"/>
              </a:defRPr>
            </a:lvl2pPr>
            <a:lvl3pPr marL="987552" algn="l" defTabSz="987552" rtl="0" eaLnBrk="1" latinLnBrk="0" hangingPunct="1">
              <a:defRPr kumimoji="1" sz="1900" kern="1200">
                <a:solidFill>
                  <a:schemeClr val="lt1"/>
                </a:solidFill>
                <a:latin typeface="+mn-lt"/>
                <a:ea typeface="+mn-ea"/>
                <a:cs typeface="+mn-cs"/>
              </a:defRPr>
            </a:lvl3pPr>
            <a:lvl4pPr marL="1481328" algn="l" defTabSz="987552" rtl="0" eaLnBrk="1" latinLnBrk="0" hangingPunct="1">
              <a:defRPr kumimoji="1" sz="1900" kern="1200">
                <a:solidFill>
                  <a:schemeClr val="lt1"/>
                </a:solidFill>
                <a:latin typeface="+mn-lt"/>
                <a:ea typeface="+mn-ea"/>
                <a:cs typeface="+mn-cs"/>
              </a:defRPr>
            </a:lvl4pPr>
            <a:lvl5pPr marL="1975104" algn="l" defTabSz="987552" rtl="0" eaLnBrk="1" latinLnBrk="0" hangingPunct="1">
              <a:defRPr kumimoji="1" sz="1900" kern="1200">
                <a:solidFill>
                  <a:schemeClr val="lt1"/>
                </a:solidFill>
                <a:latin typeface="+mn-lt"/>
                <a:ea typeface="+mn-ea"/>
                <a:cs typeface="+mn-cs"/>
              </a:defRPr>
            </a:lvl5pPr>
            <a:lvl6pPr marL="2468880" algn="l" defTabSz="987552" rtl="0" eaLnBrk="1" latinLnBrk="0" hangingPunct="1">
              <a:defRPr kumimoji="1" sz="1900" kern="1200">
                <a:solidFill>
                  <a:schemeClr val="lt1"/>
                </a:solidFill>
                <a:latin typeface="+mn-lt"/>
                <a:ea typeface="+mn-ea"/>
                <a:cs typeface="+mn-cs"/>
              </a:defRPr>
            </a:lvl6pPr>
            <a:lvl7pPr marL="2962656" algn="l" defTabSz="987552" rtl="0" eaLnBrk="1" latinLnBrk="0" hangingPunct="1">
              <a:defRPr kumimoji="1" sz="1900" kern="1200">
                <a:solidFill>
                  <a:schemeClr val="lt1"/>
                </a:solidFill>
                <a:latin typeface="+mn-lt"/>
                <a:ea typeface="+mn-ea"/>
                <a:cs typeface="+mn-cs"/>
              </a:defRPr>
            </a:lvl7pPr>
            <a:lvl8pPr marL="3456432" algn="l" defTabSz="987552" rtl="0" eaLnBrk="1" latinLnBrk="0" hangingPunct="1">
              <a:defRPr kumimoji="1" sz="1900" kern="1200">
                <a:solidFill>
                  <a:schemeClr val="lt1"/>
                </a:solidFill>
                <a:latin typeface="+mn-lt"/>
                <a:ea typeface="+mn-ea"/>
                <a:cs typeface="+mn-cs"/>
              </a:defRPr>
            </a:lvl8pPr>
            <a:lvl9pPr marL="3950208" algn="l" defTabSz="987552" rtl="0" eaLnBrk="1" latinLnBrk="0" hangingPunct="1">
              <a:defRPr kumimoji="1" sz="1900" kern="1200">
                <a:solidFill>
                  <a:schemeClr val="lt1"/>
                </a:solidFill>
                <a:latin typeface="+mn-lt"/>
                <a:ea typeface="+mn-ea"/>
                <a:cs typeface="+mn-cs"/>
              </a:defRPr>
            </a:lvl9pPr>
          </a:lstStyle>
          <a:p>
            <a:pPr algn="ctr"/>
            <a:endParaRPr kumimoji="1" lang="ja-JP" altLang="en-US" dirty="0"/>
          </a:p>
        </p:txBody>
      </p:sp>
      <p:sp>
        <p:nvSpPr>
          <p:cNvPr id="6" name="フローチャート : 結合子 5"/>
          <p:cNvSpPr/>
          <p:nvPr/>
        </p:nvSpPr>
        <p:spPr>
          <a:xfrm>
            <a:off x="3266933" y="8503465"/>
            <a:ext cx="1356097" cy="1234570"/>
          </a:xfrm>
          <a:prstGeom prst="flowChartConnector">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87552" rtl="0" eaLnBrk="1" latinLnBrk="0" hangingPunct="1">
              <a:defRPr kumimoji="1" sz="1900" kern="1200">
                <a:solidFill>
                  <a:schemeClr val="lt1"/>
                </a:solidFill>
                <a:latin typeface="+mn-lt"/>
                <a:ea typeface="+mn-ea"/>
                <a:cs typeface="+mn-cs"/>
              </a:defRPr>
            </a:lvl1pPr>
            <a:lvl2pPr marL="493776" algn="l" defTabSz="987552" rtl="0" eaLnBrk="1" latinLnBrk="0" hangingPunct="1">
              <a:defRPr kumimoji="1" sz="1900" kern="1200">
                <a:solidFill>
                  <a:schemeClr val="lt1"/>
                </a:solidFill>
                <a:latin typeface="+mn-lt"/>
                <a:ea typeface="+mn-ea"/>
                <a:cs typeface="+mn-cs"/>
              </a:defRPr>
            </a:lvl2pPr>
            <a:lvl3pPr marL="987552" algn="l" defTabSz="987552" rtl="0" eaLnBrk="1" latinLnBrk="0" hangingPunct="1">
              <a:defRPr kumimoji="1" sz="1900" kern="1200">
                <a:solidFill>
                  <a:schemeClr val="lt1"/>
                </a:solidFill>
                <a:latin typeface="+mn-lt"/>
                <a:ea typeface="+mn-ea"/>
                <a:cs typeface="+mn-cs"/>
              </a:defRPr>
            </a:lvl3pPr>
            <a:lvl4pPr marL="1481328" algn="l" defTabSz="987552" rtl="0" eaLnBrk="1" latinLnBrk="0" hangingPunct="1">
              <a:defRPr kumimoji="1" sz="1900" kern="1200">
                <a:solidFill>
                  <a:schemeClr val="lt1"/>
                </a:solidFill>
                <a:latin typeface="+mn-lt"/>
                <a:ea typeface="+mn-ea"/>
                <a:cs typeface="+mn-cs"/>
              </a:defRPr>
            </a:lvl4pPr>
            <a:lvl5pPr marL="1975104" algn="l" defTabSz="987552" rtl="0" eaLnBrk="1" latinLnBrk="0" hangingPunct="1">
              <a:defRPr kumimoji="1" sz="1900" kern="1200">
                <a:solidFill>
                  <a:schemeClr val="lt1"/>
                </a:solidFill>
                <a:latin typeface="+mn-lt"/>
                <a:ea typeface="+mn-ea"/>
                <a:cs typeface="+mn-cs"/>
              </a:defRPr>
            </a:lvl5pPr>
            <a:lvl6pPr marL="2468880" algn="l" defTabSz="987552" rtl="0" eaLnBrk="1" latinLnBrk="0" hangingPunct="1">
              <a:defRPr kumimoji="1" sz="1900" kern="1200">
                <a:solidFill>
                  <a:schemeClr val="lt1"/>
                </a:solidFill>
                <a:latin typeface="+mn-lt"/>
                <a:ea typeface="+mn-ea"/>
                <a:cs typeface="+mn-cs"/>
              </a:defRPr>
            </a:lvl6pPr>
            <a:lvl7pPr marL="2962656" algn="l" defTabSz="987552" rtl="0" eaLnBrk="1" latinLnBrk="0" hangingPunct="1">
              <a:defRPr kumimoji="1" sz="1900" kern="1200">
                <a:solidFill>
                  <a:schemeClr val="lt1"/>
                </a:solidFill>
                <a:latin typeface="+mn-lt"/>
                <a:ea typeface="+mn-ea"/>
                <a:cs typeface="+mn-cs"/>
              </a:defRPr>
            </a:lvl7pPr>
            <a:lvl8pPr marL="3456432" algn="l" defTabSz="987552" rtl="0" eaLnBrk="1" latinLnBrk="0" hangingPunct="1">
              <a:defRPr kumimoji="1" sz="1900" kern="1200">
                <a:solidFill>
                  <a:schemeClr val="lt1"/>
                </a:solidFill>
                <a:latin typeface="+mn-lt"/>
                <a:ea typeface="+mn-ea"/>
                <a:cs typeface="+mn-cs"/>
              </a:defRPr>
            </a:lvl8pPr>
            <a:lvl9pPr marL="3950208" algn="l" defTabSz="987552" rtl="0" eaLnBrk="1" latinLnBrk="0" hangingPunct="1">
              <a:defRPr kumimoji="1" sz="1900" kern="1200">
                <a:solidFill>
                  <a:schemeClr val="lt1"/>
                </a:solidFill>
                <a:latin typeface="+mn-lt"/>
                <a:ea typeface="+mn-ea"/>
                <a:cs typeface="+mn-cs"/>
              </a:defRPr>
            </a:lvl9pPr>
          </a:lstStyle>
          <a:p>
            <a:pPr algn="ctr"/>
            <a:endParaRPr kumimoji="1" lang="ja-JP" altLang="en-US" dirty="0"/>
          </a:p>
        </p:txBody>
      </p:sp>
      <p:sp>
        <p:nvSpPr>
          <p:cNvPr id="7" name="正方形/長方形 6"/>
          <p:cNvSpPr/>
          <p:nvPr/>
        </p:nvSpPr>
        <p:spPr>
          <a:xfrm>
            <a:off x="3060551" y="7938889"/>
            <a:ext cx="1668436" cy="4891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87552" rtl="0" eaLnBrk="1" latinLnBrk="0" hangingPunct="1">
              <a:defRPr kumimoji="1" sz="1900" kern="1200">
                <a:solidFill>
                  <a:schemeClr val="lt1"/>
                </a:solidFill>
                <a:latin typeface="+mn-lt"/>
                <a:ea typeface="+mn-ea"/>
                <a:cs typeface="+mn-cs"/>
              </a:defRPr>
            </a:lvl1pPr>
            <a:lvl2pPr marL="493776" algn="l" defTabSz="987552" rtl="0" eaLnBrk="1" latinLnBrk="0" hangingPunct="1">
              <a:defRPr kumimoji="1" sz="1900" kern="1200">
                <a:solidFill>
                  <a:schemeClr val="lt1"/>
                </a:solidFill>
                <a:latin typeface="+mn-lt"/>
                <a:ea typeface="+mn-ea"/>
                <a:cs typeface="+mn-cs"/>
              </a:defRPr>
            </a:lvl2pPr>
            <a:lvl3pPr marL="987552" algn="l" defTabSz="987552" rtl="0" eaLnBrk="1" latinLnBrk="0" hangingPunct="1">
              <a:defRPr kumimoji="1" sz="1900" kern="1200">
                <a:solidFill>
                  <a:schemeClr val="lt1"/>
                </a:solidFill>
                <a:latin typeface="+mn-lt"/>
                <a:ea typeface="+mn-ea"/>
                <a:cs typeface="+mn-cs"/>
              </a:defRPr>
            </a:lvl3pPr>
            <a:lvl4pPr marL="1481328" algn="l" defTabSz="987552" rtl="0" eaLnBrk="1" latinLnBrk="0" hangingPunct="1">
              <a:defRPr kumimoji="1" sz="1900" kern="1200">
                <a:solidFill>
                  <a:schemeClr val="lt1"/>
                </a:solidFill>
                <a:latin typeface="+mn-lt"/>
                <a:ea typeface="+mn-ea"/>
                <a:cs typeface="+mn-cs"/>
              </a:defRPr>
            </a:lvl4pPr>
            <a:lvl5pPr marL="1975104" algn="l" defTabSz="987552" rtl="0" eaLnBrk="1" latinLnBrk="0" hangingPunct="1">
              <a:defRPr kumimoji="1" sz="1900" kern="1200">
                <a:solidFill>
                  <a:schemeClr val="lt1"/>
                </a:solidFill>
                <a:latin typeface="+mn-lt"/>
                <a:ea typeface="+mn-ea"/>
                <a:cs typeface="+mn-cs"/>
              </a:defRPr>
            </a:lvl5pPr>
            <a:lvl6pPr marL="2468880" algn="l" defTabSz="987552" rtl="0" eaLnBrk="1" latinLnBrk="0" hangingPunct="1">
              <a:defRPr kumimoji="1" sz="1900" kern="1200">
                <a:solidFill>
                  <a:schemeClr val="lt1"/>
                </a:solidFill>
                <a:latin typeface="+mn-lt"/>
                <a:ea typeface="+mn-ea"/>
                <a:cs typeface="+mn-cs"/>
              </a:defRPr>
            </a:lvl6pPr>
            <a:lvl7pPr marL="2962656" algn="l" defTabSz="987552" rtl="0" eaLnBrk="1" latinLnBrk="0" hangingPunct="1">
              <a:defRPr kumimoji="1" sz="1900" kern="1200">
                <a:solidFill>
                  <a:schemeClr val="lt1"/>
                </a:solidFill>
                <a:latin typeface="+mn-lt"/>
                <a:ea typeface="+mn-ea"/>
                <a:cs typeface="+mn-cs"/>
              </a:defRPr>
            </a:lvl7pPr>
            <a:lvl8pPr marL="3456432" algn="l" defTabSz="987552" rtl="0" eaLnBrk="1" latinLnBrk="0" hangingPunct="1">
              <a:defRPr kumimoji="1" sz="1900" kern="1200">
                <a:solidFill>
                  <a:schemeClr val="lt1"/>
                </a:solidFill>
                <a:latin typeface="+mn-lt"/>
                <a:ea typeface="+mn-ea"/>
                <a:cs typeface="+mn-cs"/>
              </a:defRPr>
            </a:lvl8pPr>
            <a:lvl9pPr marL="3950208" algn="l" defTabSz="987552" rtl="0" eaLnBrk="1" latinLnBrk="0" hangingPunct="1">
              <a:defRPr kumimoji="1" sz="1900" kern="1200">
                <a:solidFill>
                  <a:schemeClr val="lt1"/>
                </a:solidFill>
                <a:latin typeface="+mn-lt"/>
                <a:ea typeface="+mn-ea"/>
                <a:cs typeface="+mn-cs"/>
              </a:defRPr>
            </a:lvl9pPr>
          </a:lstStyle>
          <a:p>
            <a:pPr algn="ctr"/>
            <a:r>
              <a:rPr kumimoji="1" lang="ja-JP" altLang="en-US" sz="1600" dirty="0" smtClean="0">
                <a:solidFill>
                  <a:schemeClr val="tx1"/>
                </a:solidFill>
              </a:rPr>
              <a:t>今年活動する人</a:t>
            </a:r>
            <a:endParaRPr kumimoji="1" lang="en-US" altLang="ja-JP" sz="1600" dirty="0" smtClean="0">
              <a:solidFill>
                <a:schemeClr val="tx1"/>
              </a:solidFill>
            </a:endParaRPr>
          </a:p>
          <a:p>
            <a:pPr algn="ctr"/>
            <a:r>
              <a:rPr lang="ja-JP" altLang="en-US" sz="1600" dirty="0" smtClean="0">
                <a:solidFill>
                  <a:schemeClr val="tx1"/>
                </a:solidFill>
              </a:rPr>
              <a:t>（約２５０）</a:t>
            </a:r>
            <a:endParaRPr kumimoji="1" lang="ja-JP" altLang="en-US" sz="1600" dirty="0">
              <a:solidFill>
                <a:schemeClr val="tx1"/>
              </a:solidFill>
            </a:endParaRPr>
          </a:p>
        </p:txBody>
      </p:sp>
      <p:sp>
        <p:nvSpPr>
          <p:cNvPr id="8" name="正方形/長方形 7"/>
          <p:cNvSpPr/>
          <p:nvPr/>
        </p:nvSpPr>
        <p:spPr>
          <a:xfrm>
            <a:off x="3348583" y="8802985"/>
            <a:ext cx="1124937" cy="576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87552" rtl="0" eaLnBrk="1" latinLnBrk="0" hangingPunct="1">
              <a:defRPr kumimoji="1" sz="1900" kern="1200">
                <a:solidFill>
                  <a:schemeClr val="lt1"/>
                </a:solidFill>
                <a:latin typeface="+mn-lt"/>
                <a:ea typeface="+mn-ea"/>
                <a:cs typeface="+mn-cs"/>
              </a:defRPr>
            </a:lvl1pPr>
            <a:lvl2pPr marL="493776" algn="l" defTabSz="987552" rtl="0" eaLnBrk="1" latinLnBrk="0" hangingPunct="1">
              <a:defRPr kumimoji="1" sz="1900" kern="1200">
                <a:solidFill>
                  <a:schemeClr val="lt1"/>
                </a:solidFill>
                <a:latin typeface="+mn-lt"/>
                <a:ea typeface="+mn-ea"/>
                <a:cs typeface="+mn-cs"/>
              </a:defRPr>
            </a:lvl2pPr>
            <a:lvl3pPr marL="987552" algn="l" defTabSz="987552" rtl="0" eaLnBrk="1" latinLnBrk="0" hangingPunct="1">
              <a:defRPr kumimoji="1" sz="1900" kern="1200">
                <a:solidFill>
                  <a:schemeClr val="lt1"/>
                </a:solidFill>
                <a:latin typeface="+mn-lt"/>
                <a:ea typeface="+mn-ea"/>
                <a:cs typeface="+mn-cs"/>
              </a:defRPr>
            </a:lvl3pPr>
            <a:lvl4pPr marL="1481328" algn="l" defTabSz="987552" rtl="0" eaLnBrk="1" latinLnBrk="0" hangingPunct="1">
              <a:defRPr kumimoji="1" sz="1900" kern="1200">
                <a:solidFill>
                  <a:schemeClr val="lt1"/>
                </a:solidFill>
                <a:latin typeface="+mn-lt"/>
                <a:ea typeface="+mn-ea"/>
                <a:cs typeface="+mn-cs"/>
              </a:defRPr>
            </a:lvl4pPr>
            <a:lvl5pPr marL="1975104" algn="l" defTabSz="987552" rtl="0" eaLnBrk="1" latinLnBrk="0" hangingPunct="1">
              <a:defRPr kumimoji="1" sz="1900" kern="1200">
                <a:solidFill>
                  <a:schemeClr val="lt1"/>
                </a:solidFill>
                <a:latin typeface="+mn-lt"/>
                <a:ea typeface="+mn-ea"/>
                <a:cs typeface="+mn-cs"/>
              </a:defRPr>
            </a:lvl5pPr>
            <a:lvl6pPr marL="2468880" algn="l" defTabSz="987552" rtl="0" eaLnBrk="1" latinLnBrk="0" hangingPunct="1">
              <a:defRPr kumimoji="1" sz="1900" kern="1200">
                <a:solidFill>
                  <a:schemeClr val="lt1"/>
                </a:solidFill>
                <a:latin typeface="+mn-lt"/>
                <a:ea typeface="+mn-ea"/>
                <a:cs typeface="+mn-cs"/>
              </a:defRPr>
            </a:lvl6pPr>
            <a:lvl7pPr marL="2962656" algn="l" defTabSz="987552" rtl="0" eaLnBrk="1" latinLnBrk="0" hangingPunct="1">
              <a:defRPr kumimoji="1" sz="1900" kern="1200">
                <a:solidFill>
                  <a:schemeClr val="lt1"/>
                </a:solidFill>
                <a:latin typeface="+mn-lt"/>
                <a:ea typeface="+mn-ea"/>
                <a:cs typeface="+mn-cs"/>
              </a:defRPr>
            </a:lvl7pPr>
            <a:lvl8pPr marL="3456432" algn="l" defTabSz="987552" rtl="0" eaLnBrk="1" latinLnBrk="0" hangingPunct="1">
              <a:defRPr kumimoji="1" sz="1900" kern="1200">
                <a:solidFill>
                  <a:schemeClr val="lt1"/>
                </a:solidFill>
                <a:latin typeface="+mn-lt"/>
                <a:ea typeface="+mn-ea"/>
                <a:cs typeface="+mn-cs"/>
              </a:defRPr>
            </a:lvl8pPr>
            <a:lvl9pPr marL="3950208" algn="l" defTabSz="987552" rtl="0" eaLnBrk="1" latinLnBrk="0" hangingPunct="1">
              <a:defRPr kumimoji="1" sz="1900" kern="1200">
                <a:solidFill>
                  <a:schemeClr val="lt1"/>
                </a:solidFill>
                <a:latin typeface="+mn-lt"/>
                <a:ea typeface="+mn-ea"/>
                <a:cs typeface="+mn-cs"/>
              </a:defRPr>
            </a:lvl9pPr>
          </a:lstStyle>
          <a:p>
            <a:pPr algn="ctr"/>
            <a:r>
              <a:rPr kumimoji="1" lang="ja-JP" altLang="en-US" sz="1600" dirty="0" smtClean="0">
                <a:solidFill>
                  <a:schemeClr val="tx1"/>
                </a:solidFill>
              </a:rPr>
              <a:t>責任者</a:t>
            </a:r>
            <a:endParaRPr kumimoji="1" lang="en-US" altLang="ja-JP" sz="1600" dirty="0" smtClean="0">
              <a:solidFill>
                <a:schemeClr val="tx1"/>
              </a:solidFill>
            </a:endParaRPr>
          </a:p>
          <a:p>
            <a:pPr algn="ctr"/>
            <a:r>
              <a:rPr lang="ja-JP" altLang="en-US" sz="1600" dirty="0" smtClean="0">
                <a:solidFill>
                  <a:schemeClr val="tx1"/>
                </a:solidFill>
              </a:rPr>
              <a:t>（約１００）</a:t>
            </a:r>
            <a:endParaRPr kumimoji="1" lang="ja-JP" altLang="en-US" sz="1600" dirty="0">
              <a:solidFill>
                <a:schemeClr val="tx1"/>
              </a:solidFill>
            </a:endParaRPr>
          </a:p>
        </p:txBody>
      </p:sp>
      <p:sp>
        <p:nvSpPr>
          <p:cNvPr id="9" name="正方形/長方形 8"/>
          <p:cNvSpPr/>
          <p:nvPr/>
        </p:nvSpPr>
        <p:spPr>
          <a:xfrm>
            <a:off x="3204567" y="6858769"/>
            <a:ext cx="1559986"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87552" rtl="0" eaLnBrk="1" latinLnBrk="0" hangingPunct="1">
              <a:defRPr kumimoji="1" sz="1900" kern="1200">
                <a:solidFill>
                  <a:schemeClr val="lt1"/>
                </a:solidFill>
                <a:latin typeface="+mn-lt"/>
                <a:ea typeface="+mn-ea"/>
                <a:cs typeface="+mn-cs"/>
              </a:defRPr>
            </a:lvl1pPr>
            <a:lvl2pPr marL="493776" algn="l" defTabSz="987552" rtl="0" eaLnBrk="1" latinLnBrk="0" hangingPunct="1">
              <a:defRPr kumimoji="1" sz="1900" kern="1200">
                <a:solidFill>
                  <a:schemeClr val="lt1"/>
                </a:solidFill>
                <a:latin typeface="+mn-lt"/>
                <a:ea typeface="+mn-ea"/>
                <a:cs typeface="+mn-cs"/>
              </a:defRPr>
            </a:lvl2pPr>
            <a:lvl3pPr marL="987552" algn="l" defTabSz="987552" rtl="0" eaLnBrk="1" latinLnBrk="0" hangingPunct="1">
              <a:defRPr kumimoji="1" sz="1900" kern="1200">
                <a:solidFill>
                  <a:schemeClr val="lt1"/>
                </a:solidFill>
                <a:latin typeface="+mn-lt"/>
                <a:ea typeface="+mn-ea"/>
                <a:cs typeface="+mn-cs"/>
              </a:defRPr>
            </a:lvl3pPr>
            <a:lvl4pPr marL="1481328" algn="l" defTabSz="987552" rtl="0" eaLnBrk="1" latinLnBrk="0" hangingPunct="1">
              <a:defRPr kumimoji="1" sz="1900" kern="1200">
                <a:solidFill>
                  <a:schemeClr val="lt1"/>
                </a:solidFill>
                <a:latin typeface="+mn-lt"/>
                <a:ea typeface="+mn-ea"/>
                <a:cs typeface="+mn-cs"/>
              </a:defRPr>
            </a:lvl4pPr>
            <a:lvl5pPr marL="1975104" algn="l" defTabSz="987552" rtl="0" eaLnBrk="1" latinLnBrk="0" hangingPunct="1">
              <a:defRPr kumimoji="1" sz="1900" kern="1200">
                <a:solidFill>
                  <a:schemeClr val="lt1"/>
                </a:solidFill>
                <a:latin typeface="+mn-lt"/>
                <a:ea typeface="+mn-ea"/>
                <a:cs typeface="+mn-cs"/>
              </a:defRPr>
            </a:lvl5pPr>
            <a:lvl6pPr marL="2468880" algn="l" defTabSz="987552" rtl="0" eaLnBrk="1" latinLnBrk="0" hangingPunct="1">
              <a:defRPr kumimoji="1" sz="1900" kern="1200">
                <a:solidFill>
                  <a:schemeClr val="lt1"/>
                </a:solidFill>
                <a:latin typeface="+mn-lt"/>
                <a:ea typeface="+mn-ea"/>
                <a:cs typeface="+mn-cs"/>
              </a:defRPr>
            </a:lvl6pPr>
            <a:lvl7pPr marL="2962656" algn="l" defTabSz="987552" rtl="0" eaLnBrk="1" latinLnBrk="0" hangingPunct="1">
              <a:defRPr kumimoji="1" sz="1900" kern="1200">
                <a:solidFill>
                  <a:schemeClr val="lt1"/>
                </a:solidFill>
                <a:latin typeface="+mn-lt"/>
                <a:ea typeface="+mn-ea"/>
                <a:cs typeface="+mn-cs"/>
              </a:defRPr>
            </a:lvl7pPr>
            <a:lvl8pPr marL="3456432" algn="l" defTabSz="987552" rtl="0" eaLnBrk="1" latinLnBrk="0" hangingPunct="1">
              <a:defRPr kumimoji="1" sz="1900" kern="1200">
                <a:solidFill>
                  <a:schemeClr val="lt1"/>
                </a:solidFill>
                <a:latin typeface="+mn-lt"/>
                <a:ea typeface="+mn-ea"/>
                <a:cs typeface="+mn-cs"/>
              </a:defRPr>
            </a:lvl8pPr>
            <a:lvl9pPr marL="3950208" algn="l" defTabSz="987552" rtl="0" eaLnBrk="1" latinLnBrk="0" hangingPunct="1">
              <a:defRPr kumimoji="1" sz="1900" kern="1200">
                <a:solidFill>
                  <a:schemeClr val="lt1"/>
                </a:solidFill>
                <a:latin typeface="+mn-lt"/>
                <a:ea typeface="+mn-ea"/>
                <a:cs typeface="+mn-cs"/>
              </a:defRPr>
            </a:lvl9pPr>
          </a:lstStyle>
          <a:p>
            <a:pPr algn="ctr"/>
            <a:r>
              <a:rPr lang="ja-JP" altLang="en-US" sz="1600" dirty="0" smtClean="0">
                <a:solidFill>
                  <a:schemeClr val="tx1"/>
                </a:solidFill>
              </a:rPr>
              <a:t>活動可能な</a:t>
            </a:r>
            <a:r>
              <a:rPr kumimoji="1" lang="ja-JP" altLang="en-US" sz="1600" dirty="0" smtClean="0">
                <a:solidFill>
                  <a:schemeClr val="tx1"/>
                </a:solidFill>
              </a:rPr>
              <a:t>人</a:t>
            </a:r>
            <a:endParaRPr kumimoji="1" lang="en-US" altLang="ja-JP" sz="1600" dirty="0" smtClean="0">
              <a:solidFill>
                <a:schemeClr val="tx1"/>
              </a:solidFill>
            </a:endParaRPr>
          </a:p>
          <a:p>
            <a:pPr algn="ctr"/>
            <a:r>
              <a:rPr lang="ja-JP" altLang="en-US" sz="1600" dirty="0" smtClean="0">
                <a:solidFill>
                  <a:schemeClr val="tx1"/>
                </a:solidFill>
              </a:rPr>
              <a:t>（約６００）</a:t>
            </a:r>
            <a:endParaRPr kumimoji="1" lang="ja-JP" altLang="en-US" sz="1600" dirty="0">
              <a:solidFill>
                <a:schemeClr val="tx1"/>
              </a:solidFill>
            </a:endParaRPr>
          </a:p>
        </p:txBody>
      </p:sp>
      <p:sp>
        <p:nvSpPr>
          <p:cNvPr id="10" name="テキスト ボックス 9"/>
          <p:cNvSpPr txBox="1"/>
          <p:nvPr/>
        </p:nvSpPr>
        <p:spPr>
          <a:xfrm>
            <a:off x="396255" y="162025"/>
            <a:ext cx="6628738" cy="769441"/>
          </a:xfrm>
          <a:prstGeom prst="rect">
            <a:avLst/>
          </a:prstGeom>
          <a:noFill/>
          <a:ln>
            <a:noFill/>
          </a:ln>
        </p:spPr>
        <p:txBody>
          <a:bodyPr wrap="none" rtlCol="0">
            <a:spAutoFit/>
          </a:bodyPr>
          <a:lstStyle/>
          <a:p>
            <a:r>
              <a:rPr kumimoji="1" lang="ja-JP" altLang="en-US" sz="4400" u="sng" dirty="0" smtClean="0">
                <a:latin typeface="HGP正楷書体" pitchFamily="66" charset="-128"/>
                <a:ea typeface="HGP正楷書体" pitchFamily="66" charset="-128"/>
              </a:rPr>
              <a:t>なぜ自治会員は全員参加か</a:t>
            </a:r>
            <a:endParaRPr kumimoji="1" lang="ja-JP" altLang="en-US" sz="4400" u="sng" dirty="0">
              <a:latin typeface="HGP正楷書体" pitchFamily="66" charset="-128"/>
              <a:ea typeface="HGP正楷書体" pitchFamily="66" charset="-128"/>
            </a:endParaRPr>
          </a:p>
        </p:txBody>
      </p:sp>
      <p:sp>
        <p:nvSpPr>
          <p:cNvPr id="11" name="テキスト ボックス 10"/>
          <p:cNvSpPr txBox="1"/>
          <p:nvPr/>
        </p:nvSpPr>
        <p:spPr>
          <a:xfrm>
            <a:off x="324247" y="954113"/>
            <a:ext cx="6912768" cy="4247317"/>
          </a:xfrm>
          <a:prstGeom prst="rect">
            <a:avLst/>
          </a:prstGeom>
          <a:noFill/>
        </p:spPr>
        <p:txBody>
          <a:bodyPr wrap="square" rtlCol="0">
            <a:spAutoFit/>
          </a:bodyPr>
          <a:lstStyle/>
          <a:p>
            <a:pPr>
              <a:lnSpc>
                <a:spcPct val="150000"/>
              </a:lnSpc>
            </a:pPr>
            <a:r>
              <a:rPr kumimoji="1" lang="ja-JP" altLang="en-US" sz="1600" dirty="0" smtClean="0">
                <a:latin typeface="HGP正楷書体" pitchFamily="66" charset="-128"/>
                <a:ea typeface="HGP正楷書体" pitchFamily="66" charset="-128"/>
              </a:rPr>
              <a:t>　</a:t>
            </a:r>
            <a:r>
              <a:rPr kumimoji="1" lang="ja-JP" altLang="en-US" sz="2000" dirty="0" smtClean="0">
                <a:latin typeface="HGP正楷書体" pitchFamily="66" charset="-128"/>
                <a:ea typeface="HGP正楷書体" pitchFamily="66" charset="-128"/>
              </a:rPr>
              <a:t>高齢、要介護者がいる、小さい子供がいる、共働きで時間がない、</a:t>
            </a:r>
            <a:r>
              <a:rPr lang="ja-JP" altLang="en-US" sz="2000" dirty="0" smtClean="0">
                <a:latin typeface="HGP正楷書体" pitchFamily="66" charset="-128"/>
                <a:ea typeface="HGP正楷書体" pitchFamily="66" charset="-128"/>
              </a:rPr>
              <a:t>消防団所属、職場の防災要員で緊急時は職場優先、などさまざまな理由で活動できないのはやむをえません。</a:t>
            </a:r>
            <a:r>
              <a:rPr kumimoji="1" lang="ja-JP" altLang="en-US" sz="2000" dirty="0" smtClean="0">
                <a:latin typeface="HGP正楷書体" pitchFamily="66" charset="-128"/>
                <a:ea typeface="HGP正楷書体" pitchFamily="66" charset="-128"/>
              </a:rPr>
              <a:t>でも</a:t>
            </a:r>
            <a:r>
              <a:rPr kumimoji="1" lang="ja-JP" altLang="en-US" sz="2000" u="sng" dirty="0" smtClean="0">
                <a:latin typeface="HGP正楷書体" pitchFamily="66" charset="-128"/>
                <a:ea typeface="HGP正楷書体" pitchFamily="66" charset="-128"/>
              </a:rPr>
              <a:t>活動するのと参加するのは意味が違います</a:t>
            </a:r>
            <a:r>
              <a:rPr kumimoji="1" lang="ja-JP" altLang="en-US" sz="2000" dirty="0" smtClean="0">
                <a:latin typeface="HGP正楷書体" pitchFamily="66" charset="-128"/>
                <a:ea typeface="HGP正楷書体" pitchFamily="66" charset="-128"/>
              </a:rPr>
              <a:t>。</a:t>
            </a:r>
            <a:r>
              <a:rPr lang="ja-JP" altLang="en-US" sz="2000" dirty="0" smtClean="0">
                <a:latin typeface="HGP正楷書体" pitchFamily="66" charset="-128"/>
                <a:ea typeface="HGP正楷書体" pitchFamily="66" charset="-128"/>
              </a:rPr>
              <a:t>普段は活動できなくても緊急時に隣近所で無事を確認したり、助け合って避難したり、食料や水の備蓄品を融通しあったりして助け合うことは必要で重要です。</a:t>
            </a:r>
            <a:endParaRPr lang="en-US" altLang="ja-JP" sz="2000" dirty="0" smtClean="0">
              <a:latin typeface="HGP正楷書体" pitchFamily="66" charset="-128"/>
              <a:ea typeface="HGP正楷書体" pitchFamily="66" charset="-128"/>
            </a:endParaRPr>
          </a:p>
          <a:p>
            <a:pPr>
              <a:lnSpc>
                <a:spcPct val="150000"/>
              </a:lnSpc>
            </a:pPr>
            <a:r>
              <a:rPr kumimoji="1" lang="ja-JP" altLang="en-US" sz="2000" dirty="0" smtClean="0">
                <a:latin typeface="HGP正楷書体" pitchFamily="66" charset="-128"/>
                <a:ea typeface="HGP正楷書体" pitchFamily="66" charset="-128"/>
              </a:rPr>
              <a:t>それを組織的に行うのが自治会の自主防災隊です。</a:t>
            </a:r>
            <a:endParaRPr lang="en-US" altLang="ja-JP" sz="2000" dirty="0" smtClean="0">
              <a:latin typeface="HGP正楷書体" pitchFamily="66" charset="-128"/>
              <a:ea typeface="HGP正楷書体" pitchFamily="66" charset="-128"/>
            </a:endParaRPr>
          </a:p>
          <a:p>
            <a:pPr>
              <a:lnSpc>
                <a:spcPct val="150000"/>
              </a:lnSpc>
            </a:pPr>
            <a:r>
              <a:rPr kumimoji="1" lang="ja-JP" altLang="en-US" sz="2000" dirty="0" smtClean="0">
                <a:latin typeface="HGP正楷書体" pitchFamily="66" charset="-128"/>
                <a:ea typeface="HGP正楷書体" pitchFamily="66" charset="-128"/>
              </a:rPr>
              <a:t>そのためにはたとえ日常は活動できなくても、自治会員は全員自主防災隊に参加、緊急時には協力しあう（共助）体制とします。</a:t>
            </a:r>
            <a:endParaRPr lang="en-US" altLang="ja-JP" sz="2000" dirty="0" smtClean="0">
              <a:latin typeface="HGP正楷書体" pitchFamily="66" charset="-128"/>
              <a:ea typeface="HGP正楷書体" pitchFamily="66" charset="-128"/>
            </a:endParaRPr>
          </a:p>
        </p:txBody>
      </p:sp>
      <p:sp>
        <p:nvSpPr>
          <p:cNvPr id="13" name="テキスト ボックス 12"/>
          <p:cNvSpPr txBox="1"/>
          <p:nvPr/>
        </p:nvSpPr>
        <p:spPr>
          <a:xfrm>
            <a:off x="1116335" y="6066681"/>
            <a:ext cx="430887" cy="2409227"/>
          </a:xfrm>
          <a:prstGeom prst="rect">
            <a:avLst/>
          </a:prstGeom>
          <a:noFill/>
          <a:ln>
            <a:solidFill>
              <a:schemeClr val="tx1"/>
            </a:solidFill>
          </a:ln>
        </p:spPr>
        <p:txBody>
          <a:bodyPr vert="eaVert" wrap="square" rtlCol="0">
            <a:spAutoFit/>
          </a:bodyPr>
          <a:lstStyle/>
          <a:p>
            <a:r>
              <a:rPr kumimoji="1" lang="ja-JP" altLang="en-US" sz="1600" dirty="0" smtClean="0"/>
              <a:t>自治会員以外の方（将来）</a:t>
            </a:r>
            <a:endParaRPr kumimoji="1" lang="ja-JP" alt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2279" y="234033"/>
            <a:ext cx="6288901" cy="1046440"/>
          </a:xfrm>
          <a:prstGeom prst="rect">
            <a:avLst/>
          </a:prstGeom>
          <a:noFill/>
          <a:ln>
            <a:noFill/>
          </a:ln>
        </p:spPr>
        <p:txBody>
          <a:bodyPr wrap="none" rtlCol="0">
            <a:spAutoFit/>
          </a:bodyPr>
          <a:lstStyle/>
          <a:p>
            <a:r>
              <a:rPr kumimoji="1" lang="ja-JP" altLang="en-US" sz="4400" u="sng" dirty="0" smtClean="0">
                <a:latin typeface="HGP正楷書体" pitchFamily="66" charset="-128"/>
                <a:ea typeface="HGP正楷書体" pitchFamily="66" charset="-128"/>
              </a:rPr>
              <a:t>自主防災隊は何をするのか</a:t>
            </a:r>
            <a:endParaRPr kumimoji="1" lang="en-US" altLang="ja-JP" sz="4400" u="sng" dirty="0" smtClean="0">
              <a:latin typeface="HGP正楷書体" pitchFamily="66" charset="-128"/>
              <a:ea typeface="HGP正楷書体" pitchFamily="66" charset="-128"/>
            </a:endParaRPr>
          </a:p>
          <a:p>
            <a:pPr algn="ctr"/>
            <a:r>
              <a:rPr lang="ja-JP" altLang="en-US" sz="1800" dirty="0" smtClean="0">
                <a:latin typeface="HGP正楷書体" pitchFamily="66" charset="-128"/>
                <a:ea typeface="HGP正楷書体" pitchFamily="66" charset="-128"/>
              </a:rPr>
              <a:t>（自主防災隊の組織と機能－１）</a:t>
            </a:r>
            <a:endParaRPr kumimoji="1" lang="ja-JP" altLang="en-US" sz="1800" dirty="0">
              <a:latin typeface="HGP正楷書体" pitchFamily="66" charset="-128"/>
              <a:ea typeface="HGP正楷書体" pitchFamily="66" charset="-128"/>
            </a:endParaRPr>
          </a:p>
        </p:txBody>
      </p:sp>
      <p:sp>
        <p:nvSpPr>
          <p:cNvPr id="4" name="コンテンツ プレースホルダ 2"/>
          <p:cNvSpPr txBox="1">
            <a:spLocks/>
          </p:cNvSpPr>
          <p:nvPr/>
        </p:nvSpPr>
        <p:spPr>
          <a:xfrm>
            <a:off x="540271" y="1386161"/>
            <a:ext cx="2736304" cy="432048"/>
          </a:xfrm>
          <a:prstGeom prst="rect">
            <a:avLst/>
          </a:prstGeom>
          <a:ln w="28575">
            <a:solidFill>
              <a:schemeClr val="tx1"/>
            </a:solidFill>
          </a:ln>
        </p:spPr>
        <p:txBody>
          <a:bodyPr>
            <a:noAutofit/>
          </a:bodyPr>
          <a:lstStyle/>
          <a:p>
            <a:pPr marL="370332" marR="0" lvl="0" indent="-370332" algn="l" defTabSz="987552"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　自主防災隊　本部</a:t>
            </a:r>
            <a:endParaRPr kumimoji="1" lang="ja-JP"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テキスト ボックス 4"/>
          <p:cNvSpPr txBox="1"/>
          <p:nvPr/>
        </p:nvSpPr>
        <p:spPr>
          <a:xfrm>
            <a:off x="1404367" y="2106241"/>
            <a:ext cx="2088232" cy="461665"/>
          </a:xfrm>
          <a:prstGeom prst="rect">
            <a:avLst/>
          </a:prstGeom>
          <a:noFill/>
          <a:ln w="28575">
            <a:solidFill>
              <a:schemeClr val="tx1"/>
            </a:solidFill>
          </a:ln>
        </p:spPr>
        <p:txBody>
          <a:bodyPr wrap="square" rtlCol="0">
            <a:spAutoFit/>
          </a:bodyPr>
          <a:lstStyle/>
          <a:p>
            <a:r>
              <a:rPr kumimoji="1" lang="ja-JP" altLang="en-US" sz="2400" dirty="0" smtClean="0"/>
              <a:t>せんげん支隊</a:t>
            </a:r>
            <a:endParaRPr kumimoji="1" lang="ja-JP" altLang="en-US" sz="2400" dirty="0"/>
          </a:p>
        </p:txBody>
      </p:sp>
      <p:sp>
        <p:nvSpPr>
          <p:cNvPr id="6" name="テキスト ボックス 5"/>
          <p:cNvSpPr txBox="1"/>
          <p:nvPr/>
        </p:nvSpPr>
        <p:spPr>
          <a:xfrm>
            <a:off x="1404367" y="2768715"/>
            <a:ext cx="2088232" cy="461665"/>
          </a:xfrm>
          <a:prstGeom prst="rect">
            <a:avLst/>
          </a:prstGeom>
          <a:noFill/>
          <a:ln w="28575">
            <a:solidFill>
              <a:schemeClr val="tx1"/>
            </a:solidFill>
          </a:ln>
        </p:spPr>
        <p:txBody>
          <a:bodyPr wrap="square" rtlCol="0">
            <a:spAutoFit/>
          </a:bodyPr>
          <a:lstStyle/>
          <a:p>
            <a:pPr algn="ctr"/>
            <a:r>
              <a:rPr kumimoji="1" lang="ja-JP" altLang="en-US" sz="2400" dirty="0" smtClean="0"/>
              <a:t>下小川支隊</a:t>
            </a:r>
            <a:endParaRPr kumimoji="1" lang="ja-JP" altLang="en-US" sz="2400" dirty="0"/>
          </a:p>
        </p:txBody>
      </p:sp>
      <p:sp>
        <p:nvSpPr>
          <p:cNvPr id="7" name="テキスト ボックス 6"/>
          <p:cNvSpPr txBox="1"/>
          <p:nvPr/>
        </p:nvSpPr>
        <p:spPr>
          <a:xfrm>
            <a:off x="1404367" y="3431189"/>
            <a:ext cx="2088232" cy="461665"/>
          </a:xfrm>
          <a:prstGeom prst="rect">
            <a:avLst/>
          </a:prstGeom>
          <a:noFill/>
          <a:ln w="28575">
            <a:solidFill>
              <a:schemeClr val="tx1"/>
            </a:solidFill>
          </a:ln>
        </p:spPr>
        <p:txBody>
          <a:bodyPr wrap="square" rtlCol="0">
            <a:spAutoFit/>
          </a:bodyPr>
          <a:lstStyle/>
          <a:p>
            <a:pPr algn="ctr"/>
            <a:r>
              <a:rPr kumimoji="1" lang="ja-JP" altLang="en-US" sz="2400" dirty="0" smtClean="0"/>
              <a:t>かえで支隊</a:t>
            </a:r>
            <a:endParaRPr kumimoji="1" lang="ja-JP" altLang="en-US" sz="2400" dirty="0"/>
          </a:p>
        </p:txBody>
      </p:sp>
      <p:sp>
        <p:nvSpPr>
          <p:cNvPr id="8" name="テキスト ボックス 7"/>
          <p:cNvSpPr txBox="1"/>
          <p:nvPr/>
        </p:nvSpPr>
        <p:spPr>
          <a:xfrm>
            <a:off x="1404367" y="4093663"/>
            <a:ext cx="2088232" cy="461665"/>
          </a:xfrm>
          <a:prstGeom prst="rect">
            <a:avLst/>
          </a:prstGeom>
          <a:noFill/>
          <a:ln w="28575">
            <a:solidFill>
              <a:schemeClr val="tx1"/>
            </a:solidFill>
          </a:ln>
        </p:spPr>
        <p:txBody>
          <a:bodyPr wrap="square" rtlCol="0">
            <a:spAutoFit/>
          </a:bodyPr>
          <a:lstStyle/>
          <a:p>
            <a:pPr algn="ctr"/>
            <a:r>
              <a:rPr kumimoji="1" lang="ja-JP" altLang="en-US" sz="2400" dirty="0" smtClean="0"/>
              <a:t>蜂谷戸支隊</a:t>
            </a:r>
            <a:endParaRPr kumimoji="1" lang="ja-JP" altLang="en-US" sz="2400" dirty="0"/>
          </a:p>
        </p:txBody>
      </p:sp>
      <p:sp>
        <p:nvSpPr>
          <p:cNvPr id="9" name="テキスト ボックス 8"/>
          <p:cNvSpPr txBox="1"/>
          <p:nvPr/>
        </p:nvSpPr>
        <p:spPr>
          <a:xfrm>
            <a:off x="1404368" y="4756137"/>
            <a:ext cx="2088232" cy="461665"/>
          </a:xfrm>
          <a:prstGeom prst="rect">
            <a:avLst/>
          </a:prstGeom>
          <a:noFill/>
          <a:ln w="28575">
            <a:solidFill>
              <a:schemeClr val="tx1"/>
            </a:solidFill>
          </a:ln>
        </p:spPr>
        <p:txBody>
          <a:bodyPr wrap="square" rtlCol="0">
            <a:spAutoFit/>
          </a:bodyPr>
          <a:lstStyle/>
          <a:p>
            <a:pPr algn="ctr"/>
            <a:r>
              <a:rPr kumimoji="1" lang="ja-JP" altLang="en-US" sz="2400" dirty="0" smtClean="0"/>
              <a:t>柳谷戸支隊</a:t>
            </a:r>
            <a:endParaRPr kumimoji="1" lang="ja-JP" altLang="en-US" sz="2400" dirty="0"/>
          </a:p>
        </p:txBody>
      </p:sp>
      <p:sp>
        <p:nvSpPr>
          <p:cNvPr id="10" name="テキスト ボックス 9"/>
          <p:cNvSpPr txBox="1"/>
          <p:nvPr/>
        </p:nvSpPr>
        <p:spPr>
          <a:xfrm>
            <a:off x="1404367" y="5418609"/>
            <a:ext cx="2088232" cy="461665"/>
          </a:xfrm>
          <a:prstGeom prst="rect">
            <a:avLst/>
          </a:prstGeom>
          <a:noFill/>
          <a:ln w="28575">
            <a:solidFill>
              <a:schemeClr val="tx1"/>
            </a:solidFill>
          </a:ln>
        </p:spPr>
        <p:txBody>
          <a:bodyPr wrap="square" rtlCol="0">
            <a:spAutoFit/>
          </a:bodyPr>
          <a:lstStyle/>
          <a:p>
            <a:pPr algn="ctr"/>
            <a:r>
              <a:rPr kumimoji="1" lang="ja-JP" altLang="en-US" sz="2400" dirty="0" smtClean="0"/>
              <a:t>青パト機動隊</a:t>
            </a:r>
            <a:endParaRPr kumimoji="1" lang="ja-JP" altLang="en-US" sz="2400" dirty="0"/>
          </a:p>
        </p:txBody>
      </p:sp>
      <p:cxnSp>
        <p:nvCxnSpPr>
          <p:cNvPr id="11" name="直線コネクタ 10"/>
          <p:cNvCxnSpPr/>
          <p:nvPr/>
        </p:nvCxnSpPr>
        <p:spPr>
          <a:xfrm>
            <a:off x="900311" y="1818209"/>
            <a:ext cx="0" cy="37444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900310" y="2999139"/>
            <a:ext cx="504056" cy="10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84287" y="6210697"/>
            <a:ext cx="6264696" cy="830997"/>
          </a:xfrm>
          <a:prstGeom prst="rect">
            <a:avLst/>
          </a:prstGeom>
          <a:solidFill>
            <a:schemeClr val="bg1"/>
          </a:solidFill>
          <a:ln w="12700">
            <a:solidFill>
              <a:schemeClr val="tx1"/>
            </a:solidFill>
          </a:ln>
        </p:spPr>
        <p:txBody>
          <a:bodyPr wrap="square" rtlCol="0">
            <a:spAutoFit/>
          </a:bodyPr>
          <a:lstStyle/>
          <a:p>
            <a:pPr algn="ctr"/>
            <a:r>
              <a:rPr kumimoji="1" lang="ja-JP" altLang="en-US" sz="2400" dirty="0" smtClean="0"/>
              <a:t>自主防災隊は</a:t>
            </a:r>
            <a:r>
              <a:rPr lang="ja-JP" altLang="en-US" sz="2400" dirty="0" smtClean="0"/>
              <a:t>５つの支隊と</a:t>
            </a:r>
            <a:endParaRPr lang="en-US" altLang="ja-JP" sz="2400" dirty="0" smtClean="0"/>
          </a:p>
          <a:p>
            <a:pPr algn="ctr"/>
            <a:r>
              <a:rPr lang="ja-JP" altLang="en-US" sz="2400" dirty="0" smtClean="0"/>
              <a:t>青パト機動隊から</a:t>
            </a:r>
            <a:r>
              <a:rPr kumimoji="1" lang="ja-JP" altLang="en-US" sz="2400" dirty="0" smtClean="0"/>
              <a:t>構成される</a:t>
            </a:r>
            <a:endParaRPr kumimoji="1" lang="ja-JP" altLang="en-US" sz="2400" dirty="0"/>
          </a:p>
        </p:txBody>
      </p:sp>
      <p:sp>
        <p:nvSpPr>
          <p:cNvPr id="33" name="テキスト ボックス 32"/>
          <p:cNvSpPr txBox="1"/>
          <p:nvPr/>
        </p:nvSpPr>
        <p:spPr>
          <a:xfrm>
            <a:off x="684287" y="7074793"/>
            <a:ext cx="6264696" cy="461665"/>
          </a:xfrm>
          <a:prstGeom prst="rect">
            <a:avLst/>
          </a:prstGeom>
          <a:solidFill>
            <a:schemeClr val="bg1"/>
          </a:solidFill>
          <a:ln w="12700">
            <a:solidFill>
              <a:schemeClr val="tx1"/>
            </a:solidFill>
          </a:ln>
        </p:spPr>
        <p:txBody>
          <a:bodyPr wrap="square" rtlCol="0">
            <a:spAutoFit/>
          </a:bodyPr>
          <a:lstStyle/>
          <a:p>
            <a:pPr algn="ctr"/>
            <a:r>
              <a:rPr kumimoji="1" lang="ja-JP" altLang="en-US" sz="2400" dirty="0" smtClean="0">
                <a:solidFill>
                  <a:srgbClr val="00B050"/>
                </a:solidFill>
              </a:rPr>
              <a:t>各支隊は</a:t>
            </a:r>
            <a:r>
              <a:rPr lang="ja-JP" altLang="en-US" sz="2400" dirty="0" smtClean="0">
                <a:solidFill>
                  <a:srgbClr val="00B050"/>
                </a:solidFill>
              </a:rPr>
              <a:t>５つの防災班から</a:t>
            </a:r>
            <a:r>
              <a:rPr kumimoji="1" lang="ja-JP" altLang="en-US" sz="2400" dirty="0" smtClean="0">
                <a:solidFill>
                  <a:srgbClr val="00B050"/>
                </a:solidFill>
              </a:rPr>
              <a:t>構成される</a:t>
            </a:r>
            <a:endParaRPr kumimoji="1" lang="ja-JP" altLang="en-US" sz="2400" dirty="0">
              <a:solidFill>
                <a:srgbClr val="00B050"/>
              </a:solidFill>
            </a:endParaRPr>
          </a:p>
        </p:txBody>
      </p:sp>
      <p:cxnSp>
        <p:nvCxnSpPr>
          <p:cNvPr id="36" name="直線コネクタ 35"/>
          <p:cNvCxnSpPr/>
          <p:nvPr/>
        </p:nvCxnSpPr>
        <p:spPr>
          <a:xfrm>
            <a:off x="900311" y="2322265"/>
            <a:ext cx="504056" cy="10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900310" y="4180070"/>
            <a:ext cx="504056" cy="10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900311" y="4842545"/>
            <a:ext cx="504056" cy="10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900311" y="5562625"/>
            <a:ext cx="504056" cy="10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900310" y="3589604"/>
            <a:ext cx="504056" cy="10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84287" y="7578849"/>
            <a:ext cx="6264696" cy="830997"/>
          </a:xfrm>
          <a:prstGeom prst="rect">
            <a:avLst/>
          </a:prstGeom>
          <a:solidFill>
            <a:schemeClr val="bg1"/>
          </a:solidFill>
          <a:ln w="12700">
            <a:solidFill>
              <a:schemeClr val="tx1"/>
            </a:solidFill>
          </a:ln>
        </p:spPr>
        <p:txBody>
          <a:bodyPr wrap="square" rtlCol="0">
            <a:spAutoFit/>
          </a:bodyPr>
          <a:lstStyle/>
          <a:p>
            <a:pPr algn="ctr"/>
            <a:r>
              <a:rPr kumimoji="1" lang="ja-JP" altLang="en-US" sz="2400" dirty="0" smtClean="0"/>
              <a:t>自治会員は原則全員加入で</a:t>
            </a:r>
            <a:endParaRPr kumimoji="1" lang="en-US" altLang="ja-JP" sz="2400" dirty="0" smtClean="0"/>
          </a:p>
          <a:p>
            <a:pPr algn="ctr"/>
            <a:r>
              <a:rPr lang="ja-JP" altLang="en-US" sz="2400" dirty="0" smtClean="0"/>
              <a:t>班単位でいずれかの支隊に所属</a:t>
            </a:r>
            <a:endParaRPr kumimoji="1" lang="en-US" altLang="ja-JP" sz="2400" dirty="0" smtClean="0"/>
          </a:p>
        </p:txBody>
      </p:sp>
      <p:sp>
        <p:nvSpPr>
          <p:cNvPr id="21" name="テキスト ボックス 20"/>
          <p:cNvSpPr txBox="1"/>
          <p:nvPr/>
        </p:nvSpPr>
        <p:spPr>
          <a:xfrm>
            <a:off x="684287" y="8514953"/>
            <a:ext cx="6264696" cy="1200329"/>
          </a:xfrm>
          <a:prstGeom prst="rect">
            <a:avLst/>
          </a:prstGeom>
          <a:solidFill>
            <a:schemeClr val="bg1"/>
          </a:solidFill>
          <a:ln w="12700">
            <a:solidFill>
              <a:schemeClr val="tx1"/>
            </a:solidFill>
          </a:ln>
        </p:spPr>
        <p:txBody>
          <a:bodyPr wrap="square" rtlCol="0">
            <a:spAutoFit/>
          </a:bodyPr>
          <a:lstStyle/>
          <a:p>
            <a:pPr algn="ctr"/>
            <a:r>
              <a:rPr lang="ja-JP" altLang="en-US" sz="2400" dirty="0" smtClean="0">
                <a:solidFill>
                  <a:srgbClr val="00B050"/>
                </a:solidFill>
              </a:rPr>
              <a:t>責任者（支隊長・防災班長）は</a:t>
            </a:r>
            <a:endParaRPr lang="en-US" altLang="ja-JP" sz="2400" dirty="0" smtClean="0">
              <a:solidFill>
                <a:srgbClr val="00B050"/>
              </a:solidFill>
            </a:endParaRPr>
          </a:p>
          <a:p>
            <a:pPr algn="ctr"/>
            <a:r>
              <a:rPr lang="ja-JP" altLang="en-US" sz="2400" dirty="0" smtClean="0"/>
              <a:t>常に活動可能とは限らないので</a:t>
            </a:r>
            <a:endParaRPr lang="en-US" altLang="ja-JP" sz="2400" dirty="0" smtClean="0"/>
          </a:p>
          <a:p>
            <a:pPr algn="ctr"/>
            <a:r>
              <a:rPr lang="ja-JP" altLang="en-US" sz="2400" dirty="0" smtClean="0">
                <a:solidFill>
                  <a:srgbClr val="00B050"/>
                </a:solidFill>
              </a:rPr>
              <a:t>複数（３～５人）とする</a:t>
            </a:r>
            <a:endParaRPr lang="en-US" altLang="ja-JP" sz="2400" dirty="0" smtClean="0">
              <a:solidFill>
                <a:srgbClr val="00B050"/>
              </a:solidFill>
            </a:endParaRPr>
          </a:p>
        </p:txBody>
      </p:sp>
      <p:sp>
        <p:nvSpPr>
          <p:cNvPr id="48" name="テキスト ボックス 47"/>
          <p:cNvSpPr txBox="1"/>
          <p:nvPr/>
        </p:nvSpPr>
        <p:spPr>
          <a:xfrm>
            <a:off x="3708623" y="1386161"/>
            <a:ext cx="3600400" cy="2246769"/>
          </a:xfrm>
          <a:prstGeom prst="rect">
            <a:avLst/>
          </a:prstGeom>
          <a:noFill/>
          <a:ln>
            <a:solidFill>
              <a:schemeClr val="tx1"/>
            </a:solidFill>
            <a:prstDash val="dash"/>
          </a:ln>
        </p:spPr>
        <p:txBody>
          <a:bodyPr wrap="square" rtlCol="0">
            <a:spAutoFit/>
          </a:bodyPr>
          <a:lstStyle/>
          <a:p>
            <a:pPr algn="ctr"/>
            <a:r>
              <a:rPr lang="ja-JP" altLang="en-US" sz="2000" u="sng" dirty="0" smtClean="0">
                <a:latin typeface="HGP正楷書体" pitchFamily="66" charset="-128"/>
                <a:ea typeface="HGP正楷書体" pitchFamily="66" charset="-128"/>
              </a:rPr>
              <a:t>本部の役割</a:t>
            </a:r>
            <a:endParaRPr lang="en-US" altLang="ja-JP" sz="2000" u="sng"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啓蒙活動、マニュアルの整備、</a:t>
            </a:r>
            <a:endParaRPr lang="en-US" altLang="ja-JP" sz="2000"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支隊への情報提供・共有</a:t>
            </a:r>
            <a:endParaRPr lang="en-US" altLang="ja-JP" sz="2000"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行政との折衝・情報交換、</a:t>
            </a:r>
            <a:endParaRPr lang="en-US" altLang="ja-JP" sz="2000" dirty="0" smtClean="0">
              <a:latin typeface="HGP正楷書体" pitchFamily="66" charset="-128"/>
              <a:ea typeface="HGP正楷書体" pitchFamily="66" charset="-128"/>
            </a:endParaRPr>
          </a:p>
          <a:p>
            <a:r>
              <a:rPr lang="ja-JP" altLang="en-US" sz="2000" u="sng" dirty="0" smtClean="0">
                <a:latin typeface="HGP正楷書体" pitchFamily="66" charset="-128"/>
                <a:ea typeface="HGP正楷書体" pitchFamily="66" charset="-128"/>
              </a:rPr>
              <a:t>要援護者把握、予算作成など</a:t>
            </a:r>
            <a:endParaRPr lang="en-US" altLang="ja-JP" sz="2000" u="sng"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全体の状況把握、支隊への伝達</a:t>
            </a:r>
            <a:endParaRPr lang="en-US" altLang="ja-JP" sz="2000"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公助との連絡・要請</a:t>
            </a:r>
            <a:endParaRPr kumimoji="1" lang="ja-JP" altLang="en-US" sz="2000" dirty="0">
              <a:latin typeface="HGP正楷書体" pitchFamily="66" charset="-128"/>
              <a:ea typeface="HGP正楷書体" pitchFamily="66" charset="-128"/>
            </a:endParaRPr>
          </a:p>
        </p:txBody>
      </p:sp>
      <p:sp>
        <p:nvSpPr>
          <p:cNvPr id="51" name="テキスト ボックス 50"/>
          <p:cNvSpPr txBox="1"/>
          <p:nvPr/>
        </p:nvSpPr>
        <p:spPr>
          <a:xfrm>
            <a:off x="3708623" y="3906441"/>
            <a:ext cx="3600400" cy="1938992"/>
          </a:xfrm>
          <a:prstGeom prst="rect">
            <a:avLst/>
          </a:prstGeom>
          <a:noFill/>
          <a:ln>
            <a:solidFill>
              <a:schemeClr val="tx1"/>
            </a:solidFill>
            <a:prstDash val="dash"/>
          </a:ln>
        </p:spPr>
        <p:txBody>
          <a:bodyPr wrap="square" rtlCol="0">
            <a:spAutoFit/>
          </a:bodyPr>
          <a:lstStyle/>
          <a:p>
            <a:pPr algn="ctr"/>
            <a:r>
              <a:rPr kumimoji="1" lang="ja-JP" altLang="en-US" sz="2000" u="sng" dirty="0" smtClean="0">
                <a:latin typeface="HGP正楷書体" pitchFamily="66" charset="-128"/>
                <a:ea typeface="HGP正楷書体" pitchFamily="66" charset="-128"/>
              </a:rPr>
              <a:t>青パト隊の役割</a:t>
            </a:r>
            <a:endParaRPr kumimoji="1" lang="en-US" altLang="ja-JP" sz="2000" u="sng" dirty="0" smtClean="0">
              <a:latin typeface="HGP正楷書体" pitchFamily="66" charset="-128"/>
              <a:ea typeface="HGP正楷書体" pitchFamily="66" charset="-128"/>
            </a:endParaRPr>
          </a:p>
          <a:p>
            <a:r>
              <a:rPr kumimoji="1" lang="ja-JP" altLang="en-US" sz="2000" dirty="0" smtClean="0">
                <a:latin typeface="HGP正楷書体" pitchFamily="66" charset="-128"/>
                <a:ea typeface="HGP正楷書体" pitchFamily="66" charset="-128"/>
              </a:rPr>
              <a:t>直属組織として本部の指示により</a:t>
            </a:r>
            <a:endParaRPr kumimoji="1" lang="en-US" altLang="ja-JP" sz="2000" dirty="0" smtClean="0">
              <a:latin typeface="HGP正楷書体" pitchFamily="66" charset="-128"/>
              <a:ea typeface="HGP正楷書体" pitchFamily="66" charset="-128"/>
            </a:endParaRPr>
          </a:p>
          <a:p>
            <a:r>
              <a:rPr kumimoji="1" lang="ja-JP" altLang="en-US" sz="2000" u="sng" dirty="0" smtClean="0">
                <a:latin typeface="HGP正楷書体" pitchFamily="66" charset="-128"/>
                <a:ea typeface="HGP正楷書体" pitchFamily="66" charset="-128"/>
              </a:rPr>
              <a:t>必要に応じ活動　　　　　　　　　　。　　　　　</a:t>
            </a:r>
            <a:endParaRPr kumimoji="1" lang="en-US" altLang="ja-JP" sz="2000" u="sng"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被害状況・救護活動状況など</a:t>
            </a:r>
            <a:endParaRPr lang="en-US" altLang="ja-JP" sz="2000"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本部・支隊間の情報伝達</a:t>
            </a:r>
            <a:endParaRPr lang="en-US" altLang="ja-JP" sz="2000"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救援物資の輸送、負傷者の搬送</a:t>
            </a:r>
            <a:endParaRPr kumimoji="1" lang="ja-JP" altLang="en-US" sz="2000" dirty="0">
              <a:latin typeface="HGP正楷書体" pitchFamily="66" charset="-128"/>
              <a:ea typeface="HGP正楷書体" pitchFamily="66"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96255" y="9451057"/>
            <a:ext cx="4824536" cy="461665"/>
          </a:xfrm>
          <a:prstGeom prst="rect">
            <a:avLst/>
          </a:prstGeom>
          <a:solidFill>
            <a:schemeClr val="bg1"/>
          </a:solidFill>
          <a:ln w="12700">
            <a:solidFill>
              <a:schemeClr val="tx1"/>
            </a:solidFill>
          </a:ln>
        </p:spPr>
        <p:txBody>
          <a:bodyPr wrap="square" rtlCol="0">
            <a:spAutoFit/>
          </a:bodyPr>
          <a:lstStyle/>
          <a:p>
            <a:pPr algn="ctr"/>
            <a:r>
              <a:rPr kumimoji="1" lang="ja-JP" altLang="en-US" sz="2400" b="1" dirty="0" smtClean="0">
                <a:latin typeface="HGP教科書体" pitchFamily="18" charset="-128"/>
                <a:ea typeface="HGP教科書体" pitchFamily="18" charset="-128"/>
              </a:rPr>
              <a:t>各支隊は</a:t>
            </a:r>
            <a:r>
              <a:rPr lang="ja-JP" altLang="en-US" sz="2400" b="1" dirty="0" smtClean="0">
                <a:latin typeface="HGP教科書体" pitchFamily="18" charset="-128"/>
                <a:ea typeface="HGP教科書体" pitchFamily="18" charset="-128"/>
              </a:rPr>
              <a:t>５つの防災班から</a:t>
            </a:r>
            <a:r>
              <a:rPr kumimoji="1" lang="ja-JP" altLang="en-US" sz="2400" b="1" dirty="0" smtClean="0">
                <a:latin typeface="HGP教科書体" pitchFamily="18" charset="-128"/>
                <a:ea typeface="HGP教科書体" pitchFamily="18" charset="-128"/>
              </a:rPr>
              <a:t>構成される</a:t>
            </a:r>
            <a:endParaRPr kumimoji="1" lang="ja-JP" altLang="en-US" sz="2400" b="1" dirty="0">
              <a:latin typeface="HGP教科書体" pitchFamily="18" charset="-128"/>
              <a:ea typeface="HGP教科書体" pitchFamily="18" charset="-128"/>
            </a:endParaRPr>
          </a:p>
        </p:txBody>
      </p:sp>
      <p:sp>
        <p:nvSpPr>
          <p:cNvPr id="22" name="テキスト ボックス 21"/>
          <p:cNvSpPr txBox="1"/>
          <p:nvPr/>
        </p:nvSpPr>
        <p:spPr>
          <a:xfrm>
            <a:off x="1116335" y="2970337"/>
            <a:ext cx="1872208" cy="461665"/>
          </a:xfrm>
          <a:prstGeom prst="rect">
            <a:avLst/>
          </a:prstGeom>
          <a:noFill/>
          <a:ln w="28575">
            <a:solidFill>
              <a:schemeClr val="tx1"/>
            </a:solidFill>
          </a:ln>
        </p:spPr>
        <p:txBody>
          <a:bodyPr wrap="square" rtlCol="0">
            <a:spAutoFit/>
          </a:bodyPr>
          <a:lstStyle/>
          <a:p>
            <a:r>
              <a:rPr kumimoji="1" lang="ja-JP" altLang="en-US" sz="2400" dirty="0" smtClean="0"/>
              <a:t>情報・広報班</a:t>
            </a:r>
            <a:endParaRPr kumimoji="1" lang="ja-JP" altLang="en-US" sz="2400" dirty="0"/>
          </a:p>
        </p:txBody>
      </p:sp>
      <p:sp>
        <p:nvSpPr>
          <p:cNvPr id="23" name="テキスト ボックス 22"/>
          <p:cNvSpPr txBox="1"/>
          <p:nvPr/>
        </p:nvSpPr>
        <p:spPr>
          <a:xfrm>
            <a:off x="1116335" y="4338489"/>
            <a:ext cx="1872208" cy="461665"/>
          </a:xfrm>
          <a:prstGeom prst="rect">
            <a:avLst/>
          </a:prstGeom>
          <a:noFill/>
          <a:ln w="28575">
            <a:solidFill>
              <a:schemeClr val="tx1"/>
            </a:solidFill>
          </a:ln>
        </p:spPr>
        <p:txBody>
          <a:bodyPr wrap="square" rtlCol="0">
            <a:spAutoFit/>
          </a:bodyPr>
          <a:lstStyle/>
          <a:p>
            <a:r>
              <a:rPr kumimoji="1" lang="ja-JP" altLang="en-US" sz="2400" dirty="0" smtClean="0"/>
              <a:t>避難・誘導班</a:t>
            </a:r>
            <a:endParaRPr kumimoji="1" lang="ja-JP" altLang="en-US" sz="2400" dirty="0"/>
          </a:p>
        </p:txBody>
      </p:sp>
      <p:sp>
        <p:nvSpPr>
          <p:cNvPr id="24" name="テキスト ボックス 23"/>
          <p:cNvSpPr txBox="1"/>
          <p:nvPr/>
        </p:nvSpPr>
        <p:spPr>
          <a:xfrm>
            <a:off x="1116335" y="5778649"/>
            <a:ext cx="1872208" cy="461665"/>
          </a:xfrm>
          <a:prstGeom prst="rect">
            <a:avLst/>
          </a:prstGeom>
          <a:noFill/>
          <a:ln w="28575">
            <a:solidFill>
              <a:schemeClr val="tx1"/>
            </a:solidFill>
          </a:ln>
        </p:spPr>
        <p:txBody>
          <a:bodyPr wrap="square" rtlCol="0">
            <a:spAutoFit/>
          </a:bodyPr>
          <a:lstStyle/>
          <a:p>
            <a:r>
              <a:rPr kumimoji="1" lang="ja-JP" altLang="en-US" sz="2400" dirty="0" smtClean="0"/>
              <a:t>防火・消火班</a:t>
            </a:r>
            <a:endParaRPr kumimoji="1" lang="ja-JP" altLang="en-US" sz="2400" dirty="0"/>
          </a:p>
        </p:txBody>
      </p:sp>
      <p:sp>
        <p:nvSpPr>
          <p:cNvPr id="25" name="テキスト ボックス 24"/>
          <p:cNvSpPr txBox="1"/>
          <p:nvPr/>
        </p:nvSpPr>
        <p:spPr>
          <a:xfrm>
            <a:off x="1116335" y="7002785"/>
            <a:ext cx="1872208" cy="461665"/>
          </a:xfrm>
          <a:prstGeom prst="rect">
            <a:avLst/>
          </a:prstGeom>
          <a:noFill/>
          <a:ln w="28575">
            <a:solidFill>
              <a:schemeClr val="tx1"/>
            </a:solidFill>
          </a:ln>
        </p:spPr>
        <p:txBody>
          <a:bodyPr wrap="square" rtlCol="0">
            <a:spAutoFit/>
          </a:bodyPr>
          <a:lstStyle/>
          <a:p>
            <a:r>
              <a:rPr kumimoji="1" lang="ja-JP" altLang="en-US" sz="2400" dirty="0" smtClean="0"/>
              <a:t>救出・救護班</a:t>
            </a:r>
            <a:endParaRPr kumimoji="1" lang="ja-JP" altLang="en-US" sz="2400" dirty="0"/>
          </a:p>
        </p:txBody>
      </p:sp>
      <p:sp>
        <p:nvSpPr>
          <p:cNvPr id="26" name="テキスト ボックス 25"/>
          <p:cNvSpPr txBox="1"/>
          <p:nvPr/>
        </p:nvSpPr>
        <p:spPr>
          <a:xfrm>
            <a:off x="1116335" y="8370937"/>
            <a:ext cx="1872208" cy="461665"/>
          </a:xfrm>
          <a:prstGeom prst="rect">
            <a:avLst/>
          </a:prstGeom>
          <a:noFill/>
          <a:ln w="28575">
            <a:solidFill>
              <a:schemeClr val="tx1"/>
            </a:solidFill>
          </a:ln>
        </p:spPr>
        <p:txBody>
          <a:bodyPr wrap="square" rtlCol="0">
            <a:spAutoFit/>
          </a:bodyPr>
          <a:lstStyle/>
          <a:p>
            <a:r>
              <a:rPr kumimoji="1" lang="ja-JP" altLang="en-US" sz="2400" dirty="0" smtClean="0"/>
              <a:t>給食・給水班</a:t>
            </a:r>
            <a:endParaRPr kumimoji="1" lang="ja-JP" altLang="en-US" sz="2400" dirty="0"/>
          </a:p>
        </p:txBody>
      </p:sp>
      <p:sp>
        <p:nvSpPr>
          <p:cNvPr id="27" name="コンテンツ プレースホルダ 2"/>
          <p:cNvSpPr txBox="1">
            <a:spLocks/>
          </p:cNvSpPr>
          <p:nvPr/>
        </p:nvSpPr>
        <p:spPr>
          <a:xfrm>
            <a:off x="540271" y="1818209"/>
            <a:ext cx="1656184" cy="432048"/>
          </a:xfrm>
          <a:prstGeom prst="rect">
            <a:avLst/>
          </a:prstGeom>
          <a:ln w="28575">
            <a:solidFill>
              <a:schemeClr val="tx1"/>
            </a:solidFill>
          </a:ln>
        </p:spPr>
        <p:txBody>
          <a:bodyPr>
            <a:noAutofit/>
          </a:bodyPr>
          <a:lstStyle/>
          <a:p>
            <a:pPr marL="370332" marR="0" lvl="0" indent="-370332" algn="ctr" defTabSz="987552"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支隊長</a:t>
            </a:r>
            <a:endParaRPr kumimoji="1" lang="ja-JP" altLang="en-US"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28" name="直線コネクタ 27"/>
          <p:cNvCxnSpPr/>
          <p:nvPr/>
        </p:nvCxnSpPr>
        <p:spPr>
          <a:xfrm>
            <a:off x="612279" y="2250257"/>
            <a:ext cx="0" cy="63367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612279" y="3258369"/>
            <a:ext cx="524218" cy="164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12279" y="7218809"/>
            <a:ext cx="504056" cy="10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12279" y="8586961"/>
            <a:ext cx="504056" cy="10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12279" y="5994673"/>
            <a:ext cx="504056" cy="10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12279" y="4554513"/>
            <a:ext cx="524218" cy="164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132559" y="1386161"/>
            <a:ext cx="4032448" cy="1015663"/>
          </a:xfrm>
          <a:prstGeom prst="rect">
            <a:avLst/>
          </a:prstGeom>
          <a:noFill/>
          <a:ln>
            <a:solidFill>
              <a:schemeClr val="tx1"/>
            </a:solidFill>
            <a:prstDash val="lgDash"/>
          </a:ln>
        </p:spPr>
        <p:txBody>
          <a:bodyPr wrap="square" rtlCol="0">
            <a:spAutoFit/>
          </a:bodyPr>
          <a:lstStyle/>
          <a:p>
            <a:r>
              <a:rPr kumimoji="1" lang="ja-JP" altLang="en-US" sz="2000" dirty="0" smtClean="0">
                <a:latin typeface="HGP正楷書体" pitchFamily="66" charset="-128"/>
                <a:ea typeface="HGP正楷書体" pitchFamily="66" charset="-128"/>
              </a:rPr>
              <a:t>隊員名簿の管理、</a:t>
            </a:r>
            <a:endParaRPr kumimoji="1" lang="en-US" altLang="ja-JP" sz="2000" dirty="0" smtClean="0">
              <a:latin typeface="HGP正楷書体" pitchFamily="66" charset="-128"/>
              <a:ea typeface="HGP正楷書体" pitchFamily="66" charset="-128"/>
            </a:endParaRPr>
          </a:p>
          <a:p>
            <a:r>
              <a:rPr kumimoji="1" lang="ja-JP" altLang="en-US" sz="2000" u="sng" dirty="0" smtClean="0">
                <a:latin typeface="HGP正楷書体" pitchFamily="66" charset="-128"/>
                <a:ea typeface="HGP正楷書体" pitchFamily="66" charset="-128"/>
              </a:rPr>
              <a:t>訓練実施、防災倉庫の管理　　　　　。　　　</a:t>
            </a:r>
            <a:endParaRPr kumimoji="1" lang="en-US" altLang="ja-JP" sz="2000" u="sng"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全体の状況把握、本部との連絡</a:t>
            </a:r>
            <a:endParaRPr kumimoji="1" lang="ja-JP" altLang="en-US" sz="2000" dirty="0">
              <a:latin typeface="HGP正楷書体" pitchFamily="66" charset="-128"/>
              <a:ea typeface="HGP正楷書体" pitchFamily="66" charset="-128"/>
            </a:endParaRPr>
          </a:p>
        </p:txBody>
      </p:sp>
      <p:sp>
        <p:nvSpPr>
          <p:cNvPr id="43" name="テキスト ボックス 42"/>
          <p:cNvSpPr txBox="1"/>
          <p:nvPr/>
        </p:nvSpPr>
        <p:spPr>
          <a:xfrm>
            <a:off x="3132559" y="2538289"/>
            <a:ext cx="4032448" cy="1323439"/>
          </a:xfrm>
          <a:prstGeom prst="rect">
            <a:avLst/>
          </a:prstGeom>
          <a:noFill/>
          <a:ln>
            <a:solidFill>
              <a:schemeClr val="accent1"/>
            </a:solidFill>
            <a:prstDash val="lgDash"/>
          </a:ln>
        </p:spPr>
        <p:txBody>
          <a:bodyPr wrap="square" rtlCol="0">
            <a:spAutoFit/>
          </a:bodyPr>
          <a:lstStyle/>
          <a:p>
            <a:r>
              <a:rPr kumimoji="1" lang="ja-JP" altLang="en-US" sz="2000" dirty="0" smtClean="0">
                <a:latin typeface="HGP正楷書体" pitchFamily="66" charset="-128"/>
                <a:ea typeface="HGP正楷書体" pitchFamily="66" charset="-128"/>
              </a:rPr>
              <a:t>防災・減殺意識の啓蒙</a:t>
            </a:r>
            <a:endParaRPr kumimoji="1" lang="en-US" altLang="ja-JP" sz="2000" u="sng" dirty="0" smtClean="0">
              <a:latin typeface="HGP正楷書体" pitchFamily="66" charset="-128"/>
              <a:ea typeface="HGP正楷書体" pitchFamily="66" charset="-128"/>
            </a:endParaRPr>
          </a:p>
          <a:p>
            <a:r>
              <a:rPr kumimoji="1" lang="ja-JP" altLang="en-US" sz="2000" u="sng" dirty="0" smtClean="0">
                <a:latin typeface="HGP正楷書体" pitchFamily="66" charset="-128"/>
                <a:ea typeface="HGP正楷書体" pitchFamily="66" charset="-128"/>
              </a:rPr>
              <a:t>課員の意見・要望の収集　　　　　　　。　　　　　　</a:t>
            </a:r>
            <a:endParaRPr kumimoji="1" lang="en-US" altLang="ja-JP" sz="2000" u="sng" dirty="0" smtClean="0">
              <a:latin typeface="HGP正楷書体" pitchFamily="66" charset="-128"/>
              <a:ea typeface="HGP正楷書体" pitchFamily="66" charset="-128"/>
            </a:endParaRPr>
          </a:p>
          <a:p>
            <a:r>
              <a:rPr kumimoji="1" lang="ja-JP" altLang="en-US" sz="2000" dirty="0" smtClean="0">
                <a:latin typeface="HGP正楷書体" pitchFamily="66" charset="-128"/>
                <a:ea typeface="HGP正楷書体" pitchFamily="66" charset="-128"/>
              </a:rPr>
              <a:t>被害状況の把握、</a:t>
            </a:r>
            <a:endParaRPr kumimoji="1" lang="en-US" altLang="ja-JP" sz="2000"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本部・住民への情報伝達</a:t>
            </a:r>
            <a:endParaRPr kumimoji="1" lang="ja-JP" altLang="en-US" sz="2000" dirty="0">
              <a:latin typeface="HGP正楷書体" pitchFamily="66" charset="-128"/>
              <a:ea typeface="HGP正楷書体" pitchFamily="66" charset="-128"/>
            </a:endParaRPr>
          </a:p>
        </p:txBody>
      </p:sp>
      <p:sp>
        <p:nvSpPr>
          <p:cNvPr id="44" name="テキスト ボックス 43"/>
          <p:cNvSpPr txBox="1"/>
          <p:nvPr/>
        </p:nvSpPr>
        <p:spPr>
          <a:xfrm>
            <a:off x="3132559" y="5405601"/>
            <a:ext cx="4032447" cy="1015663"/>
          </a:xfrm>
          <a:prstGeom prst="rect">
            <a:avLst/>
          </a:prstGeom>
          <a:noFill/>
          <a:ln>
            <a:solidFill>
              <a:schemeClr val="tx1"/>
            </a:solidFill>
            <a:prstDash val="lgDash"/>
          </a:ln>
        </p:spPr>
        <p:txBody>
          <a:bodyPr wrap="square" rtlCol="0">
            <a:spAutoFit/>
          </a:bodyPr>
          <a:lstStyle/>
          <a:p>
            <a:r>
              <a:rPr kumimoji="1" lang="ja-JP" altLang="en-US" sz="2000" dirty="0" smtClean="0">
                <a:latin typeface="HGP正楷書体" pitchFamily="66" charset="-128"/>
                <a:ea typeface="HGP正楷書体" pitchFamily="66" charset="-128"/>
              </a:rPr>
              <a:t>消火器の使用方法・設置場所の熟知</a:t>
            </a:r>
            <a:endParaRPr kumimoji="1" lang="en-US" altLang="ja-JP" sz="2000" dirty="0" smtClean="0">
              <a:latin typeface="HGP正楷書体" pitchFamily="66" charset="-128"/>
              <a:ea typeface="HGP正楷書体" pitchFamily="66" charset="-128"/>
            </a:endParaRPr>
          </a:p>
          <a:p>
            <a:r>
              <a:rPr kumimoji="1" lang="ja-JP" altLang="en-US" sz="2000" u="sng" dirty="0" smtClean="0">
                <a:latin typeface="HGP正楷書体" pitchFamily="66" charset="-128"/>
                <a:ea typeface="HGP正楷書体" pitchFamily="66" charset="-128"/>
              </a:rPr>
              <a:t>定期点検　　　　　　　　　　　　　　　　。　　　　　　　　　　　　　　　　</a:t>
            </a:r>
            <a:endParaRPr kumimoji="1" lang="en-US" altLang="ja-JP" sz="2000" u="sng"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迅速な初期消火活動</a:t>
            </a:r>
            <a:endParaRPr kumimoji="1" lang="ja-JP" altLang="en-US" sz="2000" dirty="0">
              <a:latin typeface="HGP正楷書体" pitchFamily="66" charset="-128"/>
              <a:ea typeface="HGP正楷書体" pitchFamily="66" charset="-128"/>
            </a:endParaRPr>
          </a:p>
        </p:txBody>
      </p:sp>
      <p:sp>
        <p:nvSpPr>
          <p:cNvPr id="45" name="テキスト ボックス 44"/>
          <p:cNvSpPr txBox="1"/>
          <p:nvPr/>
        </p:nvSpPr>
        <p:spPr>
          <a:xfrm>
            <a:off x="3132559" y="6531481"/>
            <a:ext cx="4032448" cy="1323439"/>
          </a:xfrm>
          <a:prstGeom prst="rect">
            <a:avLst/>
          </a:prstGeom>
          <a:noFill/>
          <a:ln>
            <a:solidFill>
              <a:schemeClr val="tx1"/>
            </a:solidFill>
            <a:prstDash val="lgDash"/>
          </a:ln>
        </p:spPr>
        <p:txBody>
          <a:bodyPr wrap="square" rtlCol="0">
            <a:spAutoFit/>
          </a:bodyPr>
          <a:lstStyle/>
          <a:p>
            <a:r>
              <a:rPr kumimoji="1" lang="ja-JP" altLang="en-US" sz="2000" dirty="0" smtClean="0">
                <a:latin typeface="HGP正楷書体" pitchFamily="66" charset="-128"/>
                <a:ea typeface="HGP正楷書体" pitchFamily="66" charset="-128"/>
              </a:rPr>
              <a:t>救出方法・搬送方法の熟知</a:t>
            </a:r>
            <a:endParaRPr kumimoji="1" lang="en-US" altLang="ja-JP" sz="2000" dirty="0" smtClean="0">
              <a:latin typeface="HGP正楷書体" pitchFamily="66" charset="-128"/>
              <a:ea typeface="HGP正楷書体" pitchFamily="66" charset="-128"/>
            </a:endParaRPr>
          </a:p>
          <a:p>
            <a:r>
              <a:rPr kumimoji="1" lang="ja-JP" altLang="en-US" sz="2000" u="sng" dirty="0" smtClean="0">
                <a:latin typeface="HGP正楷書体" pitchFamily="66" charset="-128"/>
                <a:ea typeface="HGP正楷書体" pitchFamily="66" charset="-128"/>
              </a:rPr>
              <a:t>要援護し者の把握　　　　　　　　　　　。　　　　　　　　　　　</a:t>
            </a:r>
            <a:endParaRPr kumimoji="1" lang="en-US" altLang="ja-JP" sz="2000" u="sng"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救出や応急手当の実施、</a:t>
            </a:r>
            <a:endParaRPr lang="en-US" altLang="ja-JP" sz="2000"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救護所・医療機関への搬送</a:t>
            </a:r>
            <a:endParaRPr kumimoji="1" lang="ja-JP" altLang="en-US" sz="2000" dirty="0">
              <a:latin typeface="HGP正楷書体" pitchFamily="66" charset="-128"/>
              <a:ea typeface="HGP正楷書体" pitchFamily="66" charset="-128"/>
            </a:endParaRPr>
          </a:p>
        </p:txBody>
      </p:sp>
      <p:sp>
        <p:nvSpPr>
          <p:cNvPr id="46" name="テキスト ボックス 45"/>
          <p:cNvSpPr txBox="1"/>
          <p:nvPr/>
        </p:nvSpPr>
        <p:spPr>
          <a:xfrm>
            <a:off x="3132559" y="7965137"/>
            <a:ext cx="4032448" cy="1323439"/>
          </a:xfrm>
          <a:prstGeom prst="rect">
            <a:avLst/>
          </a:prstGeom>
          <a:noFill/>
          <a:ln>
            <a:solidFill>
              <a:schemeClr val="tx1"/>
            </a:solidFill>
            <a:prstDash val="lgDash"/>
          </a:ln>
        </p:spPr>
        <p:txBody>
          <a:bodyPr wrap="square" rtlCol="0">
            <a:spAutoFit/>
          </a:bodyPr>
          <a:lstStyle/>
          <a:p>
            <a:r>
              <a:rPr lang="ja-JP" altLang="en-US" sz="2000" dirty="0" smtClean="0">
                <a:latin typeface="HGP正楷書体" pitchFamily="66" charset="-128"/>
                <a:ea typeface="HGP正楷書体" pitchFamily="66" charset="-128"/>
              </a:rPr>
              <a:t>各戸での備蓄の啓蒙、</a:t>
            </a:r>
            <a:endParaRPr lang="en-US" altLang="ja-JP" sz="2000"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給食・給水機材の熟知</a:t>
            </a:r>
            <a:endParaRPr lang="en-US" altLang="ja-JP" sz="2000" dirty="0" smtClean="0">
              <a:latin typeface="HGP正楷書体" pitchFamily="66" charset="-128"/>
              <a:ea typeface="HGP正楷書体" pitchFamily="66" charset="-128"/>
            </a:endParaRPr>
          </a:p>
          <a:p>
            <a:r>
              <a:rPr lang="ja-JP" altLang="en-US" sz="2000" u="sng" dirty="0" smtClean="0">
                <a:latin typeface="HGP正楷書体" pitchFamily="66" charset="-128"/>
                <a:ea typeface="HGP正楷書体" pitchFamily="66" charset="-128"/>
              </a:rPr>
              <a:t>倉庫の備蓄品管理　　　　　　　　　　。　　　　　　　　　　</a:t>
            </a:r>
            <a:endParaRPr lang="en-US" altLang="ja-JP" sz="2000" u="sng"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炊き出しの実施、救援物資の支給</a:t>
            </a:r>
            <a:endParaRPr lang="en-US" altLang="ja-JP" sz="2000" dirty="0" smtClean="0">
              <a:latin typeface="HGP正楷書体" pitchFamily="66" charset="-128"/>
              <a:ea typeface="HGP正楷書体" pitchFamily="66" charset="-128"/>
            </a:endParaRPr>
          </a:p>
        </p:txBody>
      </p:sp>
      <p:sp>
        <p:nvSpPr>
          <p:cNvPr id="47" name="テキスト ボックス 46"/>
          <p:cNvSpPr txBox="1"/>
          <p:nvPr/>
        </p:nvSpPr>
        <p:spPr>
          <a:xfrm>
            <a:off x="3132559" y="3971945"/>
            <a:ext cx="4032448" cy="1323439"/>
          </a:xfrm>
          <a:prstGeom prst="rect">
            <a:avLst/>
          </a:prstGeom>
          <a:noFill/>
          <a:ln>
            <a:solidFill>
              <a:schemeClr val="tx1"/>
            </a:solidFill>
            <a:prstDash val="lgDash"/>
          </a:ln>
        </p:spPr>
        <p:txBody>
          <a:bodyPr wrap="square" rtlCol="0">
            <a:spAutoFit/>
          </a:bodyPr>
          <a:lstStyle/>
          <a:p>
            <a:r>
              <a:rPr kumimoji="1" lang="ja-JP" altLang="en-US" sz="2000" dirty="0" smtClean="0">
                <a:latin typeface="HGP正楷書体" pitchFamily="66" charset="-128"/>
                <a:ea typeface="HGP正楷書体" pitchFamily="66" charset="-128"/>
              </a:rPr>
              <a:t>安全な避難ルート策定、</a:t>
            </a:r>
            <a:endParaRPr kumimoji="1" lang="en-US" altLang="ja-JP" sz="2000" dirty="0" smtClean="0">
              <a:latin typeface="HGP正楷書体" pitchFamily="66" charset="-128"/>
              <a:ea typeface="HGP正楷書体" pitchFamily="66" charset="-128"/>
            </a:endParaRPr>
          </a:p>
          <a:p>
            <a:r>
              <a:rPr kumimoji="1" lang="ja-JP" altLang="en-US" sz="2000" u="sng" dirty="0" smtClean="0">
                <a:latin typeface="HGP正楷書体" pitchFamily="66" charset="-128"/>
                <a:ea typeface="HGP正楷書体" pitchFamily="66" charset="-128"/>
              </a:rPr>
              <a:t>災害時要援護者の把握　　　　　　　。　　　　　　</a:t>
            </a:r>
            <a:endParaRPr kumimoji="1" lang="en-US" altLang="ja-JP" sz="2000" u="sng" dirty="0" smtClean="0">
              <a:latin typeface="HGP正楷書体" pitchFamily="66" charset="-128"/>
              <a:ea typeface="HGP正楷書体" pitchFamily="66" charset="-128"/>
            </a:endParaRPr>
          </a:p>
          <a:p>
            <a:r>
              <a:rPr kumimoji="1" lang="ja-JP" altLang="en-US" sz="2000" dirty="0" smtClean="0">
                <a:latin typeface="HGP正楷書体" pitchFamily="66" charset="-128"/>
                <a:ea typeface="HGP正楷書体" pitchFamily="66" charset="-128"/>
              </a:rPr>
              <a:t>避難ルートの安全確認、</a:t>
            </a:r>
            <a:endParaRPr kumimoji="1" lang="en-US" altLang="ja-JP" sz="2000" dirty="0" smtClean="0">
              <a:latin typeface="HGP正楷書体" pitchFamily="66" charset="-128"/>
              <a:ea typeface="HGP正楷書体" pitchFamily="66" charset="-128"/>
            </a:endParaRPr>
          </a:p>
          <a:p>
            <a:r>
              <a:rPr kumimoji="1" lang="ja-JP" altLang="en-US" sz="2000" dirty="0" smtClean="0">
                <a:latin typeface="HGP正楷書体" pitchFamily="66" charset="-128"/>
                <a:ea typeface="HGP正楷書体" pitchFamily="66" charset="-128"/>
              </a:rPr>
              <a:t>要援護者に安否確認、誘導</a:t>
            </a:r>
            <a:endParaRPr kumimoji="1" lang="ja-JP" altLang="en-US" sz="2000" dirty="0">
              <a:latin typeface="HGP正楷書体" pitchFamily="66" charset="-128"/>
              <a:ea typeface="HGP正楷書体" pitchFamily="66" charset="-128"/>
            </a:endParaRPr>
          </a:p>
        </p:txBody>
      </p:sp>
      <p:sp>
        <p:nvSpPr>
          <p:cNvPr id="52" name="テキスト ボックス 51"/>
          <p:cNvSpPr txBox="1"/>
          <p:nvPr/>
        </p:nvSpPr>
        <p:spPr>
          <a:xfrm>
            <a:off x="5652839" y="9316919"/>
            <a:ext cx="1415772" cy="800219"/>
          </a:xfrm>
          <a:prstGeom prst="rect">
            <a:avLst/>
          </a:prstGeom>
          <a:noFill/>
        </p:spPr>
        <p:txBody>
          <a:bodyPr wrap="none" rtlCol="0">
            <a:spAutoFit/>
          </a:bodyPr>
          <a:lstStyle/>
          <a:p>
            <a:pPr algn="ctr"/>
            <a:r>
              <a:rPr lang="ja-JP" altLang="en-US" sz="1400" dirty="0" smtClean="0">
                <a:latin typeface="HGP正楷書体" pitchFamily="66" charset="-128"/>
                <a:ea typeface="HGP正楷書体" pitchFamily="66" charset="-128"/>
              </a:rPr>
              <a:t>主な役割</a:t>
            </a:r>
            <a:endParaRPr lang="en-US" altLang="ja-JP" sz="1400" dirty="0" smtClean="0">
              <a:latin typeface="HGP正楷書体" pitchFamily="66" charset="-128"/>
              <a:ea typeface="HGP正楷書体" pitchFamily="66" charset="-128"/>
            </a:endParaRPr>
          </a:p>
          <a:p>
            <a:r>
              <a:rPr lang="ja-JP" altLang="en-US" sz="1600" u="sng" dirty="0" smtClean="0">
                <a:latin typeface="HGP正楷書体" pitchFamily="66" charset="-128"/>
                <a:ea typeface="HGP正楷書体" pitchFamily="66" charset="-128"/>
              </a:rPr>
              <a:t>上段＝通常時</a:t>
            </a:r>
            <a:endParaRPr lang="en-US" altLang="ja-JP" sz="1600" u="sng" dirty="0" smtClean="0">
              <a:latin typeface="HGP正楷書体" pitchFamily="66" charset="-128"/>
              <a:ea typeface="HGP正楷書体" pitchFamily="66" charset="-128"/>
            </a:endParaRPr>
          </a:p>
          <a:p>
            <a:r>
              <a:rPr kumimoji="1" lang="ja-JP" altLang="en-US" sz="1600" dirty="0" smtClean="0">
                <a:latin typeface="HGP正楷書体" pitchFamily="66" charset="-128"/>
                <a:ea typeface="HGP正楷書体" pitchFamily="66" charset="-128"/>
              </a:rPr>
              <a:t>下段＝緊急時</a:t>
            </a:r>
            <a:endParaRPr kumimoji="1" lang="ja-JP" altLang="en-US" sz="1600" dirty="0">
              <a:latin typeface="HGP正楷書体" pitchFamily="66" charset="-128"/>
              <a:ea typeface="HGP正楷書体" pitchFamily="66" charset="-128"/>
            </a:endParaRPr>
          </a:p>
        </p:txBody>
      </p:sp>
      <p:sp>
        <p:nvSpPr>
          <p:cNvPr id="50" name="テキスト ボックス 49"/>
          <p:cNvSpPr txBox="1"/>
          <p:nvPr/>
        </p:nvSpPr>
        <p:spPr>
          <a:xfrm>
            <a:off x="612279" y="234033"/>
            <a:ext cx="6288901" cy="1046440"/>
          </a:xfrm>
          <a:prstGeom prst="rect">
            <a:avLst/>
          </a:prstGeom>
          <a:noFill/>
          <a:ln>
            <a:noFill/>
          </a:ln>
        </p:spPr>
        <p:txBody>
          <a:bodyPr wrap="none" rtlCol="0">
            <a:spAutoFit/>
          </a:bodyPr>
          <a:lstStyle/>
          <a:p>
            <a:r>
              <a:rPr kumimoji="1" lang="ja-JP" altLang="en-US" sz="4400" u="sng" dirty="0" smtClean="0">
                <a:latin typeface="HGP正楷書体" pitchFamily="66" charset="-128"/>
                <a:ea typeface="HGP正楷書体" pitchFamily="66" charset="-128"/>
              </a:rPr>
              <a:t>自主防災隊は何をするのか</a:t>
            </a:r>
            <a:endParaRPr kumimoji="1" lang="en-US" altLang="ja-JP" sz="4400" u="sng" dirty="0" smtClean="0">
              <a:latin typeface="HGP正楷書体" pitchFamily="66" charset="-128"/>
              <a:ea typeface="HGP正楷書体" pitchFamily="66" charset="-128"/>
            </a:endParaRPr>
          </a:p>
          <a:p>
            <a:pPr algn="ctr"/>
            <a:r>
              <a:rPr lang="ja-JP" altLang="en-US" sz="1800" dirty="0" smtClean="0">
                <a:latin typeface="HGP正楷書体" pitchFamily="66" charset="-128"/>
                <a:ea typeface="HGP正楷書体" pitchFamily="66" charset="-128"/>
              </a:rPr>
              <a:t>（自主防災隊の組織と機能－２）</a:t>
            </a:r>
            <a:endParaRPr kumimoji="1" lang="ja-JP" altLang="en-US" sz="1800" dirty="0">
              <a:latin typeface="HGP正楷書体" pitchFamily="66" charset="-128"/>
              <a:ea typeface="HGP正楷書体" pitchFamily="66"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12479" y="0"/>
            <a:ext cx="2682145" cy="646331"/>
          </a:xfrm>
          <a:prstGeom prst="rect">
            <a:avLst/>
          </a:prstGeom>
          <a:noFill/>
          <a:ln>
            <a:noFill/>
          </a:ln>
        </p:spPr>
        <p:txBody>
          <a:bodyPr wrap="none" rtlCol="0">
            <a:spAutoFit/>
          </a:bodyPr>
          <a:lstStyle/>
          <a:p>
            <a:r>
              <a:rPr kumimoji="1" lang="ja-JP" altLang="en-US" sz="1800" u="sng" dirty="0" smtClean="0">
                <a:latin typeface="HGP正楷書体" pitchFamily="66" charset="-128"/>
                <a:ea typeface="HGP正楷書体" pitchFamily="66" charset="-128"/>
              </a:rPr>
              <a:t>自主防災隊は何をするのか</a:t>
            </a:r>
            <a:endParaRPr kumimoji="1" lang="en-US" altLang="ja-JP" sz="1800" u="sng" dirty="0" smtClean="0">
              <a:latin typeface="HGP正楷書体" pitchFamily="66" charset="-128"/>
              <a:ea typeface="HGP正楷書体" pitchFamily="66" charset="-128"/>
            </a:endParaRPr>
          </a:p>
          <a:p>
            <a:pPr algn="ctr"/>
            <a:r>
              <a:rPr lang="ja-JP" altLang="en-US" sz="1800" u="sng" dirty="0" smtClean="0">
                <a:latin typeface="HGP正楷書体" pitchFamily="66" charset="-128"/>
                <a:ea typeface="HGP正楷書体" pitchFamily="66" charset="-128"/>
              </a:rPr>
              <a:t>各家庭では何をするのか</a:t>
            </a:r>
            <a:endParaRPr kumimoji="1" lang="ja-JP" altLang="en-US" sz="1800" u="sng" dirty="0">
              <a:latin typeface="HGP正楷書体" pitchFamily="66" charset="-128"/>
              <a:ea typeface="HGP正楷書体" pitchFamily="66" charset="-128"/>
            </a:endParaRPr>
          </a:p>
        </p:txBody>
      </p:sp>
      <p:graphicFrame>
        <p:nvGraphicFramePr>
          <p:cNvPr id="6" name="表 5"/>
          <p:cNvGraphicFramePr>
            <a:graphicFrameLocks noGrp="1"/>
          </p:cNvGraphicFramePr>
          <p:nvPr/>
        </p:nvGraphicFramePr>
        <p:xfrm>
          <a:off x="324247" y="666083"/>
          <a:ext cx="6840760" cy="8829201"/>
        </p:xfrm>
        <a:graphic>
          <a:graphicData uri="http://schemas.openxmlformats.org/drawingml/2006/table">
            <a:tbl>
              <a:tblPr firstRow="1" bandRow="1">
                <a:tableStyleId>{5C22544A-7EE6-4342-B048-85BDC9FD1C3A}</a:tableStyleId>
              </a:tblPr>
              <a:tblGrid>
                <a:gridCol w="662009"/>
                <a:gridCol w="850159"/>
                <a:gridCol w="2533443"/>
                <a:gridCol w="2795149"/>
              </a:tblGrid>
              <a:tr h="596246">
                <a:tc>
                  <a:txBody>
                    <a:bodyPr/>
                    <a:lstStyle/>
                    <a:p>
                      <a:pPr marL="0" marR="0" indent="0" algn="ctr" defTabSz="987552"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P正楷書体" pitchFamily="66" charset="-128"/>
                          <a:ea typeface="HGP正楷書体" pitchFamily="66" charset="-128"/>
                        </a:rPr>
                        <a:t>活動</a:t>
                      </a:r>
                      <a:endParaRPr kumimoji="1" lang="ja-JP" altLang="en-US" sz="1600" dirty="0">
                        <a:solidFill>
                          <a:schemeClr val="tx1"/>
                        </a:solidFill>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600" dirty="0">
                        <a:solidFill>
                          <a:schemeClr val="tx1"/>
                        </a:solidFill>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smtClean="0">
                          <a:solidFill>
                            <a:schemeClr val="tx1"/>
                          </a:solidFill>
                          <a:latin typeface="HGP正楷書体" pitchFamily="66" charset="-128"/>
                          <a:ea typeface="HGP正楷書体" pitchFamily="66" charset="-128"/>
                        </a:rPr>
                        <a:t>家庭のする事</a:t>
                      </a:r>
                      <a:r>
                        <a:rPr kumimoji="1" lang="en-US" altLang="ja-JP" sz="1600" dirty="0" smtClean="0">
                          <a:solidFill>
                            <a:schemeClr val="tx1"/>
                          </a:solidFill>
                          <a:latin typeface="HGP正楷書体" pitchFamily="66" charset="-128"/>
                          <a:ea typeface="HGP正楷書体" pitchFamily="66" charset="-128"/>
                        </a:rPr>
                        <a:t>―</a:t>
                      </a:r>
                      <a:r>
                        <a:rPr kumimoji="1" lang="ja-JP" altLang="en-US" sz="1600" dirty="0" smtClean="0">
                          <a:solidFill>
                            <a:schemeClr val="tx1"/>
                          </a:solidFill>
                          <a:latin typeface="HGP正楷書体" pitchFamily="66" charset="-128"/>
                          <a:ea typeface="HGP正楷書体" pitchFamily="66" charset="-128"/>
                        </a:rPr>
                        <a:t>自助</a:t>
                      </a:r>
                      <a:endParaRPr kumimoji="1" lang="en-US" altLang="ja-JP" sz="1600" dirty="0" smtClean="0">
                        <a:solidFill>
                          <a:schemeClr val="tx1"/>
                        </a:solidFill>
                        <a:latin typeface="HGP正楷書体" pitchFamily="66" charset="-128"/>
                        <a:ea typeface="HGP正楷書体" pitchFamily="66" charset="-128"/>
                      </a:endParaRPr>
                    </a:p>
                    <a:p>
                      <a:pPr algn="ctr"/>
                      <a:r>
                        <a:rPr kumimoji="1" lang="ja-JP" altLang="en-US" sz="1600" dirty="0" smtClean="0">
                          <a:solidFill>
                            <a:srgbClr val="C00000"/>
                          </a:solidFill>
                          <a:latin typeface="HGP正楷書体" pitchFamily="66" charset="-128"/>
                          <a:ea typeface="HGP正楷書体" pitchFamily="66" charset="-128"/>
                        </a:rPr>
                        <a:t>（必要な物）</a:t>
                      </a:r>
                      <a:endParaRPr kumimoji="1" lang="ja-JP" altLang="en-US" sz="1600" dirty="0">
                        <a:solidFill>
                          <a:srgbClr val="C00000"/>
                        </a:solidFill>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87552"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P正楷書体" pitchFamily="66" charset="-128"/>
                          <a:ea typeface="HGP正楷書体" pitchFamily="66" charset="-128"/>
                        </a:rPr>
                        <a:t>防災隊のする事</a:t>
                      </a:r>
                      <a:r>
                        <a:rPr kumimoji="1" lang="ja-JP" altLang="en-US" sz="1600" dirty="0" err="1" smtClean="0">
                          <a:solidFill>
                            <a:schemeClr val="tx1"/>
                          </a:solidFill>
                          <a:latin typeface="HGP正楷書体" pitchFamily="66" charset="-128"/>
                          <a:ea typeface="HGP正楷書体" pitchFamily="66" charset="-128"/>
                        </a:rPr>
                        <a:t>ー</a:t>
                      </a:r>
                      <a:r>
                        <a:rPr kumimoji="1" lang="ja-JP" altLang="en-US" sz="1600" dirty="0" smtClean="0">
                          <a:solidFill>
                            <a:schemeClr val="tx1"/>
                          </a:solidFill>
                          <a:latin typeface="HGP正楷書体" pitchFamily="66" charset="-128"/>
                          <a:ea typeface="HGP正楷書体" pitchFamily="66" charset="-128"/>
                        </a:rPr>
                        <a:t>共助</a:t>
                      </a:r>
                      <a:endParaRPr kumimoji="1" lang="en-US" altLang="ja-JP" sz="1600" dirty="0" smtClean="0">
                        <a:solidFill>
                          <a:schemeClr val="tx1"/>
                        </a:solidFill>
                        <a:latin typeface="HGP正楷書体" pitchFamily="66" charset="-128"/>
                        <a:ea typeface="HGP正楷書体" pitchFamily="66" charset="-128"/>
                      </a:endParaRPr>
                    </a:p>
                    <a:p>
                      <a:pPr marL="0" marR="0" indent="0" algn="ctr" defTabSz="987552"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P正楷書体" pitchFamily="66" charset="-128"/>
                          <a:ea typeface="HGP正楷書体" pitchFamily="66" charset="-128"/>
                        </a:rPr>
                        <a:t>（必要な物）</a:t>
                      </a:r>
                      <a:endParaRPr kumimoji="1" lang="ja-JP" altLang="en-US" sz="1600" dirty="0">
                        <a:solidFill>
                          <a:schemeClr val="tx1"/>
                        </a:solidFill>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72822">
                <a:tc>
                  <a:txBody>
                    <a:bodyPr/>
                    <a:lstStyle/>
                    <a:p>
                      <a:pPr algn="ctr"/>
                      <a:endParaRPr lang="en-US" altLang="ja-JP" sz="1600" dirty="0" smtClean="0">
                        <a:latin typeface="HGP正楷書体" pitchFamily="66" charset="-128"/>
                        <a:ea typeface="HGP正楷書体" pitchFamily="66" charset="-128"/>
                      </a:endParaRPr>
                    </a:p>
                    <a:p>
                      <a:pPr algn="ctr"/>
                      <a:r>
                        <a:rPr lang="ja-JP" altLang="en-US" sz="1600" dirty="0" smtClean="0">
                          <a:latin typeface="HGP正楷書体" pitchFamily="66" charset="-128"/>
                          <a:ea typeface="HGP正楷書体" pitchFamily="66" charset="-128"/>
                        </a:rPr>
                        <a:t>情報</a:t>
                      </a:r>
                      <a:endParaRPr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600" dirty="0" smtClean="0">
                        <a:latin typeface="HGP正楷書体" pitchFamily="66" charset="-128"/>
                        <a:ea typeface="HGP正楷書体" pitchFamily="66" charset="-128"/>
                      </a:endParaRPr>
                    </a:p>
                    <a:p>
                      <a:pPr algn="ctr"/>
                      <a:r>
                        <a:rPr kumimoji="1" lang="ja-JP" altLang="en-US" sz="1600" dirty="0" smtClean="0">
                          <a:latin typeface="HGP正楷書体" pitchFamily="66" charset="-128"/>
                          <a:ea typeface="HGP正楷書体" pitchFamily="66" charset="-128"/>
                        </a:rPr>
                        <a:t>通常時</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・災害・防災の情報を知る</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・家族との連絡方法連絡先を</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　準備しておく</a:t>
                      </a:r>
                      <a:endParaRPr kumimoji="1" lang="en-US" altLang="ja-JP" sz="1400" dirty="0" smtClean="0">
                        <a:latin typeface="HGP正楷書体" pitchFamily="66" charset="-128"/>
                        <a:ea typeface="HGP正楷書体" pitchFamily="66" charset="-128"/>
                      </a:endParaRPr>
                    </a:p>
                    <a:p>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・防災・減殺情報収集と会員に伝達</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・緊急時情報伝達・ルールを準備</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・被害状況、安否状況把握のための</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　ツールを準備</a:t>
                      </a:r>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2491">
                <a:tc>
                  <a:txBody>
                    <a:bodyPr/>
                    <a:lstStyle/>
                    <a:p>
                      <a:pPr algn="ctr"/>
                      <a:endParaRPr lang="en-US" altLang="ja-JP" sz="1600" dirty="0" smtClean="0">
                        <a:latin typeface="HGP正楷書体" pitchFamily="66" charset="-128"/>
                        <a:ea typeface="HGP正楷書体" pitchFamily="66" charset="-128"/>
                      </a:endParaRPr>
                    </a:p>
                    <a:p>
                      <a:pPr algn="ctr"/>
                      <a:r>
                        <a:rPr lang="ja-JP" altLang="en-US" sz="1600" dirty="0" smtClean="0">
                          <a:latin typeface="HGP正楷書体" pitchFamily="66" charset="-128"/>
                          <a:ea typeface="HGP正楷書体" pitchFamily="66" charset="-128"/>
                        </a:rPr>
                        <a:t>広報</a:t>
                      </a:r>
                      <a:endParaRPr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600" dirty="0" smtClean="0">
                        <a:latin typeface="HGP正楷書体" pitchFamily="66" charset="-128"/>
                        <a:ea typeface="HGP正楷書体" pitchFamily="66" charset="-128"/>
                      </a:endParaRPr>
                    </a:p>
                    <a:p>
                      <a:pPr algn="ctr"/>
                      <a:endParaRPr kumimoji="1" lang="en-US" altLang="ja-JP" sz="1600" dirty="0" smtClean="0">
                        <a:latin typeface="HGP正楷書体" pitchFamily="66" charset="-128"/>
                        <a:ea typeface="HGP正楷書体" pitchFamily="66" charset="-128"/>
                      </a:endParaRPr>
                    </a:p>
                    <a:p>
                      <a:pPr algn="ctr"/>
                      <a:r>
                        <a:rPr kumimoji="1" lang="ja-JP" altLang="en-US" sz="1600" dirty="0" smtClean="0">
                          <a:latin typeface="HGP正楷書体" pitchFamily="66" charset="-128"/>
                          <a:ea typeface="HGP正楷書体" pitchFamily="66" charset="-128"/>
                        </a:rPr>
                        <a:t>緊急時</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・安否の情報連絡</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　①無事です</a:t>
                      </a:r>
                      <a:r>
                        <a:rPr kumimoji="1" lang="ja-JP" altLang="en-US" sz="1400" dirty="0" err="1" smtClean="0">
                          <a:latin typeface="HGP正楷書体" pitchFamily="66" charset="-128"/>
                          <a:ea typeface="HGP正楷書体" pitchFamily="66" charset="-128"/>
                        </a:rPr>
                        <a:t>の</a:t>
                      </a:r>
                      <a:r>
                        <a:rPr kumimoji="1" lang="ja-JP" altLang="en-US" sz="1400" dirty="0" smtClean="0">
                          <a:latin typeface="HGP正楷書体" pitchFamily="66" charset="-128"/>
                          <a:ea typeface="HGP正楷書体" pitchFamily="66" charset="-128"/>
                        </a:rPr>
                        <a:t>旗</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　②家族</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a:t>
                      </a:r>
                      <a:r>
                        <a:rPr kumimoji="1" lang="ja-JP" altLang="en-US" sz="1400" b="1" dirty="0" smtClean="0">
                          <a:solidFill>
                            <a:srgbClr val="C00000"/>
                          </a:solidFill>
                          <a:latin typeface="HGP正楷書体" pitchFamily="66" charset="-128"/>
                          <a:ea typeface="HGP正楷書体" pitchFamily="66" charset="-128"/>
                        </a:rPr>
                        <a:t>携帯ラジオ、電池、</a:t>
                      </a:r>
                      <a:endParaRPr kumimoji="1" lang="en-US" altLang="ja-JP" sz="1400" b="1" dirty="0" smtClean="0">
                        <a:solidFill>
                          <a:srgbClr val="C00000"/>
                        </a:solidFill>
                        <a:latin typeface="HGP正楷書体" pitchFamily="66" charset="-128"/>
                        <a:ea typeface="HGP正楷書体" pitchFamily="66" charset="-128"/>
                      </a:endParaRPr>
                    </a:p>
                    <a:p>
                      <a:r>
                        <a:rPr kumimoji="1" lang="ja-JP" altLang="en-US" sz="1400" b="1" dirty="0" smtClean="0">
                          <a:solidFill>
                            <a:srgbClr val="C00000"/>
                          </a:solidFill>
                          <a:latin typeface="HGP正楷書体" pitchFamily="66" charset="-128"/>
                          <a:ea typeface="HGP正楷書体" pitchFamily="66" charset="-128"/>
                        </a:rPr>
                        <a:t>　携帯電話、家族の写真</a:t>
                      </a:r>
                      <a:r>
                        <a:rPr kumimoji="1" lang="ja-JP" altLang="en-US" sz="1400" dirty="0" smtClean="0">
                          <a:latin typeface="HGP正楷書体" pitchFamily="66" charset="-128"/>
                          <a:ea typeface="HGP正楷書体" pitchFamily="66" charset="-128"/>
                        </a:rPr>
                        <a:t>）</a:t>
                      </a:r>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・被害状況の確認、本部へ伝達</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・情報を住民に伝達</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（トランシーバー、ハンドマイク、電池</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　携帯ラジオ、防災地図、名簿）</a:t>
                      </a:r>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3483">
                <a:tc>
                  <a:txBody>
                    <a:bodyPr/>
                    <a:lstStyle/>
                    <a:p>
                      <a:pPr algn="ctr"/>
                      <a:endParaRPr kumimoji="1" lang="en-US" altLang="ja-JP" sz="1600" dirty="0" smtClean="0">
                        <a:latin typeface="HGP正楷書体" pitchFamily="66" charset="-128"/>
                        <a:ea typeface="HGP正楷書体" pitchFamily="66" charset="-128"/>
                      </a:endParaRPr>
                    </a:p>
                    <a:p>
                      <a:pPr algn="ctr"/>
                      <a:r>
                        <a:rPr kumimoji="1" lang="ja-JP" altLang="en-US" sz="1600" dirty="0" smtClean="0">
                          <a:latin typeface="HGP正楷書体" pitchFamily="66" charset="-128"/>
                          <a:ea typeface="HGP正楷書体" pitchFamily="66" charset="-128"/>
                        </a:rPr>
                        <a:t>避難</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dirty="0" smtClean="0">
                          <a:latin typeface="HGP正楷書体" pitchFamily="66" charset="-128"/>
                          <a:ea typeface="HGP正楷書体" pitchFamily="66" charset="-128"/>
                        </a:rPr>
                        <a:t>通常時</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避難場所、避難方法の確認</a:t>
                      </a:r>
                      <a:endParaRPr kumimoji="1" lang="en-US" altLang="ja-JP" sz="1400" dirty="0" smtClean="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・定期的な避難訓練</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・要援護者の把握</a:t>
                      </a:r>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12161">
                <a:tc>
                  <a:txBody>
                    <a:bodyPr/>
                    <a:lstStyle/>
                    <a:p>
                      <a:pPr algn="ctr"/>
                      <a:endParaRPr kumimoji="1" lang="en-US" altLang="ja-JP" sz="1600" dirty="0" smtClean="0">
                        <a:latin typeface="HGP正楷書体" pitchFamily="66" charset="-128"/>
                        <a:ea typeface="HGP正楷書体" pitchFamily="66" charset="-128"/>
                      </a:endParaRPr>
                    </a:p>
                    <a:p>
                      <a:pPr algn="ctr"/>
                      <a:endParaRPr kumimoji="1" lang="en-US" altLang="ja-JP" sz="1600" dirty="0" smtClean="0">
                        <a:latin typeface="HGP正楷書体" pitchFamily="66" charset="-128"/>
                        <a:ea typeface="HGP正楷書体" pitchFamily="66" charset="-128"/>
                      </a:endParaRPr>
                    </a:p>
                    <a:p>
                      <a:pPr algn="ctr"/>
                      <a:r>
                        <a:rPr kumimoji="1" lang="ja-JP" altLang="en-US" sz="1600" dirty="0" smtClean="0">
                          <a:latin typeface="HGP正楷書体" pitchFamily="66" charset="-128"/>
                          <a:ea typeface="HGP正楷書体" pitchFamily="66" charset="-128"/>
                        </a:rPr>
                        <a:t>誘導</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600" dirty="0" smtClean="0">
                        <a:latin typeface="HGP正楷書体" pitchFamily="66" charset="-128"/>
                        <a:ea typeface="HGP正楷書体" pitchFamily="66" charset="-128"/>
                      </a:endParaRPr>
                    </a:p>
                    <a:p>
                      <a:pPr algn="ctr"/>
                      <a:endParaRPr kumimoji="1" lang="en-US" altLang="ja-JP" sz="1600" dirty="0" smtClean="0">
                        <a:latin typeface="HGP正楷書体" pitchFamily="66" charset="-128"/>
                        <a:ea typeface="HGP正楷書体" pitchFamily="66" charset="-128"/>
                      </a:endParaRPr>
                    </a:p>
                    <a:p>
                      <a:pPr algn="ctr"/>
                      <a:r>
                        <a:rPr kumimoji="1" lang="ja-JP" altLang="en-US" sz="1600" dirty="0" smtClean="0">
                          <a:latin typeface="HGP正楷書体" pitchFamily="66" charset="-128"/>
                          <a:ea typeface="HGP正楷書体" pitchFamily="66" charset="-128"/>
                        </a:rPr>
                        <a:t>緊急時</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・家族の安全確保、出口確保</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・ガス・電気の切断</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・非常持ち出し品を携帯</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・一時避難場所へ避難</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a:t>
                      </a:r>
                      <a:r>
                        <a:rPr kumimoji="1" lang="ja-JP" altLang="en-US" sz="1400" b="1" dirty="0" smtClean="0">
                          <a:solidFill>
                            <a:srgbClr val="C00000"/>
                          </a:solidFill>
                          <a:latin typeface="HGP正楷書体" pitchFamily="66" charset="-128"/>
                          <a:ea typeface="HGP正楷書体" pitchFamily="66" charset="-128"/>
                        </a:rPr>
                        <a:t>ヘルメット、安全靴、手袋</a:t>
                      </a:r>
                      <a:endParaRPr kumimoji="1" lang="en-US" altLang="ja-JP" sz="1400" b="1" dirty="0" smtClean="0">
                        <a:solidFill>
                          <a:srgbClr val="C00000"/>
                        </a:solidFill>
                        <a:latin typeface="HGP正楷書体" pitchFamily="66" charset="-128"/>
                        <a:ea typeface="HGP正楷書体" pitchFamily="66" charset="-128"/>
                      </a:endParaRPr>
                    </a:p>
                    <a:p>
                      <a:r>
                        <a:rPr kumimoji="1" lang="ja-JP" altLang="en-US" sz="1400" b="1" dirty="0" smtClean="0">
                          <a:solidFill>
                            <a:srgbClr val="C00000"/>
                          </a:solidFill>
                          <a:latin typeface="HGP正楷書体" pitchFamily="66" charset="-128"/>
                          <a:ea typeface="HGP正楷書体" pitchFamily="66" charset="-128"/>
                        </a:rPr>
                        <a:t>　懐中電灯、防寒着、雨合羽</a:t>
                      </a:r>
                      <a:r>
                        <a:rPr kumimoji="1" lang="ja-JP" altLang="en-US" sz="1400" dirty="0" smtClean="0">
                          <a:latin typeface="HGP正楷書体" pitchFamily="66" charset="-128"/>
                          <a:ea typeface="HGP正楷書体" pitchFamily="66" charset="-128"/>
                        </a:rPr>
                        <a:t>）</a:t>
                      </a:r>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・避難ルートの安全確認</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・安全な場所への誘導</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・避難者の人数、氏名。負傷者を</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　把握し支隊長へ報告</a:t>
                      </a:r>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3152">
                <a:tc>
                  <a:txBody>
                    <a:bodyPr/>
                    <a:lstStyle/>
                    <a:p>
                      <a:pPr algn="ctr"/>
                      <a:endParaRPr kumimoji="1" lang="en-US" altLang="ja-JP" sz="1600" dirty="0" smtClean="0">
                        <a:latin typeface="HGP正楷書体" pitchFamily="66" charset="-128"/>
                        <a:ea typeface="HGP正楷書体" pitchFamily="66" charset="-128"/>
                      </a:endParaRPr>
                    </a:p>
                    <a:p>
                      <a:pPr algn="ctr"/>
                      <a:r>
                        <a:rPr kumimoji="1" lang="ja-JP" altLang="en-US" sz="1600" dirty="0" smtClean="0">
                          <a:latin typeface="HGP正楷書体" pitchFamily="66" charset="-128"/>
                          <a:ea typeface="HGP正楷書体" pitchFamily="66" charset="-128"/>
                        </a:rPr>
                        <a:t>救出</a:t>
                      </a:r>
                      <a:endParaRPr kumimoji="1" lang="en-US" altLang="ja-JP" sz="1600" dirty="0" smtClean="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600" dirty="0" smtClean="0">
                        <a:latin typeface="HGP正楷書体" pitchFamily="66" charset="-128"/>
                        <a:ea typeface="HGP正楷書体" pitchFamily="66" charset="-128"/>
                      </a:endParaRPr>
                    </a:p>
                    <a:p>
                      <a:pPr algn="ctr"/>
                      <a:r>
                        <a:rPr kumimoji="1" lang="ja-JP" altLang="en-US" sz="1600" dirty="0" smtClean="0">
                          <a:latin typeface="HGP正楷書体" pitchFamily="66" charset="-128"/>
                          <a:ea typeface="HGP正楷書体" pitchFamily="66" charset="-128"/>
                        </a:rPr>
                        <a:t>通常時</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・家具の転倒落下防止</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・耐震補強</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・要援護者の届け出</a:t>
                      </a:r>
                      <a:endParaRPr kumimoji="1" lang="en-US" altLang="ja-JP" sz="1400" dirty="0" smtClean="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・救出機材と医薬品の準備・点検</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・応急手当の訓練実施</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・機材を使った救出訓練</a:t>
                      </a:r>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806">
                <a:tc>
                  <a:txBody>
                    <a:bodyPr/>
                    <a:lstStyle/>
                    <a:p>
                      <a:pPr algn="ctr"/>
                      <a:r>
                        <a:rPr kumimoji="1" lang="ja-JP" altLang="en-US" sz="1600" dirty="0" smtClean="0">
                          <a:latin typeface="HGP正楷書体" pitchFamily="66" charset="-128"/>
                          <a:ea typeface="HGP正楷書体" pitchFamily="66" charset="-128"/>
                        </a:rPr>
                        <a:t>救護</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600" dirty="0" smtClean="0">
                        <a:latin typeface="HGP正楷書体" pitchFamily="66" charset="-128"/>
                        <a:ea typeface="HGP正楷書体" pitchFamily="66" charset="-128"/>
                      </a:endParaRPr>
                    </a:p>
                    <a:p>
                      <a:pPr algn="ctr"/>
                      <a:r>
                        <a:rPr kumimoji="1" lang="ja-JP" altLang="en-US" sz="1600" dirty="0" smtClean="0">
                          <a:latin typeface="HGP正楷書体" pitchFamily="66" charset="-128"/>
                          <a:ea typeface="HGP正楷書体" pitchFamily="66" charset="-128"/>
                        </a:rPr>
                        <a:t>緊急時</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・負傷者・要援護者の救出</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・応急手当</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・負傷者の搬送</a:t>
                      </a:r>
                      <a:endParaRPr kumimoji="1" lang="en-US" altLang="ja-JP" sz="1400" dirty="0" smtClean="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806">
                <a:tc>
                  <a:txBody>
                    <a:bodyPr/>
                    <a:lstStyle/>
                    <a:p>
                      <a:pPr algn="ctr"/>
                      <a:endParaRPr kumimoji="1" lang="en-US" altLang="ja-JP" sz="1600" dirty="0" smtClean="0">
                        <a:latin typeface="HGP正楷書体" pitchFamily="66" charset="-128"/>
                        <a:ea typeface="HGP正楷書体" pitchFamily="66" charset="-128"/>
                      </a:endParaRPr>
                    </a:p>
                    <a:p>
                      <a:pPr algn="ctr"/>
                      <a:r>
                        <a:rPr kumimoji="1" lang="ja-JP" altLang="en-US" sz="1600" dirty="0" smtClean="0">
                          <a:latin typeface="HGP正楷書体" pitchFamily="66" charset="-128"/>
                          <a:ea typeface="HGP正楷書体" pitchFamily="66" charset="-128"/>
                        </a:rPr>
                        <a:t>防火</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600" dirty="0" smtClean="0">
                        <a:latin typeface="HGP正楷書体" pitchFamily="66" charset="-128"/>
                        <a:ea typeface="HGP正楷書体" pitchFamily="66" charset="-128"/>
                      </a:endParaRPr>
                    </a:p>
                    <a:p>
                      <a:pPr algn="ctr"/>
                      <a:r>
                        <a:rPr kumimoji="1" lang="ja-JP" altLang="en-US" sz="1600" dirty="0" smtClean="0">
                          <a:latin typeface="HGP正楷書体" pitchFamily="66" charset="-128"/>
                          <a:ea typeface="HGP正楷書体" pitchFamily="66" charset="-128"/>
                        </a:rPr>
                        <a:t>通常時</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a:t>
                      </a:r>
                      <a:r>
                        <a:rPr kumimoji="1" lang="ja-JP" altLang="en-US" sz="1400" b="1" dirty="0" smtClean="0">
                          <a:solidFill>
                            <a:srgbClr val="C00000"/>
                          </a:solidFill>
                          <a:latin typeface="HGP正楷書体" pitchFamily="66" charset="-128"/>
                          <a:ea typeface="HGP正楷書体" pitchFamily="66" charset="-128"/>
                        </a:rPr>
                        <a:t>消火器</a:t>
                      </a:r>
                      <a:r>
                        <a:rPr kumimoji="1" lang="ja-JP" altLang="en-US" sz="1400" b="1" dirty="0" err="1" smtClean="0">
                          <a:solidFill>
                            <a:srgbClr val="C00000"/>
                          </a:solidFill>
                          <a:latin typeface="HGP正楷書体" pitchFamily="66" charset="-128"/>
                          <a:ea typeface="HGP正楷書体" pitchFamily="66" charset="-128"/>
                        </a:rPr>
                        <a:t>ー</a:t>
                      </a:r>
                      <a:r>
                        <a:rPr kumimoji="1" lang="ja-JP" altLang="en-US" sz="1400" b="1" dirty="0" smtClean="0">
                          <a:solidFill>
                            <a:srgbClr val="C00000"/>
                          </a:solidFill>
                          <a:latin typeface="HGP正楷書体" pitchFamily="66" charset="-128"/>
                          <a:ea typeface="HGP正楷書体" pitchFamily="66" charset="-128"/>
                        </a:rPr>
                        <a:t>年１回期限を確認、</a:t>
                      </a:r>
                      <a:endParaRPr kumimoji="1" lang="en-US" altLang="ja-JP" sz="1400" b="1" dirty="0" smtClean="0">
                        <a:solidFill>
                          <a:srgbClr val="C00000"/>
                        </a:solidFill>
                        <a:latin typeface="HGP正楷書体" pitchFamily="66" charset="-128"/>
                        <a:ea typeface="HGP正楷書体" pitchFamily="66" charset="-128"/>
                      </a:endParaRPr>
                    </a:p>
                    <a:p>
                      <a:r>
                        <a:rPr kumimoji="1" lang="ja-JP" altLang="en-US" sz="1400" b="1" dirty="0" smtClean="0">
                          <a:solidFill>
                            <a:srgbClr val="C00000"/>
                          </a:solidFill>
                          <a:latin typeface="HGP正楷書体" pitchFamily="66" charset="-128"/>
                          <a:ea typeface="HGP正楷書体" pitchFamily="66" charset="-128"/>
                        </a:rPr>
                        <a:t>　防火用水</a:t>
                      </a:r>
                      <a:r>
                        <a:rPr kumimoji="1" lang="en-US" altLang="ja-JP" sz="1400" b="1" dirty="0" smtClean="0">
                          <a:solidFill>
                            <a:srgbClr val="C00000"/>
                          </a:solidFill>
                          <a:latin typeface="HGP正楷書体" pitchFamily="66" charset="-128"/>
                          <a:ea typeface="HGP正楷書体" pitchFamily="66" charset="-128"/>
                        </a:rPr>
                        <a:t>―</a:t>
                      </a:r>
                      <a:r>
                        <a:rPr kumimoji="1" lang="ja-JP" altLang="en-US" sz="1400" b="1" dirty="0" smtClean="0">
                          <a:solidFill>
                            <a:srgbClr val="C00000"/>
                          </a:solidFill>
                          <a:latin typeface="HGP正楷書体" pitchFamily="66" charset="-128"/>
                          <a:ea typeface="HGP正楷書体" pitchFamily="66" charset="-128"/>
                        </a:rPr>
                        <a:t>風呂とバケツ</a:t>
                      </a:r>
                      <a:r>
                        <a:rPr kumimoji="1" lang="ja-JP" altLang="en-US" sz="1400" dirty="0" smtClean="0">
                          <a:latin typeface="HGP正楷書体" pitchFamily="66" charset="-128"/>
                          <a:ea typeface="HGP正楷書体" pitchFamily="66" charset="-128"/>
                        </a:rPr>
                        <a:t>）</a:t>
                      </a:r>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・街灯消火器の把握と確認</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・消火訓練の実施</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・スタンドパイプの訓練</a:t>
                      </a:r>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806">
                <a:tc>
                  <a:txBody>
                    <a:bodyPr/>
                    <a:lstStyle/>
                    <a:p>
                      <a:pPr algn="ctr"/>
                      <a:endParaRPr kumimoji="1" lang="en-US" altLang="ja-JP" sz="1600" dirty="0" smtClean="0">
                        <a:latin typeface="HGP正楷書体" pitchFamily="66" charset="-128"/>
                        <a:ea typeface="HGP正楷書体" pitchFamily="66" charset="-128"/>
                      </a:endParaRPr>
                    </a:p>
                    <a:p>
                      <a:pPr algn="ctr"/>
                      <a:r>
                        <a:rPr kumimoji="1" lang="ja-JP" altLang="en-US" sz="1600" dirty="0" smtClean="0">
                          <a:latin typeface="HGP正楷書体" pitchFamily="66" charset="-128"/>
                          <a:ea typeface="HGP正楷書体" pitchFamily="66" charset="-128"/>
                        </a:rPr>
                        <a:t>消火</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600" dirty="0" smtClean="0">
                        <a:latin typeface="HGP正楷書体" pitchFamily="66" charset="-128"/>
                        <a:ea typeface="HGP正楷書体" pitchFamily="66" charset="-128"/>
                      </a:endParaRPr>
                    </a:p>
                    <a:p>
                      <a:pPr algn="ctr"/>
                      <a:r>
                        <a:rPr kumimoji="1" lang="ja-JP" altLang="en-US" sz="1600" dirty="0" smtClean="0">
                          <a:latin typeface="HGP正楷書体" pitchFamily="66" charset="-128"/>
                          <a:ea typeface="HGP正楷書体" pitchFamily="66" charset="-128"/>
                        </a:rPr>
                        <a:t>緊急時</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・ガス・石油ストーブ、電気を切る</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・出火したら早く近所に知らせる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・巡回し出火の有無の確認</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・消火器、消火用水のスタンバイ</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・出火の場合の食消火活動と</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　１１９番、本部への連絡</a:t>
                      </a:r>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3483">
                <a:tc>
                  <a:txBody>
                    <a:bodyPr/>
                    <a:lstStyle/>
                    <a:p>
                      <a:pPr algn="ctr"/>
                      <a:r>
                        <a:rPr kumimoji="1" lang="ja-JP" altLang="en-US" sz="1600" dirty="0" smtClean="0">
                          <a:latin typeface="HGP正楷書体" pitchFamily="66" charset="-128"/>
                          <a:ea typeface="HGP正楷書体" pitchFamily="66" charset="-128"/>
                        </a:rPr>
                        <a:t>給食</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dirty="0" smtClean="0">
                          <a:latin typeface="HGP正楷書体" pitchFamily="66" charset="-128"/>
                          <a:ea typeface="HGP正楷書体" pitchFamily="66" charset="-128"/>
                        </a:rPr>
                        <a:t>通常時</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a:t>
                      </a:r>
                      <a:r>
                        <a:rPr kumimoji="1" lang="ja-JP" altLang="en-US" sz="1400" b="1" dirty="0" smtClean="0">
                          <a:solidFill>
                            <a:srgbClr val="C00000"/>
                          </a:solidFill>
                          <a:latin typeface="HGP正楷書体" pitchFamily="66" charset="-128"/>
                          <a:ea typeface="HGP正楷書体" pitchFamily="66" charset="-128"/>
                        </a:rPr>
                        <a:t>非常食、飲料水、燃料</a:t>
                      </a:r>
                      <a:endParaRPr kumimoji="1" lang="en-US" altLang="ja-JP" sz="1400" b="1" dirty="0" smtClean="0">
                        <a:solidFill>
                          <a:srgbClr val="C00000"/>
                        </a:solidFill>
                        <a:latin typeface="HGP正楷書体" pitchFamily="66" charset="-128"/>
                        <a:ea typeface="HGP正楷書体" pitchFamily="66" charset="-128"/>
                      </a:endParaRPr>
                    </a:p>
                    <a:p>
                      <a:r>
                        <a:rPr kumimoji="1" lang="ja-JP" altLang="en-US" sz="1400" b="1" dirty="0" smtClean="0">
                          <a:solidFill>
                            <a:srgbClr val="C00000"/>
                          </a:solidFill>
                          <a:latin typeface="HGP正楷書体" pitchFamily="66" charset="-128"/>
                          <a:ea typeface="HGP正楷書体" pitchFamily="66" charset="-128"/>
                        </a:rPr>
                        <a:t>　最低３日分</a:t>
                      </a:r>
                      <a:r>
                        <a:rPr kumimoji="1" lang="ja-JP" altLang="en-US" sz="1400" dirty="0" smtClean="0">
                          <a:latin typeface="HGP正楷書体" pitchFamily="66" charset="-128"/>
                          <a:ea typeface="HGP正楷書体" pitchFamily="66" charset="-128"/>
                        </a:rPr>
                        <a:t>）</a:t>
                      </a:r>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・家庭での備蓄の重要性のＰＲ</a:t>
                      </a:r>
                      <a:endParaRPr kumimoji="1" lang="en-US" altLang="ja-JP" sz="1400" dirty="0" smtClean="0">
                        <a:latin typeface="HGP正楷書体" pitchFamily="66" charset="-128"/>
                        <a:ea typeface="HGP正楷書体" pitchFamily="66" charset="-128"/>
                      </a:endParaRPr>
                    </a:p>
                    <a:p>
                      <a:r>
                        <a:rPr kumimoji="1" lang="ja-JP" altLang="en-US" sz="1400" dirty="0" smtClean="0">
                          <a:latin typeface="HGP正楷書体" pitchFamily="66" charset="-128"/>
                          <a:ea typeface="HGP正楷書体" pitchFamily="66" charset="-128"/>
                        </a:rPr>
                        <a:t>・防災隊の備蓄品の在庫管理</a:t>
                      </a:r>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806">
                <a:tc>
                  <a:txBody>
                    <a:bodyPr/>
                    <a:lstStyle/>
                    <a:p>
                      <a:pPr algn="ctr"/>
                      <a:r>
                        <a:rPr kumimoji="1" lang="ja-JP" altLang="en-US" sz="1600" dirty="0" smtClean="0">
                          <a:latin typeface="HGP正楷書体" pitchFamily="66" charset="-128"/>
                          <a:ea typeface="HGP正楷書体" pitchFamily="66" charset="-128"/>
                        </a:rPr>
                        <a:t>給水</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dirty="0" smtClean="0">
                          <a:latin typeface="HGP正楷書体" pitchFamily="66" charset="-128"/>
                          <a:ea typeface="HGP正楷書体" pitchFamily="66" charset="-128"/>
                        </a:rPr>
                        <a:t>緊急時</a:t>
                      </a:r>
                      <a:endParaRPr kumimoji="1" lang="ja-JP" altLang="en-US" sz="16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正楷書体" pitchFamily="66" charset="-128"/>
                          <a:ea typeface="HGP正楷書体" pitchFamily="66" charset="-128"/>
                        </a:rPr>
                        <a:t>・炊き出しと救援物資の支給</a:t>
                      </a:r>
                      <a:endParaRPr kumimoji="1" lang="ja-JP" altLang="en-US" sz="1400" dirty="0">
                        <a:latin typeface="HGP正楷書体" pitchFamily="66" charset="-128"/>
                        <a:ea typeface="HGP正楷書体"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テキスト ボックス 7"/>
          <p:cNvSpPr txBox="1"/>
          <p:nvPr/>
        </p:nvSpPr>
        <p:spPr>
          <a:xfrm>
            <a:off x="252239" y="9451057"/>
            <a:ext cx="4070345" cy="338554"/>
          </a:xfrm>
          <a:prstGeom prst="rect">
            <a:avLst/>
          </a:prstGeom>
          <a:noFill/>
        </p:spPr>
        <p:txBody>
          <a:bodyPr wrap="none" rtlCol="0">
            <a:spAutoFit/>
          </a:bodyPr>
          <a:lstStyle/>
          <a:p>
            <a:r>
              <a:rPr kumimoji="1" lang="ja-JP" altLang="en-US" sz="1600" dirty="0" smtClean="0">
                <a:latin typeface="HGP正楷書体" pitchFamily="66" charset="-128"/>
                <a:ea typeface="HGP正楷書体" pitchFamily="66" charset="-128"/>
              </a:rPr>
              <a:t>（</a:t>
            </a:r>
            <a:r>
              <a:rPr kumimoji="1" lang="ja-JP" altLang="en-US" sz="1600" b="1" dirty="0" smtClean="0">
                <a:solidFill>
                  <a:srgbClr val="C00000"/>
                </a:solidFill>
                <a:latin typeface="HGP正楷書体" pitchFamily="66" charset="-128"/>
                <a:ea typeface="HGP正楷書体" pitchFamily="66" charset="-128"/>
              </a:rPr>
              <a:t>必要な物は詳しくは安全ノートに書いてあります</a:t>
            </a:r>
            <a:r>
              <a:rPr kumimoji="1" lang="ja-JP" altLang="en-US" sz="1600" dirty="0" smtClean="0">
                <a:latin typeface="HGP正楷書体" pitchFamily="66" charset="-128"/>
                <a:ea typeface="HGP正楷書体" pitchFamily="66" charset="-128"/>
              </a:rPr>
              <a:t>）</a:t>
            </a:r>
            <a:endParaRPr kumimoji="1" lang="ja-JP" altLang="en-US" sz="1600" dirty="0">
              <a:latin typeface="HGP正楷書体" pitchFamily="66" charset="-128"/>
              <a:ea typeface="HGP正楷書体" pitchFamily="66"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00311" y="234033"/>
            <a:ext cx="5163593" cy="1200329"/>
          </a:xfrm>
          <a:prstGeom prst="rect">
            <a:avLst/>
          </a:prstGeom>
          <a:noFill/>
          <a:ln>
            <a:noFill/>
          </a:ln>
        </p:spPr>
        <p:txBody>
          <a:bodyPr wrap="none" rtlCol="0">
            <a:spAutoFit/>
          </a:bodyPr>
          <a:lstStyle/>
          <a:p>
            <a:r>
              <a:rPr lang="ja-JP" altLang="en-US" sz="4400" u="sng" dirty="0" smtClean="0">
                <a:latin typeface="HGP正楷書体" pitchFamily="66" charset="-128"/>
                <a:ea typeface="HGP正楷書体" pitchFamily="66" charset="-128"/>
              </a:rPr>
              <a:t>自主防災隊の責任者</a:t>
            </a:r>
            <a:endParaRPr lang="en-US" altLang="ja-JP" sz="4400" u="sng" dirty="0" smtClean="0">
              <a:latin typeface="HGP正楷書体" pitchFamily="66" charset="-128"/>
              <a:ea typeface="HGP正楷書体" pitchFamily="66" charset="-128"/>
            </a:endParaRPr>
          </a:p>
          <a:p>
            <a:pPr algn="ctr"/>
            <a:r>
              <a:rPr kumimoji="1" lang="ja-JP" altLang="en-US" sz="2800" dirty="0" smtClean="0">
                <a:latin typeface="HGP正楷書体" pitchFamily="66" charset="-128"/>
                <a:ea typeface="HGP正楷書体" pitchFamily="66" charset="-128"/>
              </a:rPr>
              <a:t>（２０１３年度）</a:t>
            </a:r>
            <a:endParaRPr kumimoji="1" lang="ja-JP" altLang="en-US" sz="2800" dirty="0">
              <a:latin typeface="HGP正楷書体" pitchFamily="66" charset="-128"/>
              <a:ea typeface="HGP正楷書体" pitchFamily="66" charset="-128"/>
            </a:endParaRPr>
          </a:p>
        </p:txBody>
      </p:sp>
      <p:sp>
        <p:nvSpPr>
          <p:cNvPr id="3" name="テキスト ボックス 2"/>
          <p:cNvSpPr txBox="1"/>
          <p:nvPr/>
        </p:nvSpPr>
        <p:spPr>
          <a:xfrm>
            <a:off x="2340471" y="6570737"/>
            <a:ext cx="2659702" cy="707886"/>
          </a:xfrm>
          <a:prstGeom prst="rect">
            <a:avLst/>
          </a:prstGeom>
          <a:noFill/>
        </p:spPr>
        <p:txBody>
          <a:bodyPr wrap="none" rtlCol="0">
            <a:spAutoFit/>
          </a:bodyPr>
          <a:lstStyle/>
          <a:p>
            <a:pPr algn="ctr"/>
            <a:r>
              <a:rPr lang="ja-JP" altLang="en-US" sz="4000" dirty="0" smtClean="0">
                <a:solidFill>
                  <a:srgbClr val="FF0000"/>
                </a:solidFill>
                <a:latin typeface="HGP正楷書体" pitchFamily="66" charset="-128"/>
                <a:ea typeface="HGP正楷書体" pitchFamily="66" charset="-128"/>
              </a:rPr>
              <a:t>名簿は</a:t>
            </a:r>
            <a:r>
              <a:rPr kumimoji="1" lang="ja-JP" altLang="en-US" sz="4000" dirty="0" smtClean="0">
                <a:solidFill>
                  <a:srgbClr val="FF0000"/>
                </a:solidFill>
                <a:latin typeface="HGP正楷書体" pitchFamily="66" charset="-128"/>
                <a:ea typeface="HGP正楷書体" pitchFamily="66" charset="-128"/>
              </a:rPr>
              <a:t>別紙</a:t>
            </a:r>
            <a:endParaRPr kumimoji="1" lang="ja-JP" altLang="en-US" sz="4000" dirty="0">
              <a:solidFill>
                <a:srgbClr val="FF0000"/>
              </a:solidFill>
              <a:latin typeface="HGP正楷書体" pitchFamily="66" charset="-128"/>
              <a:ea typeface="HGP正楷書体" pitchFamily="66" charset="-128"/>
            </a:endParaRPr>
          </a:p>
        </p:txBody>
      </p:sp>
      <p:graphicFrame>
        <p:nvGraphicFramePr>
          <p:cNvPr id="5" name="表 4"/>
          <p:cNvGraphicFramePr>
            <a:graphicFrameLocks noGrp="1"/>
          </p:cNvGraphicFramePr>
          <p:nvPr/>
        </p:nvGraphicFramePr>
        <p:xfrm>
          <a:off x="324247" y="2034233"/>
          <a:ext cx="6840760" cy="4114800"/>
        </p:xfrm>
        <a:graphic>
          <a:graphicData uri="http://schemas.openxmlformats.org/drawingml/2006/table">
            <a:tbl>
              <a:tblPr firstRow="1" bandRow="1">
                <a:tableStyleId>{5C22544A-7EE6-4342-B048-85BDC9FD1C3A}</a:tableStyleId>
              </a:tblPr>
              <a:tblGrid>
                <a:gridCol w="1440161"/>
                <a:gridCol w="1296143"/>
                <a:gridCol w="1584177"/>
                <a:gridCol w="1152127"/>
                <a:gridCol w="1368152"/>
              </a:tblGrid>
              <a:tr h="370840">
                <a:tc>
                  <a:txBody>
                    <a:bodyPr/>
                    <a:lstStyle/>
                    <a:p>
                      <a:endParaRPr kumimoji="1" lang="ja-JP" altLang="en-US" dirty="0"/>
                    </a:p>
                  </a:txBody>
                  <a:tcPr/>
                </a:tc>
                <a:tc>
                  <a:txBody>
                    <a:bodyPr/>
                    <a:lstStyle/>
                    <a:p>
                      <a:pPr algn="ctr"/>
                      <a:r>
                        <a:rPr kumimoji="1" lang="ja-JP" altLang="en-US" sz="2400" dirty="0" smtClean="0"/>
                        <a:t>支隊長</a:t>
                      </a:r>
                      <a:endParaRPr kumimoji="1" lang="ja-JP" altLang="en-US" sz="2400" dirty="0"/>
                    </a:p>
                  </a:txBody>
                  <a:tcPr/>
                </a:tc>
                <a:tc>
                  <a:txBody>
                    <a:bodyPr/>
                    <a:lstStyle/>
                    <a:p>
                      <a:pPr algn="ctr"/>
                      <a:r>
                        <a:rPr kumimoji="1" lang="ja-JP" altLang="en-US" sz="2400" dirty="0" smtClean="0"/>
                        <a:t>防災班長</a:t>
                      </a:r>
                      <a:endParaRPr kumimoji="1" lang="ja-JP" altLang="en-US" sz="2400" dirty="0"/>
                    </a:p>
                  </a:txBody>
                  <a:tcPr/>
                </a:tc>
                <a:tc>
                  <a:txBody>
                    <a:bodyPr/>
                    <a:lstStyle/>
                    <a:p>
                      <a:pPr algn="ctr"/>
                      <a:r>
                        <a:rPr kumimoji="1" lang="ja-JP" altLang="en-US" sz="2400" dirty="0" smtClean="0"/>
                        <a:t>その他</a:t>
                      </a:r>
                      <a:endParaRPr kumimoji="1" lang="ja-JP" altLang="en-US" sz="2400" dirty="0"/>
                    </a:p>
                  </a:txBody>
                  <a:tcPr/>
                </a:tc>
                <a:tc>
                  <a:txBody>
                    <a:bodyPr/>
                    <a:lstStyle/>
                    <a:p>
                      <a:pPr algn="ctr"/>
                      <a:r>
                        <a:rPr kumimoji="1" lang="ja-JP" altLang="en-US" sz="2400" dirty="0" smtClean="0"/>
                        <a:t>合計</a:t>
                      </a:r>
                      <a:endParaRPr kumimoji="1" lang="ja-JP" altLang="en-US" sz="2400" dirty="0"/>
                    </a:p>
                  </a:txBody>
                  <a:tcPr/>
                </a:tc>
              </a:tr>
              <a:tr h="370840">
                <a:tc>
                  <a:txBody>
                    <a:bodyPr/>
                    <a:lstStyle/>
                    <a:p>
                      <a:r>
                        <a:rPr kumimoji="1" lang="ja-JP" altLang="en-US" sz="2400" dirty="0" smtClean="0"/>
                        <a:t>せんげん</a:t>
                      </a:r>
                      <a:endParaRPr kumimoji="1" lang="ja-JP" altLang="en-US" sz="2400" dirty="0"/>
                    </a:p>
                  </a:txBody>
                  <a:tcPr/>
                </a:tc>
                <a:tc>
                  <a:txBody>
                    <a:bodyPr/>
                    <a:lstStyle/>
                    <a:p>
                      <a:r>
                        <a:rPr kumimoji="1" lang="ja-JP" altLang="en-US" sz="2400" smtClean="0"/>
                        <a:t>　５</a:t>
                      </a:r>
                      <a:endParaRPr kumimoji="1" lang="ja-JP" altLang="en-US" sz="2400" dirty="0"/>
                    </a:p>
                  </a:txBody>
                  <a:tcPr/>
                </a:tc>
                <a:tc>
                  <a:txBody>
                    <a:bodyPr/>
                    <a:lstStyle/>
                    <a:p>
                      <a:r>
                        <a:rPr kumimoji="1" lang="ja-JP" altLang="en-US" sz="2400" dirty="0" smtClean="0"/>
                        <a:t>　　１５</a:t>
                      </a:r>
                      <a:endParaRPr kumimoji="1" lang="ja-JP" altLang="en-US" sz="2400" dirty="0"/>
                    </a:p>
                  </a:txBody>
                  <a:tcPr/>
                </a:tc>
                <a:tc>
                  <a:txBody>
                    <a:bodyPr/>
                    <a:lstStyle/>
                    <a:p>
                      <a:endParaRPr kumimoji="1" lang="ja-JP" altLang="en-US" sz="2400" dirty="0"/>
                    </a:p>
                  </a:txBody>
                  <a:tcPr/>
                </a:tc>
                <a:tc>
                  <a:txBody>
                    <a:bodyPr/>
                    <a:lstStyle/>
                    <a:p>
                      <a:r>
                        <a:rPr kumimoji="1" lang="ja-JP" altLang="en-US" sz="2400" dirty="0" smtClean="0"/>
                        <a:t>　　２０</a:t>
                      </a:r>
                      <a:endParaRPr kumimoji="1" lang="ja-JP" altLang="en-US" sz="2400" dirty="0"/>
                    </a:p>
                  </a:txBody>
                  <a:tcPr/>
                </a:tc>
              </a:tr>
              <a:tr h="370840">
                <a:tc>
                  <a:txBody>
                    <a:bodyPr/>
                    <a:lstStyle/>
                    <a:p>
                      <a:r>
                        <a:rPr kumimoji="1" lang="ja-JP" altLang="en-US" sz="2400" dirty="0" smtClean="0"/>
                        <a:t>下小川</a:t>
                      </a:r>
                      <a:endParaRPr kumimoji="1" lang="ja-JP" altLang="en-US" sz="2400" dirty="0"/>
                    </a:p>
                  </a:txBody>
                  <a:tcPr/>
                </a:tc>
                <a:tc>
                  <a:txBody>
                    <a:bodyPr/>
                    <a:lstStyle/>
                    <a:p>
                      <a:r>
                        <a:rPr kumimoji="1" lang="ja-JP" altLang="en-US" sz="2400" dirty="0" smtClean="0"/>
                        <a:t>　４</a:t>
                      </a:r>
                      <a:endParaRPr kumimoji="1" lang="ja-JP" altLang="en-US" sz="2400" dirty="0"/>
                    </a:p>
                  </a:txBody>
                  <a:tcPr/>
                </a:tc>
                <a:tc>
                  <a:txBody>
                    <a:bodyPr/>
                    <a:lstStyle/>
                    <a:p>
                      <a:r>
                        <a:rPr kumimoji="1" lang="ja-JP" altLang="en-US" sz="2400" dirty="0" smtClean="0"/>
                        <a:t>　　１４</a:t>
                      </a:r>
                      <a:endParaRPr kumimoji="1" lang="ja-JP" altLang="en-US" sz="2400" dirty="0"/>
                    </a:p>
                  </a:txBody>
                  <a:tcPr/>
                </a:tc>
                <a:tc>
                  <a:txBody>
                    <a:bodyPr/>
                    <a:lstStyle/>
                    <a:p>
                      <a:endParaRPr kumimoji="1" lang="ja-JP" altLang="en-US" sz="2400"/>
                    </a:p>
                  </a:txBody>
                  <a:tcPr/>
                </a:tc>
                <a:tc>
                  <a:txBody>
                    <a:bodyPr/>
                    <a:lstStyle/>
                    <a:p>
                      <a:r>
                        <a:rPr kumimoji="1" lang="ja-JP" altLang="en-US" sz="2400" dirty="0" smtClean="0"/>
                        <a:t>　　１８</a:t>
                      </a:r>
                      <a:endParaRPr kumimoji="1" lang="ja-JP" altLang="en-US" sz="2400" dirty="0"/>
                    </a:p>
                  </a:txBody>
                  <a:tcPr/>
                </a:tc>
              </a:tr>
              <a:tr h="370840">
                <a:tc>
                  <a:txBody>
                    <a:bodyPr/>
                    <a:lstStyle/>
                    <a:p>
                      <a:r>
                        <a:rPr kumimoji="1" lang="ja-JP" altLang="en-US" sz="2400" dirty="0" smtClean="0"/>
                        <a:t>かえで</a:t>
                      </a:r>
                      <a:endParaRPr kumimoji="1" lang="ja-JP" altLang="en-US" sz="2400" dirty="0"/>
                    </a:p>
                  </a:txBody>
                  <a:tcPr/>
                </a:tc>
                <a:tc>
                  <a:txBody>
                    <a:bodyPr/>
                    <a:lstStyle/>
                    <a:p>
                      <a:r>
                        <a:rPr kumimoji="1" lang="ja-JP" altLang="en-US" sz="2400" dirty="0" smtClean="0"/>
                        <a:t>　５（２）</a:t>
                      </a:r>
                      <a:endParaRPr kumimoji="1" lang="ja-JP" altLang="en-US" sz="2400" dirty="0"/>
                    </a:p>
                  </a:txBody>
                  <a:tcPr/>
                </a:tc>
                <a:tc>
                  <a:txBody>
                    <a:bodyPr/>
                    <a:lstStyle/>
                    <a:p>
                      <a:r>
                        <a:rPr kumimoji="1" lang="ja-JP" altLang="en-US" sz="2400" dirty="0" smtClean="0"/>
                        <a:t>　　１０</a:t>
                      </a:r>
                      <a:endParaRPr kumimoji="1" lang="ja-JP" altLang="en-US" sz="2400" dirty="0"/>
                    </a:p>
                  </a:txBody>
                  <a:tcPr/>
                </a:tc>
                <a:tc>
                  <a:txBody>
                    <a:bodyPr/>
                    <a:lstStyle/>
                    <a:p>
                      <a:endParaRPr kumimoji="1" lang="ja-JP" altLang="en-US" sz="2400"/>
                    </a:p>
                  </a:txBody>
                  <a:tcPr/>
                </a:tc>
                <a:tc>
                  <a:txBody>
                    <a:bodyPr/>
                    <a:lstStyle/>
                    <a:p>
                      <a:r>
                        <a:rPr kumimoji="1" lang="ja-JP" altLang="en-US" sz="2400" dirty="0" smtClean="0"/>
                        <a:t>　　１３</a:t>
                      </a:r>
                      <a:endParaRPr kumimoji="1" lang="ja-JP" altLang="en-US" sz="2400" dirty="0"/>
                    </a:p>
                  </a:txBody>
                  <a:tcPr/>
                </a:tc>
              </a:tr>
              <a:tr h="370840">
                <a:tc>
                  <a:txBody>
                    <a:bodyPr/>
                    <a:lstStyle/>
                    <a:p>
                      <a:r>
                        <a:rPr kumimoji="1" lang="ja-JP" altLang="en-US" sz="2400" dirty="0" smtClean="0"/>
                        <a:t>蜂谷戸</a:t>
                      </a:r>
                      <a:endParaRPr kumimoji="1" lang="ja-JP" altLang="en-US" sz="2400" dirty="0"/>
                    </a:p>
                  </a:txBody>
                  <a:tcPr/>
                </a:tc>
                <a:tc>
                  <a:txBody>
                    <a:bodyPr/>
                    <a:lstStyle/>
                    <a:p>
                      <a:r>
                        <a:rPr kumimoji="1" lang="ja-JP" altLang="en-US" sz="2400" dirty="0" smtClean="0"/>
                        <a:t>　５</a:t>
                      </a:r>
                      <a:endParaRPr kumimoji="1" lang="ja-JP" altLang="en-US" sz="2400" dirty="0"/>
                    </a:p>
                  </a:txBody>
                  <a:tcPr/>
                </a:tc>
                <a:tc>
                  <a:txBody>
                    <a:bodyPr/>
                    <a:lstStyle/>
                    <a:p>
                      <a:r>
                        <a:rPr kumimoji="1" lang="ja-JP" altLang="en-US" sz="2400" dirty="0" smtClean="0"/>
                        <a:t>　　２０</a:t>
                      </a:r>
                      <a:endParaRPr kumimoji="1" lang="ja-JP" altLang="en-US" sz="2400" dirty="0"/>
                    </a:p>
                  </a:txBody>
                  <a:tcPr/>
                </a:tc>
                <a:tc>
                  <a:txBody>
                    <a:bodyPr/>
                    <a:lstStyle/>
                    <a:p>
                      <a:endParaRPr kumimoji="1" lang="ja-JP" altLang="en-US" sz="2400" dirty="0"/>
                    </a:p>
                  </a:txBody>
                  <a:tcPr/>
                </a:tc>
                <a:tc>
                  <a:txBody>
                    <a:bodyPr/>
                    <a:lstStyle/>
                    <a:p>
                      <a:r>
                        <a:rPr kumimoji="1" lang="ja-JP" altLang="en-US" sz="2400" dirty="0" smtClean="0"/>
                        <a:t>　　２５</a:t>
                      </a:r>
                      <a:endParaRPr kumimoji="1" lang="ja-JP" altLang="en-US" sz="2400" dirty="0"/>
                    </a:p>
                  </a:txBody>
                  <a:tcPr/>
                </a:tc>
              </a:tr>
              <a:tr h="370840">
                <a:tc>
                  <a:txBody>
                    <a:bodyPr/>
                    <a:lstStyle/>
                    <a:p>
                      <a:r>
                        <a:rPr kumimoji="1" lang="ja-JP" altLang="en-US" sz="2400" dirty="0" smtClean="0"/>
                        <a:t>柳谷戸</a:t>
                      </a:r>
                      <a:endParaRPr kumimoji="1" lang="ja-JP" altLang="en-US" sz="2400" dirty="0"/>
                    </a:p>
                  </a:txBody>
                  <a:tcPr/>
                </a:tc>
                <a:tc>
                  <a:txBody>
                    <a:bodyPr/>
                    <a:lstStyle/>
                    <a:p>
                      <a:r>
                        <a:rPr kumimoji="1" lang="ja-JP" altLang="en-US" sz="2400" dirty="0" smtClean="0"/>
                        <a:t>　５</a:t>
                      </a:r>
                      <a:endParaRPr kumimoji="1" lang="ja-JP" altLang="en-US" sz="2400" dirty="0"/>
                    </a:p>
                  </a:txBody>
                  <a:tcPr/>
                </a:tc>
                <a:tc>
                  <a:txBody>
                    <a:bodyPr/>
                    <a:lstStyle/>
                    <a:p>
                      <a:r>
                        <a:rPr kumimoji="1" lang="ja-JP" altLang="en-US" sz="2400" dirty="0" smtClean="0"/>
                        <a:t>　　１５（５）</a:t>
                      </a:r>
                      <a:endParaRPr kumimoji="1" lang="ja-JP" altLang="en-US" sz="2400" dirty="0"/>
                    </a:p>
                  </a:txBody>
                  <a:tcPr/>
                </a:tc>
                <a:tc>
                  <a:txBody>
                    <a:bodyPr/>
                    <a:lstStyle/>
                    <a:p>
                      <a:endParaRPr kumimoji="1" lang="ja-JP" altLang="en-US" sz="2400" dirty="0"/>
                    </a:p>
                  </a:txBody>
                  <a:tcPr/>
                </a:tc>
                <a:tc>
                  <a:txBody>
                    <a:bodyPr/>
                    <a:lstStyle/>
                    <a:p>
                      <a:r>
                        <a:rPr kumimoji="1" lang="ja-JP" altLang="en-US" sz="2400" dirty="0" smtClean="0"/>
                        <a:t>　　１５</a:t>
                      </a:r>
                      <a:endParaRPr kumimoji="1" lang="ja-JP" altLang="en-US" sz="2400" dirty="0"/>
                    </a:p>
                  </a:txBody>
                  <a:tcPr/>
                </a:tc>
              </a:tr>
              <a:tr h="370840">
                <a:tc>
                  <a:txBody>
                    <a:bodyPr/>
                    <a:lstStyle/>
                    <a:p>
                      <a:r>
                        <a:rPr kumimoji="1" lang="ja-JP" altLang="en-US" sz="2400" dirty="0" smtClean="0"/>
                        <a:t>青パト</a:t>
                      </a:r>
                      <a:endParaRPr kumimoji="1" lang="ja-JP" altLang="en-US" sz="2400" dirty="0"/>
                    </a:p>
                  </a:txBody>
                  <a:tcPr/>
                </a:tc>
                <a:tc>
                  <a:txBody>
                    <a:bodyPr/>
                    <a:lstStyle/>
                    <a:p>
                      <a:r>
                        <a:rPr kumimoji="1" lang="ja-JP" altLang="en-US" sz="2400" dirty="0" smtClean="0"/>
                        <a:t>　６</a:t>
                      </a:r>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r>
                        <a:rPr kumimoji="1" lang="ja-JP" altLang="en-US" sz="2400" smtClean="0"/>
                        <a:t>　　　６</a:t>
                      </a:r>
                      <a:endParaRPr kumimoji="1" lang="ja-JP" altLang="en-US" sz="2400"/>
                    </a:p>
                  </a:txBody>
                  <a:tcPr/>
                </a:tc>
              </a:tr>
              <a:tr h="370840">
                <a:tc>
                  <a:txBody>
                    <a:bodyPr/>
                    <a:lstStyle/>
                    <a:p>
                      <a:r>
                        <a:rPr kumimoji="1" lang="ja-JP" altLang="en-US" sz="2400" dirty="0" smtClean="0"/>
                        <a:t>本部</a:t>
                      </a:r>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r>
                        <a:rPr kumimoji="1" lang="ja-JP" altLang="en-US" sz="2400" dirty="0" smtClean="0"/>
                        <a:t>１５（３）</a:t>
                      </a:r>
                      <a:endParaRPr kumimoji="1" lang="ja-JP" altLang="en-US" sz="2400" dirty="0"/>
                    </a:p>
                  </a:txBody>
                  <a:tcPr/>
                </a:tc>
                <a:tc>
                  <a:txBody>
                    <a:bodyPr/>
                    <a:lstStyle/>
                    <a:p>
                      <a:r>
                        <a:rPr kumimoji="1" lang="ja-JP" altLang="en-US" sz="2400" dirty="0" smtClean="0"/>
                        <a:t>　　１２</a:t>
                      </a:r>
                      <a:endParaRPr kumimoji="1" lang="ja-JP" altLang="en-US" sz="2400" dirty="0"/>
                    </a:p>
                  </a:txBody>
                  <a:tcPr/>
                </a:tc>
              </a:tr>
              <a:tr h="370840">
                <a:tc>
                  <a:txBody>
                    <a:bodyPr/>
                    <a:lstStyle/>
                    <a:p>
                      <a:r>
                        <a:rPr kumimoji="1" lang="ja-JP" altLang="en-US" sz="2400" b="1" dirty="0" smtClean="0"/>
                        <a:t>合計</a:t>
                      </a:r>
                      <a:endParaRPr kumimoji="1" lang="ja-JP" altLang="en-US" sz="2400" b="1" dirty="0"/>
                    </a:p>
                  </a:txBody>
                  <a:tcPr>
                    <a:solidFill>
                      <a:srgbClr val="FFC000"/>
                    </a:solidFill>
                  </a:tcPr>
                </a:tc>
                <a:tc>
                  <a:txBody>
                    <a:bodyPr/>
                    <a:lstStyle/>
                    <a:p>
                      <a:r>
                        <a:rPr kumimoji="1" lang="ja-JP" altLang="en-US" sz="2400" b="1" dirty="0" smtClean="0"/>
                        <a:t>３０（２）</a:t>
                      </a:r>
                      <a:endParaRPr kumimoji="1" lang="ja-JP" altLang="en-US" sz="2400" b="1" dirty="0"/>
                    </a:p>
                  </a:txBody>
                  <a:tcPr>
                    <a:solidFill>
                      <a:srgbClr val="FFC000"/>
                    </a:solidFill>
                  </a:tcPr>
                </a:tc>
                <a:tc>
                  <a:txBody>
                    <a:bodyPr/>
                    <a:lstStyle/>
                    <a:p>
                      <a:r>
                        <a:rPr kumimoji="1" lang="ja-JP" altLang="en-US" sz="2400" b="1" dirty="0" smtClean="0"/>
                        <a:t>　７４（５）</a:t>
                      </a:r>
                      <a:endParaRPr kumimoji="1" lang="ja-JP" altLang="en-US" sz="2400" b="1" dirty="0"/>
                    </a:p>
                  </a:txBody>
                  <a:tcPr>
                    <a:solidFill>
                      <a:srgbClr val="FFC000"/>
                    </a:solidFill>
                  </a:tcPr>
                </a:tc>
                <a:tc>
                  <a:txBody>
                    <a:bodyPr/>
                    <a:lstStyle/>
                    <a:p>
                      <a:r>
                        <a:rPr kumimoji="1" lang="ja-JP" altLang="en-US" sz="2400" b="1" dirty="0" smtClean="0"/>
                        <a:t>１５（３）</a:t>
                      </a:r>
                      <a:endParaRPr kumimoji="1" lang="ja-JP" altLang="en-US" sz="2400" b="1" dirty="0"/>
                    </a:p>
                  </a:txBody>
                  <a:tcPr>
                    <a:solidFill>
                      <a:srgbClr val="FFC000"/>
                    </a:solidFill>
                  </a:tcPr>
                </a:tc>
                <a:tc>
                  <a:txBody>
                    <a:bodyPr/>
                    <a:lstStyle/>
                    <a:p>
                      <a:r>
                        <a:rPr kumimoji="1" lang="ja-JP" altLang="en-US" sz="2400" b="1" dirty="0" smtClean="0"/>
                        <a:t>　１０９</a:t>
                      </a:r>
                      <a:endParaRPr kumimoji="1" lang="ja-JP" altLang="en-US" sz="2400" b="1" dirty="0"/>
                    </a:p>
                  </a:txBody>
                  <a:tcPr>
                    <a:solidFill>
                      <a:srgbClr val="FFC000"/>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2239" y="8154913"/>
            <a:ext cx="6912768" cy="1754326"/>
          </a:xfrm>
          <a:prstGeom prst="rect">
            <a:avLst/>
          </a:prstGeom>
          <a:noFill/>
        </p:spPr>
        <p:txBody>
          <a:bodyPr wrap="square" rtlCol="0">
            <a:spAutoFit/>
          </a:bodyPr>
          <a:lstStyle/>
          <a:p>
            <a:pPr algn="ctr">
              <a:lnSpc>
                <a:spcPct val="150000"/>
              </a:lnSpc>
            </a:pPr>
            <a:r>
              <a:rPr kumimoji="1" lang="ja-JP" altLang="en-US" sz="2400" dirty="0" smtClean="0">
                <a:latin typeface="HGP正楷書体" pitchFamily="66" charset="-128"/>
                <a:ea typeface="HGP正楷書体" pitchFamily="66" charset="-128"/>
              </a:rPr>
              <a:t>自治会員はすべて自治会の支部・班単位で</a:t>
            </a:r>
            <a:endParaRPr kumimoji="1" lang="en-US" altLang="ja-JP" sz="2400" dirty="0" smtClean="0">
              <a:latin typeface="HGP正楷書体" pitchFamily="66" charset="-128"/>
              <a:ea typeface="HGP正楷書体" pitchFamily="66" charset="-128"/>
            </a:endParaRPr>
          </a:p>
          <a:p>
            <a:pPr algn="ctr">
              <a:lnSpc>
                <a:spcPct val="150000"/>
              </a:lnSpc>
            </a:pPr>
            <a:r>
              <a:rPr kumimoji="1" lang="ja-JP" altLang="en-US" sz="2400" dirty="0" smtClean="0">
                <a:latin typeface="HGP正楷書体" pitchFamily="66" charset="-128"/>
                <a:ea typeface="HGP正楷書体" pitchFamily="66" charset="-128"/>
              </a:rPr>
              <a:t>５つの支隊のいずれかに所属する</a:t>
            </a:r>
            <a:endParaRPr kumimoji="1" lang="en-US" altLang="ja-JP" sz="2400" dirty="0" smtClean="0">
              <a:latin typeface="HGP正楷書体" pitchFamily="66" charset="-128"/>
              <a:ea typeface="HGP正楷書体" pitchFamily="66" charset="-128"/>
            </a:endParaRPr>
          </a:p>
          <a:p>
            <a:pPr algn="ctr">
              <a:lnSpc>
                <a:spcPct val="150000"/>
              </a:lnSpc>
            </a:pPr>
            <a:r>
              <a:rPr lang="ja-JP" altLang="en-US" sz="2400" dirty="0" smtClean="0">
                <a:latin typeface="HGP正楷書体" pitchFamily="66" charset="-128"/>
                <a:ea typeface="HGP正楷書体" pitchFamily="66" charset="-128"/>
              </a:rPr>
              <a:t>その支隊の名前の公園が一時避難場所</a:t>
            </a:r>
            <a:endParaRPr lang="en-US" altLang="ja-JP" sz="2400" dirty="0" smtClean="0">
              <a:latin typeface="HGP正楷書体" pitchFamily="66" charset="-128"/>
              <a:ea typeface="HGP正楷書体" pitchFamily="66" charset="-128"/>
            </a:endParaRPr>
          </a:p>
        </p:txBody>
      </p:sp>
      <p:graphicFrame>
        <p:nvGraphicFramePr>
          <p:cNvPr id="8" name="表 7"/>
          <p:cNvGraphicFramePr>
            <a:graphicFrameLocks noGrp="1"/>
          </p:cNvGraphicFramePr>
          <p:nvPr/>
        </p:nvGraphicFramePr>
        <p:xfrm>
          <a:off x="180231" y="1314153"/>
          <a:ext cx="7200802" cy="6675120"/>
        </p:xfrm>
        <a:graphic>
          <a:graphicData uri="http://schemas.openxmlformats.org/drawingml/2006/table">
            <a:tbl>
              <a:tblPr firstRow="1" bandRow="1">
                <a:tableStyleId>{5C22544A-7EE6-4342-B048-85BDC9FD1C3A}</a:tableStyleId>
              </a:tblPr>
              <a:tblGrid>
                <a:gridCol w="1296144"/>
                <a:gridCol w="1008112"/>
                <a:gridCol w="1008112"/>
                <a:gridCol w="1008112"/>
                <a:gridCol w="1008112"/>
                <a:gridCol w="1008112"/>
                <a:gridCol w="864098"/>
              </a:tblGrid>
              <a:tr h="370840">
                <a:tc>
                  <a:txBody>
                    <a:bodyPr/>
                    <a:lstStyle/>
                    <a:p>
                      <a:pPr marL="0" marR="0" indent="0" algn="ctr" defTabSz="987552" rtl="0" eaLnBrk="1" fontAlgn="auto" latinLnBrk="0" hangingPunct="1">
                        <a:lnSpc>
                          <a:spcPct val="100000"/>
                        </a:lnSpc>
                        <a:spcBef>
                          <a:spcPts val="0"/>
                        </a:spcBef>
                        <a:spcAft>
                          <a:spcPts val="0"/>
                        </a:spcAft>
                        <a:buClrTx/>
                        <a:buSzTx/>
                        <a:buFontTx/>
                        <a:buNone/>
                        <a:tabLst/>
                        <a:defRPr/>
                      </a:pPr>
                      <a:r>
                        <a:rPr kumimoji="1" lang="ja-JP" altLang="en-US" sz="2800" dirty="0" smtClean="0">
                          <a:solidFill>
                            <a:schemeClr val="tx1"/>
                          </a:solidFill>
                          <a:latin typeface="HGP教科書体" pitchFamily="18" charset="-128"/>
                          <a:ea typeface="HGP教科書体" pitchFamily="18" charset="-128"/>
                        </a:rPr>
                        <a:t>支隊</a:t>
                      </a:r>
                      <a:endParaRPr kumimoji="1" lang="en-US" altLang="ja-JP" sz="2800" dirty="0" smtClean="0">
                        <a:solidFill>
                          <a:schemeClr val="tx1"/>
                        </a:solidFill>
                        <a:latin typeface="HGP教科書体" pitchFamily="18" charset="-128"/>
                        <a:ea typeface="HGP教科書体" pitchFamily="18" charset="-128"/>
                      </a:endParaRPr>
                    </a:p>
                    <a:p>
                      <a:pPr marL="0" marR="0" indent="0" algn="ctr" defTabSz="987552" rtl="0" eaLnBrk="1" fontAlgn="auto" latinLnBrk="0" hangingPunct="1">
                        <a:lnSpc>
                          <a:spcPct val="100000"/>
                        </a:lnSpc>
                        <a:spcBef>
                          <a:spcPts val="0"/>
                        </a:spcBef>
                        <a:spcAft>
                          <a:spcPts val="0"/>
                        </a:spcAft>
                        <a:buClrTx/>
                        <a:buSzTx/>
                        <a:buFontTx/>
                        <a:buNone/>
                        <a:tabLst/>
                        <a:defRPr/>
                      </a:pPr>
                      <a:r>
                        <a:rPr kumimoji="1" lang="ja-JP" altLang="en-US" sz="2800" dirty="0" smtClean="0">
                          <a:solidFill>
                            <a:srgbClr val="00B050"/>
                          </a:solidFill>
                          <a:latin typeface="HGP教科書体" pitchFamily="18" charset="-128"/>
                          <a:ea typeface="HGP教科書体" pitchFamily="18" charset="-128"/>
                        </a:rPr>
                        <a:t>世帯数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800" dirty="0" smtClean="0">
                          <a:solidFill>
                            <a:srgbClr val="FF0000"/>
                          </a:solidFill>
                          <a:latin typeface="HGP教科書体" pitchFamily="18" charset="-128"/>
                          <a:ea typeface="HGP教科書体" pitchFamily="18" charset="-128"/>
                        </a:rPr>
                        <a:t>支部</a:t>
                      </a:r>
                      <a:r>
                        <a:rPr kumimoji="1" lang="ja-JP" altLang="en-US" sz="2800" dirty="0" smtClean="0">
                          <a:solidFill>
                            <a:schemeClr val="tx1"/>
                          </a:solidFill>
                          <a:latin typeface="HGP教科書体" pitchFamily="18" charset="-128"/>
                          <a:ea typeface="HGP教科書体" pitchFamily="18" charset="-128"/>
                        </a:rPr>
                        <a:t>　</a:t>
                      </a:r>
                      <a:endParaRPr kumimoji="1" lang="ja-JP" altLang="en-US" sz="2800" dirty="0">
                        <a:solidFill>
                          <a:schemeClr val="tx1"/>
                        </a:solidFill>
                        <a:latin typeface="HGP教科書体" pitchFamily="18" charset="-128"/>
                        <a:ea typeface="HGP教科書体"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800" dirty="0" smtClean="0">
                          <a:solidFill>
                            <a:schemeClr val="tx1"/>
                          </a:solidFill>
                          <a:latin typeface="HGP教科書体" pitchFamily="18" charset="-128"/>
                          <a:ea typeface="HGP教科書体" pitchFamily="18" charset="-128"/>
                        </a:rPr>
                        <a:t>・　班</a:t>
                      </a:r>
                      <a:endParaRPr kumimoji="1" lang="ja-JP" altLang="en-US" sz="2800" dirty="0">
                        <a:solidFill>
                          <a:schemeClr val="tx1"/>
                        </a:solidFill>
                        <a:latin typeface="HGP教科書体" pitchFamily="18" charset="-128"/>
                        <a:ea typeface="HGP教科書体"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kumimoji="1" lang="ja-JP" altLang="en-US" sz="2000" b="1" dirty="0" smtClean="0">
                          <a:latin typeface="HGP教科書体" pitchFamily="18" charset="-128"/>
                          <a:ea typeface="HGP教科書体" pitchFamily="18" charset="-128"/>
                        </a:rPr>
                        <a:t>せんげん</a:t>
                      </a:r>
                      <a:endParaRPr kumimoji="1" lang="en-US" altLang="ja-JP" sz="2000" b="1" dirty="0" smtClean="0">
                        <a:latin typeface="HGP教科書体" pitchFamily="18" charset="-128"/>
                        <a:ea typeface="HGP教科書体" pitchFamily="18" charset="-128"/>
                      </a:endParaRPr>
                    </a:p>
                    <a:p>
                      <a:pPr algn="ctr"/>
                      <a:endParaRPr kumimoji="1" lang="en-US" altLang="ja-JP" sz="1200" b="1" dirty="0" smtClean="0">
                        <a:solidFill>
                          <a:schemeClr val="dk1"/>
                        </a:solidFill>
                        <a:latin typeface="HGP教科書体" pitchFamily="18" charset="-128"/>
                        <a:ea typeface="HGP教科書体" pitchFamily="18" charset="-128"/>
                      </a:endParaRPr>
                    </a:p>
                    <a:p>
                      <a:pPr algn="ctr"/>
                      <a:r>
                        <a:rPr kumimoji="1" lang="ja-JP" altLang="en-US" sz="2800" b="1" dirty="0" smtClean="0">
                          <a:solidFill>
                            <a:srgbClr val="00B050"/>
                          </a:solidFill>
                          <a:latin typeface="HGP教科書体" pitchFamily="18" charset="-128"/>
                          <a:ea typeface="HGP教科書体" pitchFamily="18" charset="-128"/>
                        </a:rPr>
                        <a:t>２７１</a:t>
                      </a:r>
                      <a:endParaRPr kumimoji="1" lang="ja-JP" altLang="en-US" sz="2800" b="1" dirty="0">
                        <a:solidFill>
                          <a:srgbClr val="00B050"/>
                        </a:solidFill>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１</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　５班</a:t>
                      </a:r>
                      <a:endParaRPr kumimoji="1" lang="ja-JP" altLang="en-US" sz="2800" b="1" dirty="0">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１</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　６班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１</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１０班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２</a:t>
                      </a:r>
                      <a:endParaRPr kumimoji="1" lang="en-US" altLang="ja-JP" sz="2800" b="1" dirty="0" smtClean="0">
                        <a:solidFill>
                          <a:srgbClr val="FF0000"/>
                        </a:solidFill>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８</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３班</a:t>
                      </a:r>
                      <a:endParaRPr kumimoji="1" lang="ja-JP" altLang="en-US" sz="2800" b="1" dirty="0">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８</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４班</a:t>
                      </a:r>
                      <a:endParaRPr kumimoji="1" lang="ja-JP" altLang="en-US" sz="2800" b="1" dirty="0">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kumimoji="1" lang="en-US" altLang="ja-JP" sz="2800" b="1" dirty="0" smtClean="0">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下小川</a:t>
                      </a:r>
                      <a:endParaRPr kumimoji="1" lang="ja-JP" altLang="en-US" sz="2800" b="1" dirty="0">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１</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１班</a:t>
                      </a:r>
                      <a:endParaRPr kumimoji="1" lang="ja-JP" altLang="en-US" sz="2800" b="1" dirty="0">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１</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２班</a:t>
                      </a:r>
                      <a:endParaRPr kumimoji="1" lang="ja-JP" altLang="en-US" sz="2800" b="1" dirty="0">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１</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３班</a:t>
                      </a:r>
                      <a:endParaRPr kumimoji="1" lang="ja-JP" altLang="en-US" sz="2800" b="1" dirty="0">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１</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４班</a:t>
                      </a:r>
                      <a:endParaRPr kumimoji="1" lang="ja-JP" altLang="en-US" sz="2800" b="1" dirty="0">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１</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７班</a:t>
                      </a:r>
                      <a:endParaRPr kumimoji="1" lang="ja-JP" altLang="en-US" sz="2800" b="1" dirty="0">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３</a:t>
                      </a:r>
                      <a:endParaRPr kumimoji="1" lang="ja-JP" altLang="en-US" sz="2800" b="1" dirty="0">
                        <a:solidFill>
                          <a:srgbClr val="FF0000"/>
                        </a:solidFill>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ja-JP" altLang="en-US" sz="2800" dirty="0" smtClean="0">
                          <a:solidFill>
                            <a:srgbClr val="00B050"/>
                          </a:solidFill>
                        </a:rPr>
                        <a:t>３４５</a:t>
                      </a:r>
                      <a:endParaRPr kumimoji="1" lang="ja-JP" altLang="en-US" sz="28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８</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１Ａ班</a:t>
                      </a:r>
                      <a:endParaRPr kumimoji="1" lang="ja-JP" altLang="en-US" sz="2800" b="1" dirty="0">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８</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１Ｂ班</a:t>
                      </a:r>
                      <a:endParaRPr kumimoji="1" lang="ja-JP" altLang="en-US" sz="2800" b="1" dirty="0">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８</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２班</a:t>
                      </a:r>
                      <a:endParaRPr kumimoji="1" lang="ja-JP" altLang="en-US" sz="2800" b="1" dirty="0">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８</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５班</a:t>
                      </a:r>
                      <a:endParaRPr kumimoji="1" lang="ja-JP" altLang="en-US" sz="2800" b="1" dirty="0">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８</a:t>
                      </a:r>
                      <a:endParaRPr kumimoji="1" lang="en-US" altLang="ja-JP" sz="2800" b="1" dirty="0" smtClean="0">
                        <a:solidFill>
                          <a:srgbClr val="FF0000"/>
                        </a:solidFill>
                        <a:latin typeface="HGP教科書体" pitchFamily="18" charset="-128"/>
                        <a:ea typeface="HGP教科書体" pitchFamily="18" charset="-128"/>
                      </a:endParaRPr>
                    </a:p>
                    <a:p>
                      <a:pPr algn="ctr"/>
                      <a:r>
                        <a:rPr kumimoji="1" lang="ja-JP" altLang="en-US" sz="2800" b="1" dirty="0" smtClean="0">
                          <a:latin typeface="HGP教科書体" pitchFamily="18" charset="-128"/>
                          <a:ea typeface="HGP教科書体" pitchFamily="18" charset="-128"/>
                        </a:rPr>
                        <a:t>６班</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87552" rtl="0" eaLnBrk="1" fontAlgn="auto" latinLnBrk="0" hangingPunct="1">
                        <a:lnSpc>
                          <a:spcPct val="100000"/>
                        </a:lnSpc>
                        <a:spcBef>
                          <a:spcPts val="0"/>
                        </a:spcBef>
                        <a:spcAft>
                          <a:spcPts val="0"/>
                        </a:spcAft>
                        <a:buClrTx/>
                        <a:buSzTx/>
                        <a:buFontTx/>
                        <a:buNone/>
                        <a:tabLst/>
                        <a:defRPr/>
                      </a:pPr>
                      <a:r>
                        <a:rPr kumimoji="1" lang="ja-JP" altLang="en-US" sz="2800" b="1" dirty="0" smtClean="0">
                          <a:solidFill>
                            <a:srgbClr val="FF0000"/>
                          </a:solidFill>
                          <a:latin typeface="HGP教科書体" pitchFamily="18" charset="-128"/>
                          <a:ea typeface="HGP教科書体" pitchFamily="18" charset="-128"/>
                        </a:rPr>
                        <a:t>１１</a:t>
                      </a:r>
                    </a:p>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ja-JP" altLang="en-US" sz="2800" b="1" dirty="0" smtClean="0">
                          <a:latin typeface="HGP教科書体" pitchFamily="18" charset="-128"/>
                          <a:ea typeface="HGP教科書体" pitchFamily="18" charset="-128"/>
                        </a:rPr>
                        <a:t>かえで</a:t>
                      </a:r>
                      <a:endParaRPr kumimoji="1" lang="en-US" altLang="ja-JP" sz="2800" b="1" dirty="0" smtClean="0">
                        <a:latin typeface="HGP教科書体" pitchFamily="18" charset="-128"/>
                        <a:ea typeface="HGP教科書体" pitchFamily="18" charset="-128"/>
                      </a:endParaRPr>
                    </a:p>
                    <a:p>
                      <a:pPr algn="ctr"/>
                      <a:r>
                        <a:rPr kumimoji="1" lang="ja-JP" altLang="en-US" sz="2800" b="1" dirty="0" smtClean="0">
                          <a:solidFill>
                            <a:srgbClr val="00B050"/>
                          </a:solidFill>
                          <a:latin typeface="HGP教科書体" pitchFamily="18" charset="-128"/>
                          <a:ea typeface="HGP教科書体" pitchFamily="18" charset="-128"/>
                        </a:rPr>
                        <a:t>９２</a:t>
                      </a:r>
                      <a:endParaRPr kumimoji="1" lang="ja-JP" altLang="en-US" sz="2800" b="1" dirty="0">
                        <a:solidFill>
                          <a:srgbClr val="00B050"/>
                        </a:solidFill>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１０</a:t>
                      </a:r>
                      <a:endParaRPr kumimoji="1" lang="ja-JP" altLang="en-US" sz="2800" b="1" dirty="0">
                        <a:solidFill>
                          <a:srgbClr val="FF0000"/>
                        </a:solidFill>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ja-JP" altLang="en-US" sz="2800" b="1" dirty="0" smtClean="0">
                          <a:latin typeface="HGP教科書体" pitchFamily="18" charset="-128"/>
                          <a:ea typeface="HGP教科書体" pitchFamily="18" charset="-128"/>
                        </a:rPr>
                        <a:t>蜂谷戸</a:t>
                      </a:r>
                      <a:endParaRPr kumimoji="1" lang="en-US" altLang="ja-JP" sz="2800" b="1" dirty="0" smtClean="0">
                        <a:latin typeface="HGP教科書体" pitchFamily="18" charset="-128"/>
                        <a:ea typeface="HGP教科書体" pitchFamily="18" charset="-128"/>
                      </a:endParaRPr>
                    </a:p>
                    <a:p>
                      <a:pPr algn="ctr"/>
                      <a:r>
                        <a:rPr kumimoji="1" lang="ja-JP" altLang="en-US" sz="2800" b="1" dirty="0" smtClean="0">
                          <a:solidFill>
                            <a:srgbClr val="00B050"/>
                          </a:solidFill>
                          <a:latin typeface="HGP教科書体" pitchFamily="18" charset="-128"/>
                          <a:ea typeface="HGP教科書体" pitchFamily="18" charset="-128"/>
                        </a:rPr>
                        <a:t>１９６</a:t>
                      </a:r>
                      <a:endParaRPr kumimoji="1" lang="ja-JP" altLang="en-US" sz="2800" b="1" dirty="0">
                        <a:solidFill>
                          <a:srgbClr val="00B050"/>
                        </a:solidFill>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４</a:t>
                      </a:r>
                      <a:endParaRPr kumimoji="1" lang="ja-JP" altLang="en-US" sz="2800" b="1" dirty="0">
                        <a:solidFill>
                          <a:srgbClr val="FF0000"/>
                        </a:solidFill>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７</a:t>
                      </a:r>
                      <a:endParaRPr kumimoji="1" lang="ja-JP" altLang="en-US" sz="2800" b="1" dirty="0">
                        <a:solidFill>
                          <a:srgbClr val="FF0000"/>
                        </a:solidFill>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ja-JP" altLang="en-US" sz="2800" b="1" dirty="0" smtClean="0">
                          <a:latin typeface="HGP教科書体" pitchFamily="18" charset="-128"/>
                          <a:ea typeface="HGP教科書体" pitchFamily="18" charset="-128"/>
                        </a:rPr>
                        <a:t>柳谷戸</a:t>
                      </a:r>
                      <a:endParaRPr kumimoji="1" lang="en-US" altLang="ja-JP" sz="2800" b="1" dirty="0" smtClean="0">
                        <a:latin typeface="HGP教科書体" pitchFamily="18" charset="-128"/>
                        <a:ea typeface="HGP教科書体" pitchFamily="18" charset="-128"/>
                      </a:endParaRPr>
                    </a:p>
                    <a:p>
                      <a:pPr algn="ctr"/>
                      <a:r>
                        <a:rPr kumimoji="1" lang="ja-JP" altLang="en-US" sz="2800" b="1" dirty="0" smtClean="0">
                          <a:solidFill>
                            <a:srgbClr val="00B050"/>
                          </a:solidFill>
                          <a:latin typeface="HGP教科書体" pitchFamily="18" charset="-128"/>
                          <a:ea typeface="HGP教科書体" pitchFamily="18" charset="-128"/>
                        </a:rPr>
                        <a:t>３０８</a:t>
                      </a:r>
                      <a:endParaRPr kumimoji="1" lang="en-US" altLang="ja-JP" sz="2800" b="1" dirty="0" smtClean="0">
                        <a:solidFill>
                          <a:srgbClr val="00B050"/>
                        </a:solidFill>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５</a:t>
                      </a:r>
                      <a:endParaRPr kumimoji="1" lang="ja-JP" altLang="en-US" sz="2800" b="1" dirty="0">
                        <a:solidFill>
                          <a:srgbClr val="FF0000"/>
                        </a:solidFill>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６</a:t>
                      </a:r>
                      <a:endParaRPr kumimoji="1" lang="ja-JP" altLang="en-US" sz="2800" b="1" dirty="0">
                        <a:solidFill>
                          <a:srgbClr val="FF0000"/>
                        </a:solidFill>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rgbClr val="FF0000"/>
                          </a:solidFill>
                          <a:latin typeface="HGP教科書体" pitchFamily="18" charset="-128"/>
                          <a:ea typeface="HGP教科書体" pitchFamily="18" charset="-128"/>
                        </a:rPr>
                        <a:t>９</a:t>
                      </a:r>
                      <a:endParaRPr kumimoji="1" lang="ja-JP" altLang="en-US" sz="2800" b="1" dirty="0">
                        <a:solidFill>
                          <a:srgbClr val="FF0000"/>
                        </a:solidFill>
                        <a:latin typeface="HGP教科書体" pitchFamily="18" charset="-128"/>
                        <a:ea typeface="HGP教科書体"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4" name="テキスト ボックス 13"/>
          <p:cNvSpPr txBox="1"/>
          <p:nvPr/>
        </p:nvSpPr>
        <p:spPr>
          <a:xfrm>
            <a:off x="900311" y="234033"/>
            <a:ext cx="5705408" cy="769441"/>
          </a:xfrm>
          <a:prstGeom prst="rect">
            <a:avLst/>
          </a:prstGeom>
          <a:noFill/>
          <a:ln>
            <a:noFill/>
          </a:ln>
        </p:spPr>
        <p:txBody>
          <a:bodyPr wrap="none" rtlCol="0">
            <a:spAutoFit/>
          </a:bodyPr>
          <a:lstStyle/>
          <a:p>
            <a:r>
              <a:rPr lang="ja-JP" altLang="en-US" sz="4400" u="sng" dirty="0" smtClean="0">
                <a:latin typeface="HGP正楷書体" pitchFamily="66" charset="-128"/>
                <a:ea typeface="HGP正楷書体" pitchFamily="66" charset="-128"/>
              </a:rPr>
              <a:t>どの支隊に所属するのか</a:t>
            </a:r>
            <a:endParaRPr kumimoji="1" lang="ja-JP" altLang="en-US" sz="4400" u="sng" dirty="0">
              <a:latin typeface="HGP正楷書体" pitchFamily="66" charset="-128"/>
              <a:ea typeface="HGP正楷書体" pitchFamily="66"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00311" y="234033"/>
            <a:ext cx="5705408" cy="769441"/>
          </a:xfrm>
          <a:prstGeom prst="rect">
            <a:avLst/>
          </a:prstGeom>
          <a:noFill/>
          <a:ln>
            <a:noFill/>
          </a:ln>
        </p:spPr>
        <p:txBody>
          <a:bodyPr wrap="none" rtlCol="0">
            <a:spAutoFit/>
          </a:bodyPr>
          <a:lstStyle/>
          <a:p>
            <a:r>
              <a:rPr lang="ja-JP" altLang="en-US" sz="4400" u="sng" dirty="0" smtClean="0">
                <a:latin typeface="HGP正楷書体" pitchFamily="66" charset="-128"/>
                <a:ea typeface="HGP正楷書体" pitchFamily="66" charset="-128"/>
              </a:rPr>
              <a:t>どの支隊に所属するのか</a:t>
            </a:r>
            <a:endParaRPr kumimoji="1" lang="ja-JP" altLang="en-US" sz="4400" u="sng" dirty="0">
              <a:latin typeface="HGP正楷書体" pitchFamily="66" charset="-128"/>
              <a:ea typeface="HGP正楷書体" pitchFamily="66" charset="-128"/>
            </a:endParaRPr>
          </a:p>
        </p:txBody>
      </p:sp>
      <p:pic>
        <p:nvPicPr>
          <p:cNvPr id="1026" name="Picture 2" descr="C:\Users\N.Hayashi\Pictures\MP Navigator\2013_03_26\IMG.jpg"/>
          <p:cNvPicPr>
            <a:picLocks noChangeAspect="1" noChangeArrowheads="1"/>
          </p:cNvPicPr>
          <p:nvPr/>
        </p:nvPicPr>
        <p:blipFill>
          <a:blip r:embed="rId2" cstate="print"/>
          <a:srcRect l="26038" t="1146" r="5889"/>
          <a:stretch>
            <a:fillRect/>
          </a:stretch>
        </p:blipFill>
        <p:spPr bwMode="auto">
          <a:xfrm>
            <a:off x="0" y="1890217"/>
            <a:ext cx="7561263" cy="6210697"/>
          </a:xfrm>
          <a:prstGeom prst="rect">
            <a:avLst/>
          </a:prstGeom>
          <a:noFill/>
        </p:spPr>
      </p:pic>
      <p:sp>
        <p:nvSpPr>
          <p:cNvPr id="9" name="テキスト ボックス 8"/>
          <p:cNvSpPr txBox="1"/>
          <p:nvPr/>
        </p:nvSpPr>
        <p:spPr>
          <a:xfrm>
            <a:off x="684287" y="4338489"/>
            <a:ext cx="1008111" cy="369332"/>
          </a:xfrm>
          <a:prstGeom prst="rect">
            <a:avLst/>
          </a:prstGeom>
          <a:solidFill>
            <a:schemeClr val="bg1"/>
          </a:solidFill>
          <a:ln>
            <a:solidFill>
              <a:schemeClr val="tx1"/>
            </a:solidFill>
          </a:ln>
        </p:spPr>
        <p:txBody>
          <a:bodyPr wrap="square" rtlCol="0">
            <a:spAutoFit/>
          </a:bodyPr>
          <a:lstStyle/>
          <a:p>
            <a:pPr algn="ctr"/>
            <a:r>
              <a:rPr kumimoji="1" lang="ja-JP" altLang="en-US" sz="1800" b="1" dirty="0" smtClean="0">
                <a:solidFill>
                  <a:srgbClr val="FF0000"/>
                </a:solidFill>
                <a:latin typeface="HG正楷書体" pitchFamily="65" charset="-128"/>
                <a:ea typeface="HG正楷書体" pitchFamily="65" charset="-128"/>
              </a:rPr>
              <a:t>かえで</a:t>
            </a:r>
            <a:endParaRPr kumimoji="1" lang="ja-JP" altLang="en-US" sz="1800" b="1" dirty="0">
              <a:solidFill>
                <a:srgbClr val="FF0000"/>
              </a:solidFill>
              <a:latin typeface="HG正楷書体" pitchFamily="65" charset="-128"/>
              <a:ea typeface="HG正楷書体" pitchFamily="65" charset="-128"/>
            </a:endParaRPr>
          </a:p>
        </p:txBody>
      </p:sp>
      <p:sp>
        <p:nvSpPr>
          <p:cNvPr id="10" name="テキスト ボックス 9"/>
          <p:cNvSpPr txBox="1"/>
          <p:nvPr/>
        </p:nvSpPr>
        <p:spPr>
          <a:xfrm>
            <a:off x="3564607" y="3762425"/>
            <a:ext cx="963754" cy="369332"/>
          </a:xfrm>
          <a:prstGeom prst="rect">
            <a:avLst/>
          </a:prstGeom>
          <a:solidFill>
            <a:schemeClr val="bg1"/>
          </a:solidFill>
          <a:ln>
            <a:solidFill>
              <a:schemeClr val="tx1"/>
            </a:solidFill>
          </a:ln>
        </p:spPr>
        <p:txBody>
          <a:bodyPr wrap="square" rtlCol="0">
            <a:spAutoFit/>
          </a:bodyPr>
          <a:lstStyle/>
          <a:p>
            <a:pPr algn="ctr"/>
            <a:r>
              <a:rPr kumimoji="1" lang="ja-JP" altLang="en-US" sz="1800" b="1" dirty="0" smtClean="0">
                <a:solidFill>
                  <a:srgbClr val="FF0000"/>
                </a:solidFill>
                <a:latin typeface="HG正楷書体" pitchFamily="65" charset="-128"/>
                <a:ea typeface="HG正楷書体" pitchFamily="65" charset="-128"/>
              </a:rPr>
              <a:t>下小川</a:t>
            </a:r>
            <a:endParaRPr kumimoji="1" lang="ja-JP" altLang="en-US" sz="1800" b="1" dirty="0">
              <a:solidFill>
                <a:srgbClr val="FF0000"/>
              </a:solidFill>
              <a:latin typeface="HG正楷書体" pitchFamily="65" charset="-128"/>
              <a:ea typeface="HG正楷書体" pitchFamily="65" charset="-128"/>
            </a:endParaRPr>
          </a:p>
        </p:txBody>
      </p:sp>
      <p:sp>
        <p:nvSpPr>
          <p:cNvPr id="11" name="テキスト ボックス 10"/>
          <p:cNvSpPr txBox="1"/>
          <p:nvPr/>
        </p:nvSpPr>
        <p:spPr>
          <a:xfrm>
            <a:off x="5724847" y="4698529"/>
            <a:ext cx="1152128" cy="369332"/>
          </a:xfrm>
          <a:prstGeom prst="rect">
            <a:avLst/>
          </a:prstGeom>
          <a:solidFill>
            <a:schemeClr val="bg1"/>
          </a:solidFill>
          <a:ln>
            <a:solidFill>
              <a:schemeClr val="tx1"/>
            </a:solidFill>
          </a:ln>
        </p:spPr>
        <p:txBody>
          <a:bodyPr wrap="square" rtlCol="0">
            <a:spAutoFit/>
          </a:bodyPr>
          <a:lstStyle/>
          <a:p>
            <a:pPr algn="ctr"/>
            <a:r>
              <a:rPr kumimoji="1" lang="ja-JP" altLang="en-US" sz="1800" b="1" dirty="0" smtClean="0">
                <a:solidFill>
                  <a:srgbClr val="FF0000"/>
                </a:solidFill>
                <a:latin typeface="HG正楷書体" pitchFamily="65" charset="-128"/>
                <a:ea typeface="HG正楷書体" pitchFamily="65" charset="-128"/>
              </a:rPr>
              <a:t>せんげん</a:t>
            </a:r>
            <a:endParaRPr kumimoji="1" lang="ja-JP" altLang="en-US" sz="1800" b="1" dirty="0">
              <a:solidFill>
                <a:srgbClr val="FF0000"/>
              </a:solidFill>
              <a:latin typeface="HG正楷書体" pitchFamily="65" charset="-128"/>
              <a:ea typeface="HG正楷書体" pitchFamily="65" charset="-128"/>
            </a:endParaRPr>
          </a:p>
        </p:txBody>
      </p:sp>
      <p:sp>
        <p:nvSpPr>
          <p:cNvPr id="12" name="テキスト ボックス 11"/>
          <p:cNvSpPr txBox="1"/>
          <p:nvPr/>
        </p:nvSpPr>
        <p:spPr>
          <a:xfrm>
            <a:off x="5076775" y="6570737"/>
            <a:ext cx="1035762" cy="369332"/>
          </a:xfrm>
          <a:prstGeom prst="rect">
            <a:avLst/>
          </a:prstGeom>
          <a:solidFill>
            <a:schemeClr val="bg1"/>
          </a:solidFill>
          <a:ln>
            <a:solidFill>
              <a:schemeClr val="tx1"/>
            </a:solidFill>
          </a:ln>
        </p:spPr>
        <p:txBody>
          <a:bodyPr wrap="square" rtlCol="0">
            <a:spAutoFit/>
          </a:bodyPr>
          <a:lstStyle/>
          <a:p>
            <a:pPr algn="ctr"/>
            <a:r>
              <a:rPr kumimoji="1" lang="ja-JP" altLang="en-US" sz="1800" b="1" dirty="0" smtClean="0">
                <a:solidFill>
                  <a:srgbClr val="FF0000"/>
                </a:solidFill>
                <a:latin typeface="HG正楷書体" pitchFamily="65" charset="-128"/>
                <a:ea typeface="HG正楷書体" pitchFamily="65" charset="-128"/>
              </a:rPr>
              <a:t>柳谷戸</a:t>
            </a:r>
            <a:endParaRPr kumimoji="1" lang="ja-JP" altLang="en-US" sz="1800" b="1" dirty="0">
              <a:solidFill>
                <a:srgbClr val="FF0000"/>
              </a:solidFill>
              <a:latin typeface="HG正楷書体" pitchFamily="65" charset="-128"/>
              <a:ea typeface="HG正楷書体" pitchFamily="65" charset="-128"/>
            </a:endParaRPr>
          </a:p>
        </p:txBody>
      </p:sp>
      <p:sp>
        <p:nvSpPr>
          <p:cNvPr id="13" name="テキスト ボックス 12"/>
          <p:cNvSpPr txBox="1"/>
          <p:nvPr/>
        </p:nvSpPr>
        <p:spPr>
          <a:xfrm>
            <a:off x="2556495" y="5706641"/>
            <a:ext cx="1080119" cy="369332"/>
          </a:xfrm>
          <a:prstGeom prst="rect">
            <a:avLst/>
          </a:prstGeom>
          <a:solidFill>
            <a:schemeClr val="bg1"/>
          </a:solidFill>
          <a:ln>
            <a:solidFill>
              <a:schemeClr val="tx1"/>
            </a:solidFill>
          </a:ln>
        </p:spPr>
        <p:txBody>
          <a:bodyPr wrap="square" rtlCol="0">
            <a:spAutoFit/>
          </a:bodyPr>
          <a:lstStyle/>
          <a:p>
            <a:pPr algn="ctr"/>
            <a:r>
              <a:rPr lang="ja-JP" altLang="en-US" sz="1800" b="1" dirty="0" smtClean="0">
                <a:solidFill>
                  <a:srgbClr val="FF0000"/>
                </a:solidFill>
                <a:latin typeface="HG正楷書体" pitchFamily="65" charset="-128"/>
                <a:ea typeface="HG正楷書体" pitchFamily="65" charset="-128"/>
              </a:rPr>
              <a:t>蜂谷戸</a:t>
            </a:r>
            <a:endParaRPr kumimoji="1" lang="ja-JP" altLang="en-US" sz="1800" b="1" dirty="0">
              <a:solidFill>
                <a:srgbClr val="FF0000"/>
              </a:solidFill>
              <a:latin typeface="HG正楷書体" pitchFamily="65" charset="-128"/>
              <a:ea typeface="HG正楷書体" pitchFamily="65" charset="-128"/>
            </a:endParaRPr>
          </a:p>
        </p:txBody>
      </p:sp>
      <p:sp>
        <p:nvSpPr>
          <p:cNvPr id="15" name="テキスト ボックス 14"/>
          <p:cNvSpPr txBox="1"/>
          <p:nvPr/>
        </p:nvSpPr>
        <p:spPr>
          <a:xfrm>
            <a:off x="2628503" y="1530177"/>
            <a:ext cx="2339102" cy="461665"/>
          </a:xfrm>
          <a:prstGeom prst="rect">
            <a:avLst/>
          </a:prstGeom>
          <a:noFill/>
        </p:spPr>
        <p:txBody>
          <a:bodyPr wrap="none" rtlCol="0">
            <a:spAutoFit/>
          </a:bodyPr>
          <a:lstStyle/>
          <a:p>
            <a:r>
              <a:rPr kumimoji="1" lang="ja-JP" altLang="en-US" sz="2400" dirty="0" smtClean="0"/>
              <a:t>小川自治会地図</a:t>
            </a:r>
            <a:endParaRPr kumimoji="1" lang="ja-JP" altLang="en-US" sz="2400" dirty="0"/>
          </a:p>
        </p:txBody>
      </p:sp>
      <p:sp>
        <p:nvSpPr>
          <p:cNvPr id="16" name="テキスト ボックス 15"/>
          <p:cNvSpPr txBox="1"/>
          <p:nvPr/>
        </p:nvSpPr>
        <p:spPr>
          <a:xfrm>
            <a:off x="3924647" y="5346601"/>
            <a:ext cx="902811" cy="307777"/>
          </a:xfrm>
          <a:prstGeom prst="rect">
            <a:avLst/>
          </a:prstGeom>
          <a:solidFill>
            <a:schemeClr val="bg1"/>
          </a:solidFill>
        </p:spPr>
        <p:txBody>
          <a:bodyPr wrap="none" rtlCol="0">
            <a:spAutoFit/>
          </a:bodyPr>
          <a:lstStyle/>
          <a:p>
            <a:r>
              <a:rPr kumimoji="1" lang="ja-JP" altLang="en-US" sz="1400" b="1" dirty="0" smtClean="0">
                <a:solidFill>
                  <a:srgbClr val="C00000"/>
                </a:solidFill>
              </a:rPr>
              <a:t>小川会館</a:t>
            </a:r>
            <a:endParaRPr kumimoji="1" lang="ja-JP" altLang="en-US" sz="1400" b="1" dirty="0">
              <a:solidFill>
                <a:srgbClr val="C00000"/>
              </a:solidFill>
            </a:endParaRPr>
          </a:p>
        </p:txBody>
      </p:sp>
      <p:cxnSp>
        <p:nvCxnSpPr>
          <p:cNvPr id="18" name="直線矢印コネクタ 17"/>
          <p:cNvCxnSpPr/>
          <p:nvPr/>
        </p:nvCxnSpPr>
        <p:spPr>
          <a:xfrm flipH="1">
            <a:off x="3708623" y="5634633"/>
            <a:ext cx="216024" cy="14401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0"/>
            <a:ext cx="7561263" cy="8510022"/>
          </a:xfrm>
          <a:prstGeom prst="rect">
            <a:avLst/>
          </a:prstGeom>
          <a:noFill/>
        </p:spPr>
        <p:txBody>
          <a:bodyPr wrap="square" rtlCol="0">
            <a:spAutoFit/>
          </a:bodyPr>
          <a:lstStyle/>
          <a:p>
            <a:r>
              <a:rPr lang="ja-JP" altLang="ja-JP" sz="1800" dirty="0" smtClean="0"/>
              <a:t>　　　　　　　　　　</a:t>
            </a:r>
            <a:endParaRPr lang="en-US" altLang="zh-CN" sz="1800" dirty="0" smtClean="0"/>
          </a:p>
          <a:p>
            <a:pPr algn="ctr"/>
            <a:r>
              <a:rPr lang="zh-CN" altLang="ja-JP" sz="2400" u="sng" dirty="0" smtClean="0"/>
              <a:t>議　　　　　　　題</a:t>
            </a:r>
            <a:endParaRPr lang="en-US" altLang="zh-CN" sz="2400" u="sng" dirty="0" smtClean="0"/>
          </a:p>
          <a:p>
            <a:pPr algn="ctr"/>
            <a:endParaRPr lang="ja-JP" altLang="ja-JP" sz="1800" dirty="0" smtClean="0"/>
          </a:p>
          <a:p>
            <a:endParaRPr lang="en-US" altLang="zh-CN" sz="2400" dirty="0" smtClean="0">
              <a:latin typeface="ＭＳ 明朝" pitchFamily="17" charset="-128"/>
              <a:ea typeface="ＭＳ 明朝" pitchFamily="17" charset="-128"/>
            </a:endParaRPr>
          </a:p>
          <a:p>
            <a:r>
              <a:rPr lang="zh-CN" altLang="ja-JP" sz="2400" strike="sngStrike" dirty="0" smtClean="0">
                <a:latin typeface="ＭＳ 明朝" pitchFamily="17" charset="-128"/>
                <a:ea typeface="ＭＳ 明朝" pitchFamily="17" charset="-128"/>
              </a:rPr>
              <a:t>１、隊長挨拶　　　　　　　　</a:t>
            </a:r>
            <a:r>
              <a:rPr lang="ja-JP" altLang="en-US" sz="2400" strike="sngStrike" dirty="0" smtClean="0">
                <a:latin typeface="ＭＳ 明朝" pitchFamily="17" charset="-128"/>
                <a:ea typeface="ＭＳ 明朝" pitchFamily="17" charset="-128"/>
              </a:rPr>
              <a:t>　</a:t>
            </a:r>
            <a:r>
              <a:rPr lang="zh-CN" altLang="ja-JP" sz="2400" strike="sngStrike" dirty="0" smtClean="0">
                <a:latin typeface="ＭＳ 明朝" pitchFamily="17" charset="-128"/>
                <a:ea typeface="ＭＳ 明朝" pitchFamily="17" charset="-128"/>
              </a:rPr>
              <a:t>長谷川自主防災隊長</a:t>
            </a:r>
            <a:endParaRPr lang="ja-JP" altLang="ja-JP" sz="2400" strike="sngStrike" dirty="0" smtClean="0">
              <a:latin typeface="ＭＳ 明朝" pitchFamily="17" charset="-128"/>
              <a:ea typeface="ＭＳ 明朝" pitchFamily="17" charset="-128"/>
            </a:endParaRPr>
          </a:p>
          <a:p>
            <a:r>
              <a:rPr lang="ja-JP" altLang="ja-JP" sz="2400" strike="sngStrike" dirty="0" smtClean="0">
                <a:latin typeface="ＭＳ 明朝" pitchFamily="17" charset="-128"/>
                <a:ea typeface="ＭＳ 明朝" pitchFamily="17" charset="-128"/>
              </a:rPr>
              <a:t>２．</a:t>
            </a:r>
            <a:r>
              <a:rPr lang="ja-JP" altLang="en-US" sz="2400" strike="sngStrike" dirty="0" smtClean="0">
                <a:latin typeface="ＭＳ 明朝" pitchFamily="17" charset="-128"/>
                <a:ea typeface="ＭＳ 明朝" pitchFamily="17" charset="-128"/>
              </a:rPr>
              <a:t>自主防災隊設立のいきさつ　　　　事務局</a:t>
            </a:r>
            <a:endParaRPr lang="en-US" altLang="ja-JP" sz="2400" strike="sngStrike" dirty="0" smtClean="0">
              <a:latin typeface="ＭＳ 明朝" pitchFamily="17" charset="-128"/>
              <a:ea typeface="ＭＳ 明朝" pitchFamily="17" charset="-128"/>
            </a:endParaRPr>
          </a:p>
          <a:p>
            <a:r>
              <a:rPr lang="ja-JP" altLang="en-US" sz="2400" strike="sngStrike" dirty="0" smtClean="0">
                <a:latin typeface="ＭＳ 明朝" pitchFamily="17" charset="-128"/>
                <a:ea typeface="ＭＳ 明朝" pitchFamily="17" charset="-128"/>
              </a:rPr>
              <a:t>３．自主防災隊の</a:t>
            </a:r>
            <a:r>
              <a:rPr lang="ja-JP" altLang="ja-JP" sz="2400" strike="sngStrike" dirty="0" smtClean="0">
                <a:latin typeface="ＭＳ 明朝" pitchFamily="17" charset="-128"/>
                <a:ea typeface="ＭＳ 明朝" pitchFamily="17" charset="-128"/>
              </a:rPr>
              <a:t>組織</a:t>
            </a:r>
            <a:r>
              <a:rPr lang="ja-JP" altLang="en-US" sz="2400" strike="sngStrike" dirty="0" smtClean="0">
                <a:latin typeface="ＭＳ 明朝" pitchFamily="17" charset="-128"/>
                <a:ea typeface="ＭＳ 明朝" pitchFamily="17" charset="-128"/>
              </a:rPr>
              <a:t>　　　　　　　　事務局</a:t>
            </a:r>
            <a:endParaRPr lang="en-US" altLang="ja-JP" sz="2400" strike="sngStrike" dirty="0" smtClean="0">
              <a:latin typeface="ＭＳ 明朝" pitchFamily="17" charset="-128"/>
              <a:ea typeface="ＭＳ 明朝" pitchFamily="17" charset="-128"/>
            </a:endParaRPr>
          </a:p>
          <a:p>
            <a:r>
              <a:rPr lang="ja-JP" altLang="en-US" sz="2400" strike="sngStrike" dirty="0" smtClean="0">
                <a:latin typeface="ＭＳ 明朝" pitchFamily="17" charset="-128"/>
                <a:ea typeface="ＭＳ 明朝" pitchFamily="17" charset="-128"/>
              </a:rPr>
              <a:t>４．自主防災隊の責任者　　　　　　　事務局</a:t>
            </a:r>
            <a:r>
              <a:rPr lang="ja-JP" altLang="ja-JP" sz="2400" strike="sngStrike" dirty="0" smtClean="0">
                <a:latin typeface="ＭＳ 明朝" pitchFamily="17" charset="-128"/>
                <a:ea typeface="ＭＳ 明朝" pitchFamily="17" charset="-128"/>
              </a:rPr>
              <a:t>　</a:t>
            </a:r>
          </a:p>
          <a:p>
            <a:r>
              <a:rPr lang="ja-JP" altLang="en-US" sz="2400" strike="sngStrike" dirty="0" smtClean="0">
                <a:latin typeface="ＭＳ 明朝" pitchFamily="17" charset="-128"/>
                <a:ea typeface="ＭＳ 明朝" pitchFamily="17" charset="-128"/>
              </a:rPr>
              <a:t>５</a:t>
            </a:r>
            <a:r>
              <a:rPr lang="ja-JP" altLang="ja-JP" sz="2400" strike="sngStrike" dirty="0" smtClean="0">
                <a:latin typeface="ＭＳ 明朝" pitchFamily="17" charset="-128"/>
                <a:ea typeface="ＭＳ 明朝" pitchFamily="17" charset="-128"/>
              </a:rPr>
              <a:t>．各支隊の担当地域</a:t>
            </a:r>
            <a:r>
              <a:rPr lang="ja-JP" altLang="en-US" sz="2400" strike="sngStrike" dirty="0" smtClean="0">
                <a:latin typeface="ＭＳ 明朝" pitchFamily="17" charset="-128"/>
                <a:ea typeface="ＭＳ 明朝" pitchFamily="17" charset="-128"/>
              </a:rPr>
              <a:t>　　　　　　　　事務局</a:t>
            </a:r>
            <a:endParaRPr lang="en-US" altLang="ja-JP" sz="2400" strike="sngStrike"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６．</a:t>
            </a:r>
            <a:r>
              <a:rPr lang="ja-JP" altLang="ja-JP" sz="2400" dirty="0" smtClean="0">
                <a:latin typeface="ＭＳ 明朝" pitchFamily="17" charset="-128"/>
                <a:ea typeface="ＭＳ 明朝" pitchFamily="17" charset="-128"/>
              </a:rPr>
              <a:t>支隊の組織</a:t>
            </a:r>
            <a:r>
              <a:rPr lang="ja-JP" altLang="en-US" sz="2400" dirty="0" smtClean="0">
                <a:latin typeface="ＭＳ 明朝" pitchFamily="17" charset="-128"/>
                <a:ea typeface="ＭＳ 明朝" pitchFamily="17" charset="-128"/>
              </a:rPr>
              <a:t>、</a:t>
            </a:r>
            <a:r>
              <a:rPr lang="ja-JP" altLang="ja-JP" sz="2400" dirty="0" smtClean="0">
                <a:latin typeface="ＭＳ 明朝" pitchFamily="17" charset="-128"/>
                <a:ea typeface="ＭＳ 明朝" pitchFamily="17" charset="-128"/>
              </a:rPr>
              <a:t>責任者</a:t>
            </a:r>
            <a:r>
              <a:rPr lang="ja-JP" altLang="en-US" sz="2400" dirty="0" smtClean="0">
                <a:latin typeface="ＭＳ 明朝" pitchFamily="17" charset="-128"/>
                <a:ea typeface="ＭＳ 明朝" pitchFamily="17" charset="-128"/>
              </a:rPr>
              <a:t>、地域</a:t>
            </a:r>
            <a:r>
              <a:rPr lang="ja-JP" altLang="ja-JP" sz="2400" dirty="0" smtClean="0">
                <a:latin typeface="ＭＳ 明朝" pitchFamily="17" charset="-128"/>
                <a:ea typeface="ＭＳ 明朝" pitchFamily="17" charset="-128"/>
              </a:rPr>
              <a:t>の確認</a:t>
            </a:r>
            <a:r>
              <a:rPr lang="ja-JP" altLang="en-US" sz="2400" dirty="0" smtClean="0">
                <a:latin typeface="ＭＳ 明朝" pitchFamily="17" charset="-128"/>
                <a:ea typeface="ＭＳ 明朝" pitchFamily="17" charset="-128"/>
              </a:rPr>
              <a:t>　</a:t>
            </a:r>
            <a:r>
              <a:rPr lang="ja-JP" altLang="ja-JP" sz="2400" dirty="0" smtClean="0">
                <a:latin typeface="ＭＳ 明朝" pitchFamily="17" charset="-128"/>
                <a:ea typeface="ＭＳ 明朝" pitchFamily="17" charset="-128"/>
              </a:rPr>
              <a:t>各支隊長代表</a:t>
            </a:r>
          </a:p>
          <a:p>
            <a:r>
              <a:rPr lang="ja-JP" altLang="en-US" sz="2400" dirty="0" smtClean="0">
                <a:latin typeface="ＭＳ 明朝" pitchFamily="17" charset="-128"/>
                <a:ea typeface="ＭＳ 明朝" pitchFamily="17" charset="-128"/>
              </a:rPr>
              <a:t>７．</a:t>
            </a:r>
            <a:r>
              <a:rPr lang="ja-JP" altLang="ja-JP" sz="2400" dirty="0" smtClean="0">
                <a:latin typeface="ＭＳ 明朝" pitchFamily="17" charset="-128"/>
                <a:ea typeface="ＭＳ 明朝" pitchFamily="17" charset="-128"/>
              </a:rPr>
              <a:t>規約</a:t>
            </a:r>
            <a:r>
              <a:rPr lang="ja-JP" altLang="en-US" sz="2400" dirty="0" smtClean="0">
                <a:latin typeface="ＭＳ 明朝" pitchFamily="17" charset="-128"/>
                <a:ea typeface="ＭＳ 明朝" pitchFamily="17" charset="-128"/>
              </a:rPr>
              <a:t>（案）　　　　　　　　　　　事務局</a:t>
            </a:r>
            <a:r>
              <a:rPr lang="ja-JP" altLang="ja-JP" sz="2400" dirty="0" smtClean="0">
                <a:latin typeface="ＭＳ 明朝" pitchFamily="17" charset="-128"/>
                <a:ea typeface="ＭＳ 明朝" pitchFamily="17" charset="-128"/>
              </a:rPr>
              <a:t>　　　　　　　　</a:t>
            </a:r>
          </a:p>
          <a:p>
            <a:r>
              <a:rPr lang="ja-JP" altLang="en-US" sz="2400" dirty="0" smtClean="0">
                <a:latin typeface="ＭＳ 明朝" pitchFamily="17" charset="-128"/>
                <a:ea typeface="ＭＳ 明朝" pitchFamily="17" charset="-128"/>
              </a:rPr>
              <a:t>８</a:t>
            </a:r>
            <a:r>
              <a:rPr lang="ja-JP" altLang="ja-JP" sz="2400" dirty="0" smtClean="0">
                <a:latin typeface="ＭＳ 明朝" pitchFamily="17" charset="-128"/>
                <a:ea typeface="ＭＳ 明朝" pitchFamily="17" charset="-128"/>
              </a:rPr>
              <a:t>．年間活動計画について　　　　　</a:t>
            </a:r>
            <a:r>
              <a:rPr lang="ja-JP" altLang="en-US" sz="2400" dirty="0" smtClean="0">
                <a:latin typeface="ＭＳ 明朝" pitchFamily="17" charset="-128"/>
                <a:ea typeface="ＭＳ 明朝" pitchFamily="17" charset="-128"/>
              </a:rPr>
              <a:t>　</a:t>
            </a:r>
            <a:r>
              <a:rPr lang="ja-JP" altLang="ja-JP" sz="2400" dirty="0" smtClean="0">
                <a:latin typeface="ＭＳ 明朝" pitchFamily="17" charset="-128"/>
                <a:ea typeface="ＭＳ 明朝" pitchFamily="17" charset="-128"/>
              </a:rPr>
              <a:t>長谷川隊長　　　　　　　　　　　　　　　</a:t>
            </a:r>
          </a:p>
          <a:p>
            <a:r>
              <a:rPr lang="ja-JP" altLang="ja-JP" sz="2400" dirty="0" smtClean="0">
                <a:latin typeface="ＭＳ 明朝" pitchFamily="17" charset="-128"/>
                <a:ea typeface="ＭＳ 明朝" pitchFamily="17" charset="-128"/>
              </a:rPr>
              <a:t>　　　主な予定（防災訓練、防災講習会など）</a:t>
            </a:r>
          </a:p>
          <a:p>
            <a:r>
              <a:rPr lang="ja-JP" altLang="ja-JP" sz="2400" dirty="0" smtClean="0">
                <a:latin typeface="ＭＳ 明朝" pitchFamily="17" charset="-128"/>
                <a:ea typeface="ＭＳ 明朝" pitchFamily="17" charset="-128"/>
              </a:rPr>
              <a:t>　　　予算案（大枠）</a:t>
            </a:r>
          </a:p>
          <a:p>
            <a:r>
              <a:rPr lang="ja-JP" altLang="en-US" sz="2400" dirty="0" smtClean="0">
                <a:latin typeface="ＭＳ 明朝" pitchFamily="17" charset="-128"/>
                <a:ea typeface="ＭＳ 明朝" pitchFamily="17" charset="-128"/>
              </a:rPr>
              <a:t>９</a:t>
            </a:r>
            <a:r>
              <a:rPr lang="ja-JP" altLang="ja-JP" sz="2400" dirty="0" smtClean="0">
                <a:latin typeface="ＭＳ 明朝" pitchFamily="17" charset="-128"/>
                <a:ea typeface="ＭＳ 明朝" pitchFamily="17" charset="-128"/>
              </a:rPr>
              <a:t>．防災班別専門会議について　　　　事務局　　　　　</a:t>
            </a:r>
          </a:p>
          <a:p>
            <a:r>
              <a:rPr lang="ja-JP" altLang="en-US" sz="2400" dirty="0" smtClean="0">
                <a:latin typeface="ＭＳ 明朝" pitchFamily="17" charset="-128"/>
                <a:ea typeface="ＭＳ 明朝" pitchFamily="17" charset="-128"/>
              </a:rPr>
              <a:t>１０</a:t>
            </a:r>
            <a:r>
              <a:rPr lang="ja-JP" altLang="ja-JP" sz="2400" dirty="0" smtClean="0">
                <a:latin typeface="ＭＳ 明朝" pitchFamily="17" charset="-128"/>
                <a:ea typeface="ＭＳ 明朝" pitchFamily="17" charset="-128"/>
              </a:rPr>
              <a:t>．「無事です」の旗について　　　事務局</a:t>
            </a:r>
          </a:p>
          <a:p>
            <a:r>
              <a:rPr lang="ja-JP" altLang="en-US" sz="2400" dirty="0" smtClean="0">
                <a:latin typeface="ＭＳ 明朝" pitchFamily="17" charset="-128"/>
                <a:ea typeface="ＭＳ 明朝" pitchFamily="17" charset="-128"/>
              </a:rPr>
              <a:t>１１</a:t>
            </a:r>
            <a:r>
              <a:rPr lang="ja-JP" altLang="ja-JP" sz="2400" dirty="0" smtClean="0">
                <a:latin typeface="ＭＳ 明朝" pitchFamily="17" charset="-128"/>
                <a:ea typeface="ＭＳ 明朝" pitchFamily="17" charset="-128"/>
              </a:rPr>
              <a:t>．防災機材・備蓄品在庫状況　　　事務局</a:t>
            </a:r>
          </a:p>
          <a:p>
            <a:r>
              <a:rPr lang="ja-JP" altLang="ja-JP" sz="2400" dirty="0" smtClean="0">
                <a:latin typeface="ＭＳ 明朝" pitchFamily="17" charset="-128"/>
                <a:ea typeface="ＭＳ 明朝" pitchFamily="17" charset="-128"/>
              </a:rPr>
              <a:t>１</a:t>
            </a:r>
            <a:r>
              <a:rPr lang="ja-JP" altLang="en-US" sz="2400" dirty="0" smtClean="0">
                <a:latin typeface="ＭＳ 明朝" pitchFamily="17" charset="-128"/>
                <a:ea typeface="ＭＳ 明朝" pitchFamily="17" charset="-128"/>
              </a:rPr>
              <a:t>２</a:t>
            </a:r>
            <a:r>
              <a:rPr lang="ja-JP" altLang="ja-JP" sz="2400" dirty="0" smtClean="0">
                <a:latin typeface="ＭＳ 明朝" pitchFamily="17" charset="-128"/>
                <a:ea typeface="ＭＳ 明朝" pitchFamily="17" charset="-128"/>
              </a:rPr>
              <a:t>．防災隊ガイドブック（仮称）</a:t>
            </a:r>
            <a:r>
              <a:rPr lang="ja-JP" altLang="en-US" sz="2400" dirty="0" smtClean="0">
                <a:latin typeface="ＭＳ 明朝" pitchFamily="17" charset="-128"/>
                <a:ea typeface="ＭＳ 明朝" pitchFamily="17" charset="-128"/>
              </a:rPr>
              <a:t>　　事務局</a:t>
            </a:r>
            <a:r>
              <a:rPr lang="ja-JP" altLang="ja-JP" sz="2400" dirty="0" smtClean="0">
                <a:latin typeface="ＭＳ 明朝" pitchFamily="17" charset="-128"/>
                <a:ea typeface="ＭＳ 明朝" pitchFamily="17" charset="-128"/>
              </a:rPr>
              <a:t>　</a:t>
            </a:r>
          </a:p>
          <a:p>
            <a:r>
              <a:rPr lang="ja-JP" altLang="ja-JP" sz="2400" dirty="0" smtClean="0">
                <a:latin typeface="ＭＳ 明朝" pitchFamily="17" charset="-128"/>
                <a:ea typeface="ＭＳ 明朝" pitchFamily="17" charset="-128"/>
              </a:rPr>
              <a:t>１</a:t>
            </a:r>
            <a:r>
              <a:rPr lang="ja-JP" altLang="en-US" sz="2400" dirty="0" smtClean="0">
                <a:latin typeface="ＭＳ 明朝" pitchFamily="17" charset="-128"/>
                <a:ea typeface="ＭＳ 明朝" pitchFamily="17" charset="-128"/>
              </a:rPr>
              <a:t>３</a:t>
            </a:r>
            <a:r>
              <a:rPr lang="ja-JP" altLang="ja-JP" sz="2400" dirty="0" smtClean="0">
                <a:latin typeface="ＭＳ 明朝" pitchFamily="17" charset="-128"/>
                <a:ea typeface="ＭＳ 明朝" pitchFamily="17" charset="-128"/>
              </a:rPr>
              <a:t>．自主防災隊の会計処理　　　　　会計　上田</a:t>
            </a:r>
            <a:endParaRPr lang="en-US" altLang="ja-JP" sz="2400" dirty="0" smtClean="0">
              <a:latin typeface="ＭＳ 明朝" pitchFamily="17" charset="-128"/>
              <a:ea typeface="ＭＳ 明朝" pitchFamily="17" charset="-128"/>
            </a:endParaRPr>
          </a:p>
          <a:p>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a:t>
            </a:r>
            <a:r>
              <a:rPr lang="ja-JP" altLang="ja-JP" sz="2000" dirty="0" smtClean="0">
                <a:latin typeface="ＭＳ 明朝" pitchFamily="17" charset="-128"/>
                <a:ea typeface="ＭＳ 明朝" pitchFamily="17" charset="-128"/>
              </a:rPr>
              <a:t>　　　　</a:t>
            </a:r>
            <a:endParaRPr lang="en-US" altLang="ja-JP" sz="2000" dirty="0" smtClean="0">
              <a:latin typeface="ＭＳ 明朝" pitchFamily="17" charset="-128"/>
              <a:ea typeface="ＭＳ 明朝" pitchFamily="17" charset="-128"/>
            </a:endParaRPr>
          </a:p>
          <a:p>
            <a:r>
              <a:rPr lang="ja-JP" altLang="ja-JP" sz="2000" dirty="0" smtClean="0">
                <a:latin typeface="ＭＳ 明朝" pitchFamily="17" charset="-128"/>
                <a:ea typeface="ＭＳ 明朝" pitchFamily="17" charset="-128"/>
              </a:rPr>
              <a:t>　　</a:t>
            </a:r>
            <a:endParaRPr lang="en-US" altLang="ja-JP" sz="2000" dirty="0" smtClean="0">
              <a:latin typeface="ＭＳ 明朝" pitchFamily="17" charset="-128"/>
              <a:ea typeface="ＭＳ 明朝" pitchFamily="17" charset="-128"/>
            </a:endParaRPr>
          </a:p>
          <a:p>
            <a:pPr algn="ctr"/>
            <a:endParaRPr lang="en-US" altLang="ja-JP" sz="2400" dirty="0" smtClean="0">
              <a:latin typeface="ＭＳ 明朝" pitchFamily="17" charset="-128"/>
              <a:ea typeface="ＭＳ 明朝" pitchFamily="17" charset="-128"/>
            </a:endParaRPr>
          </a:p>
          <a:p>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64407" y="306041"/>
            <a:ext cx="4198585" cy="707886"/>
          </a:xfrm>
          <a:prstGeom prst="rect">
            <a:avLst/>
          </a:prstGeom>
          <a:noFill/>
          <a:ln>
            <a:noFill/>
          </a:ln>
        </p:spPr>
        <p:txBody>
          <a:bodyPr wrap="none" rtlCol="0">
            <a:spAutoFit/>
          </a:bodyPr>
          <a:lstStyle/>
          <a:p>
            <a:r>
              <a:rPr kumimoji="1" lang="ja-JP" altLang="en-US" sz="4000" u="sng" dirty="0" smtClean="0">
                <a:latin typeface="HGP正楷書体" pitchFamily="66" charset="-128"/>
                <a:ea typeface="HGP正楷書体" pitchFamily="66" charset="-128"/>
              </a:rPr>
              <a:t>自主防災隊の規約</a:t>
            </a:r>
            <a:endParaRPr kumimoji="1" lang="ja-JP" altLang="en-US" sz="4000" u="sng" dirty="0">
              <a:latin typeface="HGP正楷書体" pitchFamily="66" charset="-128"/>
              <a:ea typeface="HGP正楷書体" pitchFamily="66" charset="-128"/>
            </a:endParaRPr>
          </a:p>
        </p:txBody>
      </p:sp>
      <p:sp>
        <p:nvSpPr>
          <p:cNvPr id="3" name="テキスト ボックス 2"/>
          <p:cNvSpPr txBox="1"/>
          <p:nvPr/>
        </p:nvSpPr>
        <p:spPr>
          <a:xfrm>
            <a:off x="3032510" y="2826321"/>
            <a:ext cx="1210588" cy="707886"/>
          </a:xfrm>
          <a:prstGeom prst="rect">
            <a:avLst/>
          </a:prstGeom>
          <a:noFill/>
        </p:spPr>
        <p:txBody>
          <a:bodyPr wrap="none" rtlCol="0">
            <a:spAutoFit/>
          </a:bodyPr>
          <a:lstStyle/>
          <a:p>
            <a:pPr algn="ctr"/>
            <a:r>
              <a:rPr kumimoji="1" lang="ja-JP" altLang="en-US" sz="4000" dirty="0" smtClean="0">
                <a:solidFill>
                  <a:srgbClr val="FF0000"/>
                </a:solidFill>
                <a:latin typeface="HGS正楷書体" pitchFamily="66" charset="-128"/>
                <a:ea typeface="HGS正楷書体" pitchFamily="66" charset="-128"/>
              </a:rPr>
              <a:t>別紙</a:t>
            </a:r>
            <a:endParaRPr kumimoji="1" lang="ja-JP" altLang="en-US" sz="4000" dirty="0">
              <a:solidFill>
                <a:srgbClr val="FF0000"/>
              </a:solidFill>
              <a:latin typeface="HGS正楷書体" pitchFamily="66" charset="-128"/>
              <a:ea typeface="HGS正楷書体" pitchFamily="66"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0"/>
            <a:ext cx="7561263" cy="8217634"/>
          </a:xfrm>
          <a:prstGeom prst="rect">
            <a:avLst/>
          </a:prstGeom>
          <a:noFill/>
        </p:spPr>
        <p:txBody>
          <a:bodyPr wrap="square" rtlCol="0">
            <a:spAutoFit/>
          </a:bodyPr>
          <a:lstStyle/>
          <a:p>
            <a:r>
              <a:rPr lang="ja-JP" altLang="ja-JP" sz="1800" dirty="0" smtClean="0"/>
              <a:t>　　　　　　　　　　</a:t>
            </a:r>
            <a:endParaRPr lang="en-US" altLang="zh-CN" sz="1800" dirty="0" smtClean="0"/>
          </a:p>
          <a:p>
            <a:pPr algn="ctr"/>
            <a:r>
              <a:rPr lang="zh-CN" altLang="ja-JP" sz="2400" u="sng" dirty="0" smtClean="0"/>
              <a:t>議　　　　　　　題</a:t>
            </a:r>
            <a:endParaRPr lang="en-US" altLang="zh-CN" sz="2400" u="sng" dirty="0" smtClean="0"/>
          </a:p>
          <a:p>
            <a:pPr algn="ctr"/>
            <a:endParaRPr lang="ja-JP" altLang="ja-JP" sz="1800" dirty="0" smtClean="0"/>
          </a:p>
          <a:p>
            <a:endParaRPr lang="en-US" altLang="zh-CN" sz="2400" dirty="0" smtClean="0">
              <a:latin typeface="ＭＳ 明朝" pitchFamily="17" charset="-128"/>
              <a:ea typeface="ＭＳ 明朝" pitchFamily="17" charset="-128"/>
            </a:endParaRPr>
          </a:p>
          <a:p>
            <a:r>
              <a:rPr lang="zh-CN" altLang="ja-JP" sz="2400" dirty="0" smtClean="0">
                <a:latin typeface="ＭＳ 明朝" pitchFamily="17" charset="-128"/>
                <a:ea typeface="ＭＳ 明朝" pitchFamily="17" charset="-128"/>
              </a:rPr>
              <a:t>１、隊長挨拶　　　　　　　　</a:t>
            </a:r>
            <a:r>
              <a:rPr lang="ja-JP" altLang="en-US" sz="2400" dirty="0" smtClean="0">
                <a:latin typeface="ＭＳ 明朝" pitchFamily="17" charset="-128"/>
                <a:ea typeface="ＭＳ 明朝" pitchFamily="17" charset="-128"/>
              </a:rPr>
              <a:t>　</a:t>
            </a:r>
            <a:r>
              <a:rPr lang="zh-CN" altLang="ja-JP" sz="2400" dirty="0" smtClean="0">
                <a:latin typeface="ＭＳ 明朝" pitchFamily="17" charset="-128"/>
                <a:ea typeface="ＭＳ 明朝" pitchFamily="17" charset="-128"/>
              </a:rPr>
              <a:t>長谷川自主防災隊長</a:t>
            </a:r>
            <a:endParaRPr lang="ja-JP" altLang="ja-JP" sz="2400" dirty="0" smtClean="0">
              <a:latin typeface="ＭＳ 明朝" pitchFamily="17" charset="-128"/>
              <a:ea typeface="ＭＳ 明朝" pitchFamily="17" charset="-128"/>
            </a:endParaRPr>
          </a:p>
          <a:p>
            <a:r>
              <a:rPr lang="ja-JP" altLang="ja-JP" sz="2400" dirty="0" smtClean="0">
                <a:latin typeface="ＭＳ 明朝" pitchFamily="17" charset="-128"/>
                <a:ea typeface="ＭＳ 明朝" pitchFamily="17" charset="-128"/>
              </a:rPr>
              <a:t>２．</a:t>
            </a:r>
            <a:r>
              <a:rPr lang="ja-JP" altLang="en-US" sz="2400" dirty="0" smtClean="0">
                <a:latin typeface="ＭＳ 明朝" pitchFamily="17" charset="-128"/>
                <a:ea typeface="ＭＳ 明朝" pitchFamily="17" charset="-128"/>
              </a:rPr>
              <a:t>自主防災隊設立のいきさつ　　　　事務局</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３．自主防災隊の</a:t>
            </a:r>
            <a:r>
              <a:rPr lang="ja-JP" altLang="ja-JP" sz="2400" dirty="0" smtClean="0">
                <a:latin typeface="ＭＳ 明朝" pitchFamily="17" charset="-128"/>
                <a:ea typeface="ＭＳ 明朝" pitchFamily="17" charset="-128"/>
              </a:rPr>
              <a:t>組織</a:t>
            </a:r>
            <a:r>
              <a:rPr lang="ja-JP" altLang="en-US" sz="2400" dirty="0" smtClean="0">
                <a:latin typeface="ＭＳ 明朝" pitchFamily="17" charset="-128"/>
                <a:ea typeface="ＭＳ 明朝" pitchFamily="17" charset="-128"/>
              </a:rPr>
              <a:t>　　　　　　　　事務局</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４．自主防災隊の責任者　　　　　　　事務局</a:t>
            </a:r>
            <a:r>
              <a:rPr lang="ja-JP" altLang="ja-JP" sz="2400" dirty="0" smtClean="0">
                <a:latin typeface="ＭＳ 明朝" pitchFamily="17" charset="-128"/>
                <a:ea typeface="ＭＳ 明朝" pitchFamily="17" charset="-128"/>
              </a:rPr>
              <a:t>　　　　　　　　　　　　　　</a:t>
            </a:r>
          </a:p>
          <a:p>
            <a:r>
              <a:rPr lang="ja-JP" altLang="en-US" sz="2400" dirty="0" smtClean="0">
                <a:latin typeface="ＭＳ 明朝" pitchFamily="17" charset="-128"/>
                <a:ea typeface="ＭＳ 明朝" pitchFamily="17" charset="-128"/>
              </a:rPr>
              <a:t>５</a:t>
            </a:r>
            <a:r>
              <a:rPr lang="ja-JP" altLang="ja-JP" sz="2400" dirty="0" smtClean="0">
                <a:latin typeface="ＭＳ 明朝" pitchFamily="17" charset="-128"/>
                <a:ea typeface="ＭＳ 明朝" pitchFamily="17" charset="-128"/>
              </a:rPr>
              <a:t>．各支隊の担当地域</a:t>
            </a:r>
            <a:r>
              <a:rPr lang="ja-JP" altLang="en-US" sz="2400" dirty="0" smtClean="0">
                <a:latin typeface="ＭＳ 明朝" pitchFamily="17" charset="-128"/>
                <a:ea typeface="ＭＳ 明朝" pitchFamily="17" charset="-128"/>
              </a:rPr>
              <a:t>　　　　　　　　事務局</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６．</a:t>
            </a:r>
            <a:r>
              <a:rPr lang="ja-JP" altLang="ja-JP" sz="2400" dirty="0" smtClean="0">
                <a:latin typeface="ＭＳ 明朝" pitchFamily="17" charset="-128"/>
                <a:ea typeface="ＭＳ 明朝" pitchFamily="17" charset="-128"/>
              </a:rPr>
              <a:t>支隊の組織</a:t>
            </a:r>
            <a:r>
              <a:rPr lang="ja-JP" altLang="en-US" sz="2400" dirty="0" smtClean="0">
                <a:latin typeface="ＭＳ 明朝" pitchFamily="17" charset="-128"/>
                <a:ea typeface="ＭＳ 明朝" pitchFamily="17" charset="-128"/>
              </a:rPr>
              <a:t>、</a:t>
            </a:r>
            <a:r>
              <a:rPr lang="ja-JP" altLang="ja-JP" sz="2400" dirty="0" smtClean="0">
                <a:latin typeface="ＭＳ 明朝" pitchFamily="17" charset="-128"/>
                <a:ea typeface="ＭＳ 明朝" pitchFamily="17" charset="-128"/>
              </a:rPr>
              <a:t>責任者</a:t>
            </a:r>
            <a:r>
              <a:rPr lang="ja-JP" altLang="en-US" sz="2400" dirty="0" smtClean="0">
                <a:latin typeface="ＭＳ 明朝" pitchFamily="17" charset="-128"/>
                <a:ea typeface="ＭＳ 明朝" pitchFamily="17" charset="-128"/>
              </a:rPr>
              <a:t>、地域</a:t>
            </a:r>
            <a:r>
              <a:rPr lang="ja-JP" altLang="ja-JP" sz="2400" dirty="0" smtClean="0">
                <a:latin typeface="ＭＳ 明朝" pitchFamily="17" charset="-128"/>
                <a:ea typeface="ＭＳ 明朝" pitchFamily="17" charset="-128"/>
              </a:rPr>
              <a:t>の確認</a:t>
            </a:r>
            <a:r>
              <a:rPr lang="ja-JP" altLang="en-US" sz="2400" dirty="0" smtClean="0">
                <a:latin typeface="ＭＳ 明朝" pitchFamily="17" charset="-128"/>
                <a:ea typeface="ＭＳ 明朝" pitchFamily="17" charset="-128"/>
              </a:rPr>
              <a:t>　</a:t>
            </a:r>
            <a:r>
              <a:rPr lang="ja-JP" altLang="ja-JP" sz="2400" dirty="0" smtClean="0">
                <a:latin typeface="ＭＳ 明朝" pitchFamily="17" charset="-128"/>
                <a:ea typeface="ＭＳ 明朝" pitchFamily="17" charset="-128"/>
              </a:rPr>
              <a:t>各支隊長代表</a:t>
            </a:r>
          </a:p>
          <a:p>
            <a:r>
              <a:rPr lang="ja-JP" altLang="en-US" sz="2400" dirty="0" smtClean="0">
                <a:latin typeface="ＭＳ 明朝" pitchFamily="17" charset="-128"/>
                <a:ea typeface="ＭＳ 明朝" pitchFamily="17" charset="-128"/>
              </a:rPr>
              <a:t>７．</a:t>
            </a:r>
            <a:r>
              <a:rPr lang="ja-JP" altLang="ja-JP" sz="2400" dirty="0" smtClean="0">
                <a:latin typeface="ＭＳ 明朝" pitchFamily="17" charset="-128"/>
                <a:ea typeface="ＭＳ 明朝" pitchFamily="17" charset="-128"/>
              </a:rPr>
              <a:t>規約</a:t>
            </a:r>
            <a:r>
              <a:rPr lang="ja-JP" altLang="en-US" sz="2400" dirty="0" smtClean="0">
                <a:latin typeface="ＭＳ 明朝" pitchFamily="17" charset="-128"/>
                <a:ea typeface="ＭＳ 明朝" pitchFamily="17" charset="-128"/>
              </a:rPr>
              <a:t>（案）　　　　　　　　　　　事務局</a:t>
            </a:r>
            <a:r>
              <a:rPr lang="ja-JP" altLang="ja-JP" sz="2400" dirty="0" smtClean="0">
                <a:latin typeface="ＭＳ 明朝" pitchFamily="17" charset="-128"/>
                <a:ea typeface="ＭＳ 明朝" pitchFamily="17" charset="-128"/>
              </a:rPr>
              <a:t>　　　　　　　　</a:t>
            </a:r>
          </a:p>
          <a:p>
            <a:r>
              <a:rPr lang="ja-JP" altLang="en-US" sz="2400" dirty="0" smtClean="0">
                <a:latin typeface="ＭＳ 明朝" pitchFamily="17" charset="-128"/>
                <a:ea typeface="ＭＳ 明朝" pitchFamily="17" charset="-128"/>
              </a:rPr>
              <a:t>８</a:t>
            </a:r>
            <a:r>
              <a:rPr lang="ja-JP" altLang="ja-JP" sz="2400" dirty="0" smtClean="0">
                <a:latin typeface="ＭＳ 明朝" pitchFamily="17" charset="-128"/>
                <a:ea typeface="ＭＳ 明朝" pitchFamily="17" charset="-128"/>
              </a:rPr>
              <a:t>．年間活動計画について　　　　　</a:t>
            </a:r>
            <a:r>
              <a:rPr lang="ja-JP" altLang="en-US" sz="2400" dirty="0" smtClean="0">
                <a:latin typeface="ＭＳ 明朝" pitchFamily="17" charset="-128"/>
                <a:ea typeface="ＭＳ 明朝" pitchFamily="17" charset="-128"/>
              </a:rPr>
              <a:t>　</a:t>
            </a:r>
            <a:r>
              <a:rPr lang="ja-JP" altLang="ja-JP" sz="2400" dirty="0" smtClean="0">
                <a:latin typeface="ＭＳ 明朝" pitchFamily="17" charset="-128"/>
                <a:ea typeface="ＭＳ 明朝" pitchFamily="17" charset="-128"/>
              </a:rPr>
              <a:t>長谷川隊長　　　　　　　　　　　　　　　</a:t>
            </a:r>
          </a:p>
          <a:p>
            <a:r>
              <a:rPr lang="ja-JP" altLang="ja-JP" sz="2400" dirty="0" smtClean="0">
                <a:latin typeface="ＭＳ 明朝" pitchFamily="17" charset="-128"/>
                <a:ea typeface="ＭＳ 明朝" pitchFamily="17" charset="-128"/>
              </a:rPr>
              <a:t>　　　主な予定（防災訓練、防災講習会など）</a:t>
            </a:r>
          </a:p>
          <a:p>
            <a:r>
              <a:rPr lang="ja-JP" altLang="ja-JP" sz="2400" dirty="0" smtClean="0">
                <a:latin typeface="ＭＳ 明朝" pitchFamily="17" charset="-128"/>
                <a:ea typeface="ＭＳ 明朝" pitchFamily="17" charset="-128"/>
              </a:rPr>
              <a:t>　　　予算案（大枠）</a:t>
            </a:r>
          </a:p>
          <a:p>
            <a:r>
              <a:rPr lang="ja-JP" altLang="en-US" sz="2400" dirty="0" smtClean="0">
                <a:latin typeface="ＭＳ 明朝" pitchFamily="17" charset="-128"/>
                <a:ea typeface="ＭＳ 明朝" pitchFamily="17" charset="-128"/>
              </a:rPr>
              <a:t>９</a:t>
            </a:r>
            <a:r>
              <a:rPr lang="ja-JP" altLang="ja-JP" sz="2400" dirty="0" smtClean="0">
                <a:latin typeface="ＭＳ 明朝" pitchFamily="17" charset="-128"/>
                <a:ea typeface="ＭＳ 明朝" pitchFamily="17" charset="-128"/>
              </a:rPr>
              <a:t>．防災班別専門会議について　　　　長谷川隊長　　　　　</a:t>
            </a:r>
          </a:p>
          <a:p>
            <a:r>
              <a:rPr lang="ja-JP" altLang="en-US" sz="2400" dirty="0" smtClean="0">
                <a:latin typeface="ＭＳ 明朝" pitchFamily="17" charset="-128"/>
                <a:ea typeface="ＭＳ 明朝" pitchFamily="17" charset="-128"/>
              </a:rPr>
              <a:t>１０</a:t>
            </a:r>
            <a:r>
              <a:rPr lang="ja-JP" altLang="ja-JP" sz="2400" dirty="0" smtClean="0">
                <a:latin typeface="ＭＳ 明朝" pitchFamily="17" charset="-128"/>
                <a:ea typeface="ＭＳ 明朝" pitchFamily="17" charset="-128"/>
              </a:rPr>
              <a:t>．「無事です」の旗について　　　事務局</a:t>
            </a:r>
          </a:p>
          <a:p>
            <a:r>
              <a:rPr lang="ja-JP" altLang="en-US" sz="2400" dirty="0" smtClean="0">
                <a:latin typeface="ＭＳ 明朝" pitchFamily="17" charset="-128"/>
                <a:ea typeface="ＭＳ 明朝" pitchFamily="17" charset="-128"/>
              </a:rPr>
              <a:t>１１</a:t>
            </a:r>
            <a:r>
              <a:rPr lang="ja-JP" altLang="ja-JP" sz="2400" dirty="0" smtClean="0">
                <a:latin typeface="ＭＳ 明朝" pitchFamily="17" charset="-128"/>
                <a:ea typeface="ＭＳ 明朝" pitchFamily="17" charset="-128"/>
              </a:rPr>
              <a:t>．防災機材・備蓄品在庫状況　　　事務局</a:t>
            </a:r>
          </a:p>
          <a:p>
            <a:r>
              <a:rPr lang="ja-JP" altLang="ja-JP" sz="2400" dirty="0" smtClean="0">
                <a:latin typeface="ＭＳ 明朝" pitchFamily="17" charset="-128"/>
                <a:ea typeface="ＭＳ 明朝" pitchFamily="17" charset="-128"/>
              </a:rPr>
              <a:t>１</a:t>
            </a:r>
            <a:r>
              <a:rPr lang="ja-JP" altLang="en-US" sz="2400" dirty="0" smtClean="0">
                <a:latin typeface="ＭＳ 明朝" pitchFamily="17" charset="-128"/>
                <a:ea typeface="ＭＳ 明朝" pitchFamily="17" charset="-128"/>
              </a:rPr>
              <a:t>２</a:t>
            </a:r>
            <a:r>
              <a:rPr lang="ja-JP" altLang="ja-JP" sz="2400" dirty="0" smtClean="0">
                <a:latin typeface="ＭＳ 明朝" pitchFamily="17" charset="-128"/>
                <a:ea typeface="ＭＳ 明朝" pitchFamily="17" charset="-128"/>
              </a:rPr>
              <a:t>．防災隊ガイドブック（仮称）</a:t>
            </a:r>
            <a:r>
              <a:rPr lang="ja-JP" altLang="en-US" sz="2400" dirty="0" smtClean="0">
                <a:latin typeface="ＭＳ 明朝" pitchFamily="17" charset="-128"/>
                <a:ea typeface="ＭＳ 明朝" pitchFamily="17" charset="-128"/>
              </a:rPr>
              <a:t>　　事務局</a:t>
            </a:r>
            <a:r>
              <a:rPr lang="ja-JP" altLang="ja-JP" sz="2400" dirty="0" smtClean="0">
                <a:latin typeface="ＭＳ 明朝" pitchFamily="17" charset="-128"/>
                <a:ea typeface="ＭＳ 明朝" pitchFamily="17" charset="-128"/>
              </a:rPr>
              <a:t>　</a:t>
            </a:r>
          </a:p>
          <a:p>
            <a:r>
              <a:rPr lang="ja-JP" altLang="ja-JP" sz="2400" dirty="0" smtClean="0">
                <a:latin typeface="ＭＳ 明朝" pitchFamily="17" charset="-128"/>
                <a:ea typeface="ＭＳ 明朝" pitchFamily="17" charset="-128"/>
              </a:rPr>
              <a:t>１</a:t>
            </a:r>
            <a:r>
              <a:rPr lang="ja-JP" altLang="en-US" sz="2400" dirty="0" smtClean="0">
                <a:latin typeface="ＭＳ 明朝" pitchFamily="17" charset="-128"/>
                <a:ea typeface="ＭＳ 明朝" pitchFamily="17" charset="-128"/>
              </a:rPr>
              <a:t>３</a:t>
            </a:r>
            <a:r>
              <a:rPr lang="ja-JP" altLang="ja-JP" sz="2400" dirty="0" smtClean="0">
                <a:latin typeface="ＭＳ 明朝" pitchFamily="17" charset="-128"/>
                <a:ea typeface="ＭＳ 明朝" pitchFamily="17" charset="-128"/>
              </a:rPr>
              <a:t>．自主防災隊の会計処理　　　　　会計　上田</a:t>
            </a:r>
            <a:endParaRPr lang="en-US" altLang="ja-JP" sz="2400" dirty="0" smtClean="0">
              <a:latin typeface="ＭＳ 明朝" pitchFamily="17" charset="-128"/>
              <a:ea typeface="ＭＳ 明朝" pitchFamily="17" charset="-128"/>
            </a:endParaRPr>
          </a:p>
          <a:p>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a:t>
            </a:r>
            <a:r>
              <a:rPr lang="ja-JP" altLang="ja-JP" sz="2000" b="1" dirty="0" smtClean="0">
                <a:latin typeface="ＭＳ 明朝" pitchFamily="17" charset="-128"/>
                <a:ea typeface="ＭＳ 明朝" pitchFamily="17" charset="-128"/>
              </a:rPr>
              <a:t>　</a:t>
            </a:r>
            <a:r>
              <a:rPr lang="ja-JP" altLang="ja-JP" sz="2000" dirty="0" smtClean="0">
                <a:latin typeface="ＭＳ 明朝" pitchFamily="17" charset="-128"/>
                <a:ea typeface="ＭＳ 明朝" pitchFamily="17" charset="-128"/>
              </a:rPr>
              <a:t>　　　　</a:t>
            </a:r>
            <a:endParaRPr lang="en-US" altLang="ja-JP" sz="2000" dirty="0" smtClean="0">
              <a:latin typeface="ＭＳ 明朝" pitchFamily="17" charset="-128"/>
              <a:ea typeface="ＭＳ 明朝" pitchFamily="17" charset="-128"/>
            </a:endParaRPr>
          </a:p>
          <a:p>
            <a:r>
              <a:rPr lang="ja-JP" altLang="ja-JP" sz="2000" dirty="0" smtClean="0">
                <a:latin typeface="ＭＳ 明朝" pitchFamily="17" charset="-128"/>
                <a:ea typeface="ＭＳ 明朝" pitchFamily="17" charset="-128"/>
              </a:rPr>
              <a:t>　　</a:t>
            </a:r>
            <a:endParaRPr lang="en-US" altLang="ja-JP" sz="2000" dirty="0" smtClean="0">
              <a:latin typeface="ＭＳ 明朝" pitchFamily="17" charset="-128"/>
              <a:ea typeface="ＭＳ 明朝" pitchFamily="17" charset="-128"/>
            </a:endParaRPr>
          </a:p>
          <a:p>
            <a:pPr algn="ctr"/>
            <a:endParaRPr lang="en-US" altLang="ja-JP" sz="2400" dirty="0" smtClean="0">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239" y="738089"/>
            <a:ext cx="6984776" cy="9633406"/>
          </a:xfrm>
          <a:prstGeom prst="rect">
            <a:avLst/>
          </a:prstGeom>
          <a:noFill/>
        </p:spPr>
        <p:txBody>
          <a:bodyPr wrap="square" rtlCol="0">
            <a:spAutoFit/>
          </a:bodyPr>
          <a:lstStyle/>
          <a:p>
            <a:r>
              <a:rPr lang="ja-JP" altLang="en-US" sz="2000" dirty="0" smtClean="0">
                <a:latin typeface="ＭＳ 明朝" pitchFamily="17" charset="-128"/>
                <a:ea typeface="ＭＳ 明朝" pitchFamily="17" charset="-128"/>
              </a:rPr>
              <a:t>◇</a:t>
            </a:r>
            <a:r>
              <a:rPr lang="ja-JP" altLang="ja-JP" sz="2000" dirty="0" smtClean="0">
                <a:latin typeface="ＭＳ 明朝" pitchFamily="17" charset="-128"/>
                <a:ea typeface="ＭＳ 明朝" pitchFamily="17" charset="-128"/>
              </a:rPr>
              <a:t>防災訓練</a:t>
            </a:r>
            <a:r>
              <a:rPr lang="ja-JP" altLang="en-US" sz="2000" dirty="0" smtClean="0">
                <a:latin typeface="ＭＳ 明朝" pitchFamily="17" charset="-128"/>
                <a:ea typeface="ＭＳ 明朝" pitchFamily="17" charset="-128"/>
              </a:rPr>
              <a:t>　：自治会員向け：自治会全体１０月</a:t>
            </a:r>
            <a:r>
              <a:rPr lang="en-US" altLang="ja-JP" sz="2000" dirty="0" smtClean="0">
                <a:latin typeface="ＭＳ 明朝" pitchFamily="17" charset="-128"/>
                <a:ea typeface="ＭＳ 明朝" pitchFamily="17" charset="-128"/>
              </a:rPr>
              <a:t>(</a:t>
            </a:r>
            <a:r>
              <a:rPr lang="ja-JP" altLang="en-US" sz="2000" dirty="0" smtClean="0">
                <a:latin typeface="ＭＳ 明朝" pitchFamily="17" charset="-128"/>
                <a:ea typeface="ＭＳ 明朝" pitchFamily="17" charset="-128"/>
              </a:rPr>
              <a:t>起震車</a:t>
            </a:r>
            <a:r>
              <a:rPr lang="en-US" altLang="ja-JP" sz="2000" dirty="0" smtClean="0">
                <a:latin typeface="ＭＳ 明朝" pitchFamily="17" charset="-128"/>
                <a:ea typeface="ＭＳ 明朝" pitchFamily="17" charset="-128"/>
              </a:rPr>
              <a:t>)</a:t>
            </a:r>
          </a:p>
          <a:p>
            <a:r>
              <a:rPr lang="ja-JP" altLang="en-US" sz="2000" dirty="0" smtClean="0">
                <a:latin typeface="ＭＳ 明朝" pitchFamily="17" charset="-128"/>
                <a:ea typeface="ＭＳ 明朝" pitchFamily="17" charset="-128"/>
              </a:rPr>
              <a:t>　　　　　　　　　　　　　  支隊単位：支隊で検討</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各防災班向け：専門部会で検討</a:t>
            </a:r>
            <a:endParaRPr lang="en-US" altLang="ja-JP" sz="2000" dirty="0" smtClean="0">
              <a:latin typeface="ＭＳ 明朝" pitchFamily="17" charset="-128"/>
              <a:ea typeface="ＭＳ 明朝" pitchFamily="17" charset="-128"/>
            </a:endParaRPr>
          </a:p>
          <a:p>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a:t>
            </a:r>
            <a:r>
              <a:rPr lang="ja-JP" altLang="ja-JP" sz="2000" dirty="0" smtClean="0">
                <a:latin typeface="ＭＳ 明朝" pitchFamily="17" charset="-128"/>
                <a:ea typeface="ＭＳ 明朝" pitchFamily="17" charset="-128"/>
              </a:rPr>
              <a:t>防災講習会</a:t>
            </a:r>
            <a:r>
              <a:rPr lang="ja-JP" altLang="en-US" sz="2000" dirty="0" smtClean="0">
                <a:latin typeface="ＭＳ 明朝" pitchFamily="17" charset="-128"/>
                <a:ea typeface="ＭＳ 明朝" pitchFamily="17" charset="-128"/>
              </a:rPr>
              <a:t>：自治会員向け：１１月（外部講師）</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防災隊員向け：支隊長会議で検討</a:t>
            </a:r>
            <a:endParaRPr lang="en-US" altLang="ja-JP" sz="2000" dirty="0" smtClean="0">
              <a:latin typeface="ＭＳ 明朝" pitchFamily="17" charset="-128"/>
              <a:ea typeface="ＭＳ 明朝" pitchFamily="17" charset="-128"/>
            </a:endParaRPr>
          </a:p>
          <a:p>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◇安全確認の旗：「無事です」早期に本部で購入・配付</a:t>
            </a:r>
            <a:endParaRPr lang="en-US" altLang="ja-JP" sz="2000" dirty="0" smtClean="0">
              <a:latin typeface="ＭＳ 明朝" pitchFamily="17" charset="-128"/>
              <a:ea typeface="ＭＳ 明朝" pitchFamily="17" charset="-128"/>
            </a:endParaRPr>
          </a:p>
          <a:p>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◇広報・啓蒙：自治会だより：毎月必ず防災情報を掲載</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掲示板／ホームページ：随時</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防災ガイドブック発行：６月目標</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講習会：上記</a:t>
            </a:r>
            <a:endParaRPr lang="en-US" altLang="ja-JP" sz="2000" dirty="0" smtClean="0">
              <a:latin typeface="ＭＳ 明朝" pitchFamily="17" charset="-128"/>
              <a:ea typeface="ＭＳ 明朝" pitchFamily="17" charset="-128"/>
            </a:endParaRPr>
          </a:p>
          <a:p>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◇各支隊独自の活動：支隊で検討。支隊長会議で調整</a:t>
            </a:r>
            <a:endParaRPr lang="en-US" altLang="ja-JP" sz="2000" dirty="0" smtClean="0">
              <a:latin typeface="ＭＳ 明朝" pitchFamily="17" charset="-128"/>
              <a:ea typeface="ＭＳ 明朝" pitchFamily="17" charset="-128"/>
            </a:endParaRPr>
          </a:p>
          <a:p>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◇要援護必要者の把握と援護体制：市のデータベース？</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民生委員との連携</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◇機材・備蓄品の見直しと補充：各専門部会で検討</a:t>
            </a:r>
            <a:endParaRPr lang="en-US" altLang="ja-JP" sz="2000" dirty="0" smtClean="0">
              <a:latin typeface="ＭＳ 明朝" pitchFamily="17" charset="-128"/>
              <a:ea typeface="ＭＳ 明朝" pitchFamily="17" charset="-128"/>
            </a:endParaRPr>
          </a:p>
          <a:p>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◇会議：</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①支隊長会議：年３回：６月、１０月、２月</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②防災班別専門会議：別紙</a:t>
            </a:r>
            <a:endParaRPr lang="en-US" altLang="ja-JP" sz="2000" dirty="0" smtClean="0">
              <a:latin typeface="ＭＳ 明朝" pitchFamily="17" charset="-128"/>
              <a:ea typeface="ＭＳ 明朝" pitchFamily="17" charset="-128"/>
            </a:endParaRPr>
          </a:p>
          <a:p>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◇その他：</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①公助（行政）の具体的な支援内容の調査</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②避難場所（小川小学校）の体制と備蓄品の実態調査</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他自治会との協業検討</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③「災害時役立つ力」の整備</a:t>
            </a:r>
            <a:endParaRPr lang="ja-JP" altLang="ja-JP" sz="2000" dirty="0" smtClean="0">
              <a:latin typeface="ＭＳ 明朝" pitchFamily="17" charset="-128"/>
              <a:ea typeface="ＭＳ 明朝" pitchFamily="17" charset="-128"/>
            </a:endParaRPr>
          </a:p>
        </p:txBody>
      </p:sp>
      <p:sp>
        <p:nvSpPr>
          <p:cNvPr id="3" name="正方形/長方形 2"/>
          <p:cNvSpPr/>
          <p:nvPr/>
        </p:nvSpPr>
        <p:spPr>
          <a:xfrm>
            <a:off x="1908423" y="0"/>
            <a:ext cx="3262432" cy="707886"/>
          </a:xfrm>
          <a:prstGeom prst="rect">
            <a:avLst/>
          </a:prstGeom>
        </p:spPr>
        <p:txBody>
          <a:bodyPr wrap="none">
            <a:spAutoFit/>
          </a:bodyPr>
          <a:lstStyle/>
          <a:p>
            <a:r>
              <a:rPr lang="ja-JP" altLang="en-US" sz="4000" u="sng" dirty="0" smtClean="0">
                <a:latin typeface="HGP正楷書体" pitchFamily="66" charset="-128"/>
                <a:ea typeface="HGP正楷書体" pitchFamily="66" charset="-128"/>
              </a:rPr>
              <a:t>年間活動計画</a:t>
            </a:r>
            <a:endParaRPr lang="ja-JP" altLang="en-US" sz="4000" u="sng" dirty="0">
              <a:latin typeface="HGP正楷書体" pitchFamily="66" charset="-128"/>
              <a:ea typeface="HGP正楷書体" pitchFamily="66"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098129"/>
            <a:ext cx="7561263" cy="9248686"/>
          </a:xfrm>
          <a:prstGeom prst="rect">
            <a:avLst/>
          </a:prstGeom>
          <a:noFill/>
        </p:spPr>
        <p:txBody>
          <a:bodyPr wrap="square" rtlCol="0">
            <a:spAutoFit/>
          </a:bodyPr>
          <a:lstStyle/>
          <a:p>
            <a:r>
              <a:rPr lang="ja-JP" altLang="en-US" sz="2400" dirty="0" smtClean="0">
                <a:latin typeface="ＭＳ 明朝" pitchFamily="17" charset="-128"/>
                <a:ea typeface="ＭＳ 明朝" pitchFamily="17" charset="-128"/>
              </a:rPr>
              <a:t>　☆</a:t>
            </a:r>
            <a:r>
              <a:rPr lang="ja-JP" altLang="ja-JP" sz="2400" dirty="0" smtClean="0">
                <a:latin typeface="ＭＳ 明朝" pitchFamily="17" charset="-128"/>
                <a:ea typeface="ＭＳ 明朝" pitchFamily="17" charset="-128"/>
              </a:rPr>
              <a:t>目的：</a:t>
            </a:r>
            <a:r>
              <a:rPr lang="ja-JP" altLang="en-US" sz="2400" dirty="0" smtClean="0">
                <a:latin typeface="ＭＳ 明朝" pitchFamily="17" charset="-128"/>
                <a:ea typeface="ＭＳ 明朝" pitchFamily="17" charset="-128"/>
              </a:rPr>
              <a:t>５支隊での共通テーマの</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Ａ．</a:t>
            </a:r>
            <a:r>
              <a:rPr lang="ja-JP" altLang="ja-JP" sz="2400" dirty="0" smtClean="0">
                <a:latin typeface="ＭＳ 明朝" pitchFamily="17" charset="-128"/>
                <a:ea typeface="ＭＳ 明朝" pitchFamily="17" charset="-128"/>
              </a:rPr>
              <a:t>情報交換・専門部会　</a:t>
            </a:r>
          </a:p>
          <a:p>
            <a:r>
              <a:rPr lang="ja-JP" altLang="ja-JP" sz="2400" dirty="0" smtClean="0">
                <a:latin typeface="ＭＳ 明朝" pitchFamily="17" charset="-128"/>
                <a:ea typeface="ＭＳ 明朝" pitchFamily="17" charset="-128"/>
              </a:rPr>
              <a:t>　　</a:t>
            </a:r>
            <a:r>
              <a:rPr lang="ja-JP" altLang="en-US" sz="2400" dirty="0" smtClean="0">
                <a:latin typeface="ＭＳ 明朝" pitchFamily="17" charset="-128"/>
                <a:ea typeface="ＭＳ 明朝" pitchFamily="17" charset="-128"/>
              </a:rPr>
              <a:t>Ｂ．</a:t>
            </a:r>
            <a:r>
              <a:rPr lang="ja-JP" altLang="ja-JP" sz="2400" dirty="0" smtClean="0">
                <a:latin typeface="ＭＳ 明朝" pitchFamily="17" charset="-128"/>
                <a:ea typeface="ＭＳ 明朝" pitchFamily="17" charset="-128"/>
              </a:rPr>
              <a:t>活動内容の企画立案</a:t>
            </a:r>
          </a:p>
          <a:p>
            <a:r>
              <a:rPr lang="ja-JP" altLang="en-US" sz="2400" dirty="0" smtClean="0">
                <a:latin typeface="ＭＳ 明朝" pitchFamily="17" charset="-128"/>
                <a:ea typeface="ＭＳ 明朝" pitchFamily="17" charset="-128"/>
              </a:rPr>
              <a:t>　</a:t>
            </a:r>
            <a:r>
              <a:rPr lang="ja-JP" altLang="ja-JP" sz="2400" dirty="0" smtClean="0">
                <a:latin typeface="ＭＳ 明朝" pitchFamily="17" charset="-128"/>
                <a:ea typeface="ＭＳ 明朝" pitchFamily="17" charset="-128"/>
              </a:rPr>
              <a:t>　</a:t>
            </a:r>
            <a:r>
              <a:rPr lang="ja-JP" altLang="en-US" sz="2400" dirty="0" smtClean="0">
                <a:latin typeface="ＭＳ 明朝" pitchFamily="17" charset="-128"/>
                <a:ea typeface="ＭＳ 明朝" pitchFamily="17" charset="-128"/>
              </a:rPr>
              <a:t>Ｃ．</a:t>
            </a:r>
            <a:r>
              <a:rPr lang="ja-JP" altLang="ja-JP" sz="2400" dirty="0" smtClean="0">
                <a:latin typeface="ＭＳ 明朝" pitchFamily="17" charset="-128"/>
                <a:ea typeface="ＭＳ 明朝" pitchFamily="17" charset="-128"/>
              </a:rPr>
              <a:t>専門的な訓練計画と実施</a:t>
            </a:r>
          </a:p>
          <a:p>
            <a:r>
              <a:rPr lang="ja-JP" altLang="en-US" sz="2400" dirty="0" smtClean="0">
                <a:latin typeface="ＭＳ 明朝" pitchFamily="17" charset="-128"/>
                <a:ea typeface="ＭＳ 明朝" pitchFamily="17" charset="-128"/>
              </a:rPr>
              <a:t>　</a:t>
            </a:r>
            <a:r>
              <a:rPr lang="ja-JP" altLang="ja-JP" sz="2400" dirty="0" smtClean="0">
                <a:latin typeface="ＭＳ 明朝" pitchFamily="17" charset="-128"/>
                <a:ea typeface="ＭＳ 明朝" pitchFamily="17" charset="-128"/>
              </a:rPr>
              <a:t>　Ｄ</a:t>
            </a:r>
            <a:r>
              <a:rPr lang="ja-JP" altLang="en-US" sz="2400" dirty="0" smtClean="0">
                <a:latin typeface="ＭＳ 明朝" pitchFamily="17" charset="-128"/>
                <a:ea typeface="ＭＳ 明朝" pitchFamily="17" charset="-128"/>
              </a:rPr>
              <a:t>．</a:t>
            </a:r>
            <a:r>
              <a:rPr lang="ja-JP" altLang="ja-JP" sz="2400" dirty="0" smtClean="0">
                <a:latin typeface="ＭＳ 明朝" pitchFamily="17" charset="-128"/>
                <a:ea typeface="ＭＳ 明朝" pitchFamily="17" charset="-128"/>
              </a:rPr>
              <a:t>必要機材の洗い出しと予算案への反映</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Ｅ．</a:t>
            </a:r>
            <a:r>
              <a:rPr lang="ja-JP" altLang="en-US" sz="2400" b="1" dirty="0" smtClean="0">
                <a:solidFill>
                  <a:srgbClr val="C00000"/>
                </a:solidFill>
                <a:latin typeface="ＭＳ 明朝" pitchFamily="17" charset="-128"/>
                <a:ea typeface="ＭＳ 明朝" pitchFamily="17" charset="-128"/>
              </a:rPr>
              <a:t>緊急時の具体的な活動マニュアル作成</a:t>
            </a:r>
            <a:endParaRPr lang="en-US" altLang="ja-JP" sz="2400" b="1" dirty="0" smtClean="0">
              <a:solidFill>
                <a:srgbClr val="C00000"/>
              </a:solidFill>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☆検討テーマ：各専門会議で選ぶが例えば</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情報広報班：・防災マップの更新</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救出救護／避難誘導班：</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・「無事です</a:t>
            </a:r>
            <a:r>
              <a:rPr lang="ja-JP" altLang="en-US" sz="2400" dirty="0" err="1" smtClean="0">
                <a:latin typeface="ＭＳ 明朝" pitchFamily="17" charset="-128"/>
                <a:ea typeface="ＭＳ 明朝" pitchFamily="17" charset="-128"/>
              </a:rPr>
              <a:t>の</a:t>
            </a:r>
            <a:r>
              <a:rPr lang="ja-JP" altLang="en-US" sz="2400" dirty="0" smtClean="0">
                <a:latin typeface="ＭＳ 明朝" pitchFamily="17" charset="-128"/>
                <a:ea typeface="ＭＳ 明朝" pitchFamily="17" charset="-128"/>
              </a:rPr>
              <a:t>旗」を活用した</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具体的な救助方法</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・一時避難場所の環境整備</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（必要機材の選定）</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防火消火班：・消火設備の場所調査、確認</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・スタンドパイプの使用訓練と</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有効性の検証</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給食給水班：・自助の備蓄の徹底</a:t>
            </a:r>
            <a:r>
              <a:rPr lang="ja-JP" altLang="ja-JP" sz="2400" dirty="0" smtClean="0">
                <a:latin typeface="ＭＳ 明朝" pitchFamily="17" charset="-128"/>
                <a:ea typeface="ＭＳ 明朝" pitchFamily="17" charset="-128"/>
              </a:rPr>
              <a:t>　　　　</a:t>
            </a:r>
          </a:p>
          <a:p>
            <a:r>
              <a:rPr lang="ja-JP" altLang="en-US" sz="2400" dirty="0" smtClean="0">
                <a:latin typeface="ＭＳ 明朝" pitchFamily="17" charset="-128"/>
                <a:ea typeface="ＭＳ 明朝" pitchFamily="17" charset="-128"/>
              </a:rPr>
              <a:t>　☆</a:t>
            </a:r>
            <a:r>
              <a:rPr lang="ja-JP" altLang="ja-JP" sz="2400" dirty="0" smtClean="0">
                <a:latin typeface="ＭＳ 明朝" pitchFamily="17" charset="-128"/>
                <a:ea typeface="ＭＳ 明朝" pitchFamily="17" charset="-128"/>
              </a:rPr>
              <a:t>各支隊メンバー</a:t>
            </a:r>
            <a:r>
              <a:rPr lang="ja-JP" altLang="en-US" sz="2400" dirty="0" smtClean="0">
                <a:latin typeface="ＭＳ 明朝" pitchFamily="17" charset="-128"/>
                <a:ea typeface="ＭＳ 明朝" pitchFamily="17" charset="-128"/>
              </a:rPr>
              <a:t>：</a:t>
            </a:r>
            <a:r>
              <a:rPr lang="ja-JP" altLang="ja-JP" sz="2400" dirty="0" smtClean="0">
                <a:latin typeface="ＭＳ 明朝" pitchFamily="17" charset="-128"/>
                <a:ea typeface="ＭＳ 明朝" pitchFamily="17" charset="-128"/>
              </a:rPr>
              <a:t>支隊から班ごとに</a:t>
            </a:r>
            <a:r>
              <a:rPr lang="ja-JP" altLang="en-US" sz="2400" dirty="0" smtClean="0">
                <a:latin typeface="ＭＳ 明朝" pitchFamily="17" charset="-128"/>
                <a:ea typeface="ＭＳ 明朝" pitchFamily="17" charset="-128"/>
              </a:rPr>
              <a:t>支隊長が</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a:t>
            </a:r>
            <a:r>
              <a:rPr lang="ja-JP" altLang="ja-JP" sz="2400" dirty="0" smtClean="0">
                <a:latin typeface="ＭＳ 明朝" pitchFamily="17" charset="-128"/>
                <a:ea typeface="ＭＳ 明朝" pitchFamily="17" charset="-128"/>
              </a:rPr>
              <a:t>１，２名選出</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☆議長：メンバーから互選で選出</a:t>
            </a:r>
            <a:endParaRPr lang="ja-JP" altLang="ja-JP" sz="2400" dirty="0" smtClean="0">
              <a:latin typeface="ＭＳ 明朝" pitchFamily="17" charset="-128"/>
              <a:ea typeface="ＭＳ 明朝" pitchFamily="17" charset="-128"/>
            </a:endParaRPr>
          </a:p>
          <a:p>
            <a:r>
              <a:rPr lang="ja-JP" altLang="ja-JP" sz="2400" dirty="0" smtClean="0">
                <a:latin typeface="ＭＳ 明朝" pitchFamily="17" charset="-128"/>
                <a:ea typeface="ＭＳ 明朝" pitchFamily="17" charset="-128"/>
              </a:rPr>
              <a:t>　</a:t>
            </a:r>
            <a:r>
              <a:rPr lang="ja-JP" altLang="en-US" sz="2400" dirty="0" smtClean="0">
                <a:latin typeface="ＭＳ 明朝" pitchFamily="17" charset="-128"/>
                <a:ea typeface="ＭＳ 明朝" pitchFamily="17" charset="-128"/>
              </a:rPr>
              <a:t>☆事務局</a:t>
            </a:r>
            <a:r>
              <a:rPr lang="ja-JP" altLang="ja-JP" sz="2400" dirty="0" smtClean="0">
                <a:latin typeface="ＭＳ 明朝" pitchFamily="17" charset="-128"/>
                <a:ea typeface="ＭＳ 明朝" pitchFamily="17" charset="-128"/>
              </a:rPr>
              <a:t>：</a:t>
            </a:r>
            <a:r>
              <a:rPr lang="ja-JP" altLang="en-US" sz="2400" dirty="0" smtClean="0">
                <a:latin typeface="ＭＳ 明朝" pitchFamily="17" charset="-128"/>
                <a:ea typeface="ＭＳ 明朝" pitchFamily="17" charset="-128"/>
              </a:rPr>
              <a:t>１回目は本部</a:t>
            </a:r>
            <a:r>
              <a:rPr lang="ja-JP" altLang="ja-JP" sz="2400" dirty="0" smtClean="0">
                <a:latin typeface="ＭＳ 明朝" pitchFamily="17" charset="-128"/>
                <a:ea typeface="ＭＳ 明朝" pitchFamily="17" charset="-128"/>
              </a:rPr>
              <a:t>事務局</a:t>
            </a:r>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２回目以降はメンバーから互選</a:t>
            </a:r>
            <a:r>
              <a:rPr lang="ja-JP" altLang="ja-JP" sz="2400" dirty="0" smtClean="0">
                <a:latin typeface="ＭＳ 明朝" pitchFamily="17" charset="-128"/>
                <a:ea typeface="ＭＳ 明朝" pitchFamily="17" charset="-128"/>
              </a:rPr>
              <a:t>　　</a:t>
            </a:r>
            <a:endParaRPr lang="en-US" altLang="ja-JP" sz="2400" dirty="0" smtClean="0">
              <a:latin typeface="ＭＳ 明朝" pitchFamily="17" charset="-128"/>
              <a:ea typeface="ＭＳ 明朝" pitchFamily="17" charset="-128"/>
            </a:endParaRPr>
          </a:p>
          <a:p>
            <a:endParaRPr lang="en-US" altLang="ja-JP" sz="2400" dirty="0" smtClean="0">
              <a:latin typeface="ＭＳ 明朝" pitchFamily="17" charset="-128"/>
              <a:ea typeface="ＭＳ 明朝" pitchFamily="17" charset="-128"/>
            </a:endParaRPr>
          </a:p>
          <a:p>
            <a:r>
              <a:rPr lang="ja-JP" altLang="en-US" sz="2400" dirty="0" smtClean="0">
                <a:latin typeface="ＭＳ 明朝" pitchFamily="17" charset="-128"/>
                <a:ea typeface="ＭＳ 明朝" pitchFamily="17" charset="-128"/>
              </a:rPr>
              <a:t>　◆</a:t>
            </a:r>
            <a:r>
              <a:rPr lang="ja-JP" altLang="ja-JP" sz="2400" dirty="0" smtClean="0">
                <a:latin typeface="ＭＳ 明朝" pitchFamily="17" charset="-128"/>
                <a:ea typeface="ＭＳ 明朝" pitchFamily="17" charset="-128"/>
              </a:rPr>
              <a:t>第１回　</a:t>
            </a:r>
            <a:r>
              <a:rPr lang="ja-JP" altLang="en-US" sz="2400" dirty="0" smtClean="0">
                <a:latin typeface="ＭＳ 明朝" pitchFamily="17" charset="-128"/>
                <a:ea typeface="ＭＳ 明朝" pitchFamily="17" charset="-128"/>
              </a:rPr>
              <a:t>出来るだけ</a:t>
            </a:r>
            <a:r>
              <a:rPr lang="ja-JP" altLang="ja-JP" sz="2400" dirty="0" smtClean="0">
                <a:latin typeface="ＭＳ 明朝" pitchFamily="17" charset="-128"/>
                <a:ea typeface="ＭＳ 明朝" pitchFamily="17" charset="-128"/>
              </a:rPr>
              <a:t>各班</a:t>
            </a:r>
            <a:r>
              <a:rPr lang="ja-JP" altLang="en-US" sz="2400" dirty="0" smtClean="0">
                <a:latin typeface="ＭＳ 明朝" pitchFamily="17" charset="-128"/>
                <a:ea typeface="ＭＳ 明朝" pitchFamily="17" charset="-128"/>
              </a:rPr>
              <a:t>６</a:t>
            </a:r>
            <a:r>
              <a:rPr lang="ja-JP" altLang="ja-JP" sz="2400" dirty="0" smtClean="0">
                <a:latin typeface="ＭＳ 明朝" pitchFamily="17" charset="-128"/>
                <a:ea typeface="ＭＳ 明朝" pitchFamily="17" charset="-128"/>
              </a:rPr>
              <a:t>月</a:t>
            </a:r>
            <a:r>
              <a:rPr lang="ja-JP" altLang="en-US" sz="2400" dirty="0" smtClean="0">
                <a:latin typeface="ＭＳ 明朝" pitchFamily="17" charset="-128"/>
                <a:ea typeface="ＭＳ 明朝" pitchFamily="17" charset="-128"/>
              </a:rPr>
              <a:t>迄</a:t>
            </a:r>
            <a:r>
              <a:rPr lang="ja-JP" altLang="ja-JP" sz="2400" dirty="0" smtClean="0">
                <a:latin typeface="ＭＳ 明朝" pitchFamily="17" charset="-128"/>
                <a:ea typeface="ＭＳ 明朝" pitchFamily="17" charset="-128"/>
              </a:rPr>
              <a:t>に開催　　　　　　　　　</a:t>
            </a:r>
          </a:p>
          <a:p>
            <a:endParaRPr kumimoji="1" lang="ja-JP" altLang="en-US" dirty="0"/>
          </a:p>
        </p:txBody>
      </p:sp>
      <p:sp>
        <p:nvSpPr>
          <p:cNvPr id="3" name="正方形/長方形 2"/>
          <p:cNvSpPr/>
          <p:nvPr/>
        </p:nvSpPr>
        <p:spPr>
          <a:xfrm>
            <a:off x="1908423" y="450057"/>
            <a:ext cx="4288353" cy="707886"/>
          </a:xfrm>
          <a:prstGeom prst="rect">
            <a:avLst/>
          </a:prstGeom>
        </p:spPr>
        <p:txBody>
          <a:bodyPr wrap="none">
            <a:spAutoFit/>
          </a:bodyPr>
          <a:lstStyle/>
          <a:p>
            <a:r>
              <a:rPr lang="ja-JP" altLang="en-US" sz="4000" u="sng" dirty="0" smtClean="0">
                <a:latin typeface="HGP正楷書体" pitchFamily="66" charset="-128"/>
                <a:ea typeface="HGP正楷書体" pitchFamily="66" charset="-128"/>
              </a:rPr>
              <a:t>防災班別専門会議</a:t>
            </a:r>
            <a:endParaRPr lang="ja-JP" altLang="en-US" sz="4000" u="sng" dirty="0">
              <a:latin typeface="HGP正楷書体" pitchFamily="66" charset="-128"/>
              <a:ea typeface="HGP正楷書体" pitchFamily="66"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2239" y="522065"/>
            <a:ext cx="7020991" cy="1446550"/>
          </a:xfrm>
          <a:prstGeom prst="rect">
            <a:avLst/>
          </a:prstGeom>
          <a:noFill/>
          <a:ln w="19050">
            <a:noFill/>
          </a:ln>
        </p:spPr>
        <p:txBody>
          <a:bodyPr wrap="square" rtlCol="0">
            <a:spAutoFit/>
          </a:bodyPr>
          <a:lstStyle/>
          <a:p>
            <a:pPr algn="ctr"/>
            <a:r>
              <a:rPr kumimoji="1" lang="ja-JP" altLang="en-US" sz="4000" u="sng" dirty="0" smtClean="0">
                <a:latin typeface="ＭＳ 明朝" pitchFamily="17" charset="-128"/>
                <a:ea typeface="ＭＳ 明朝" pitchFamily="17" charset="-128"/>
              </a:rPr>
              <a:t>２５年度防災予算</a:t>
            </a:r>
            <a:endParaRPr kumimoji="1" lang="en-US" altLang="ja-JP" sz="4000" u="sng" dirty="0" smtClean="0">
              <a:latin typeface="ＭＳ 明朝" pitchFamily="17" charset="-128"/>
              <a:ea typeface="ＭＳ 明朝" pitchFamily="17" charset="-128"/>
            </a:endParaRPr>
          </a:p>
          <a:p>
            <a:pPr algn="ctr"/>
            <a:r>
              <a:rPr lang="ja-JP" altLang="en-US" sz="2400" dirty="0" smtClean="0">
                <a:latin typeface="ＭＳ 明朝" pitchFamily="17" charset="-128"/>
                <a:ea typeface="ＭＳ 明朝" pitchFamily="17" charset="-128"/>
              </a:rPr>
              <a:t> </a:t>
            </a:r>
            <a:endParaRPr lang="en-US" altLang="ja-JP" sz="2400" dirty="0" smtClean="0">
              <a:latin typeface="ＭＳ 明朝" pitchFamily="17" charset="-128"/>
              <a:ea typeface="ＭＳ 明朝" pitchFamily="17" charset="-128"/>
            </a:endParaRPr>
          </a:p>
          <a:p>
            <a:pPr algn="ctr"/>
            <a:r>
              <a:rPr lang="ja-JP" altLang="en-US" sz="2400" dirty="0" smtClean="0">
                <a:latin typeface="ＭＳ 明朝" pitchFamily="17" charset="-128"/>
                <a:ea typeface="ＭＳ 明朝" pitchFamily="17" charset="-128"/>
              </a:rPr>
              <a:t>自治会総会で承認された</a:t>
            </a:r>
            <a:r>
              <a:rPr lang="ja-JP" altLang="en-US" sz="2400" u="sng" dirty="0" smtClean="0">
                <a:latin typeface="ＭＳ 明朝" pitchFamily="17" charset="-128"/>
                <a:ea typeface="ＭＳ 明朝" pitchFamily="17" charset="-128"/>
              </a:rPr>
              <a:t>予算枠＝￥</a:t>
            </a:r>
            <a:r>
              <a:rPr lang="en-US" altLang="ja-JP" sz="2400" u="sng" dirty="0" smtClean="0">
                <a:latin typeface="ＭＳ 明朝" pitchFamily="17" charset="-128"/>
                <a:ea typeface="ＭＳ 明朝" pitchFamily="17" charset="-128"/>
              </a:rPr>
              <a:t>2,200,000</a:t>
            </a:r>
          </a:p>
        </p:txBody>
      </p:sp>
      <p:graphicFrame>
        <p:nvGraphicFramePr>
          <p:cNvPr id="7" name="表 6"/>
          <p:cNvGraphicFramePr>
            <a:graphicFrameLocks noGrp="1"/>
          </p:cNvGraphicFramePr>
          <p:nvPr/>
        </p:nvGraphicFramePr>
        <p:xfrm>
          <a:off x="252239" y="2538289"/>
          <a:ext cx="7056784" cy="4011966"/>
        </p:xfrm>
        <a:graphic>
          <a:graphicData uri="http://schemas.openxmlformats.org/drawingml/2006/table">
            <a:tbl>
              <a:tblPr firstRow="1" bandRow="1">
                <a:tableStyleId>{5C22544A-7EE6-4342-B048-85BDC9FD1C3A}</a:tableStyleId>
              </a:tblPr>
              <a:tblGrid>
                <a:gridCol w="1440160"/>
                <a:gridCol w="1944216"/>
                <a:gridCol w="648072"/>
                <a:gridCol w="1152128"/>
                <a:gridCol w="1872208"/>
              </a:tblGrid>
              <a:tr h="361962">
                <a:tc>
                  <a:txBody>
                    <a:bodyPr/>
                    <a:lstStyle/>
                    <a:p>
                      <a:pPr algn="ctr"/>
                      <a:r>
                        <a:rPr kumimoji="1" lang="ja-JP" altLang="en-US" sz="1600" dirty="0" smtClean="0">
                          <a:solidFill>
                            <a:schemeClr val="bg1"/>
                          </a:solidFill>
                        </a:rPr>
                        <a:t>品目</a:t>
                      </a:r>
                      <a:endParaRPr kumimoji="1" lang="en-US" altLang="ja-JP" sz="16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smtClean="0">
                          <a:solidFill>
                            <a:schemeClr val="bg1"/>
                          </a:solidFill>
                        </a:rPr>
                        <a:t>内容</a:t>
                      </a:r>
                      <a:endParaRPr kumimoji="1" lang="ja-JP" alt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smtClean="0">
                          <a:solidFill>
                            <a:schemeClr val="bg1"/>
                          </a:solidFill>
                        </a:rPr>
                        <a:t>個数</a:t>
                      </a:r>
                      <a:endParaRPr kumimoji="1" lang="ja-JP" alt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smtClean="0">
                          <a:solidFill>
                            <a:schemeClr val="bg1"/>
                          </a:solidFill>
                        </a:rPr>
                        <a:t>金額</a:t>
                      </a:r>
                      <a:endParaRPr kumimoji="1" lang="ja-JP" alt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smtClean="0">
                          <a:solidFill>
                            <a:schemeClr val="bg1"/>
                          </a:solidFill>
                        </a:rPr>
                        <a:t>備考</a:t>
                      </a:r>
                      <a:endParaRPr kumimoji="1" lang="ja-JP" alt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505755">
                <a:tc>
                  <a:txBody>
                    <a:bodyPr/>
                    <a:lstStyle/>
                    <a:p>
                      <a:r>
                        <a:rPr kumimoji="1" lang="ja-JP" altLang="en-US" sz="1600" dirty="0" smtClean="0">
                          <a:solidFill>
                            <a:schemeClr val="tx1"/>
                          </a:solidFill>
                        </a:rPr>
                        <a:t>防災倉庫</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latin typeface="ＭＳ 明朝" pitchFamily="17" charset="-128"/>
                          <a:ea typeface="ＭＳ 明朝" pitchFamily="17" charset="-128"/>
                        </a:rPr>
                        <a:t>かえで公園</a:t>
                      </a:r>
                      <a:endParaRPr kumimoji="1" lang="en-US" altLang="ja-JP" sz="1600" dirty="0" smtClean="0">
                        <a:latin typeface="ＭＳ 明朝" pitchFamily="17" charset="-128"/>
                        <a:ea typeface="ＭＳ 明朝" pitchFamily="17" charset="-128"/>
                      </a:endParaRPr>
                    </a:p>
                    <a:p>
                      <a:r>
                        <a:rPr kumimoji="1" lang="ja-JP" altLang="en-US" sz="1600" dirty="0" smtClean="0">
                          <a:latin typeface="ＭＳ 明朝" pitchFamily="17" charset="-128"/>
                          <a:ea typeface="ＭＳ 明朝" pitchFamily="17" charset="-128"/>
                        </a:rPr>
                        <a:t>下小川（？）</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dirty="0" smtClean="0">
                          <a:latin typeface="ＭＳ 明朝" pitchFamily="17" charset="-128"/>
                          <a:ea typeface="ＭＳ 明朝" pitchFamily="17" charset="-128"/>
                        </a:rPr>
                        <a:t>１</a:t>
                      </a:r>
                      <a:endParaRPr kumimoji="1" lang="en-US" altLang="ja-JP" sz="1600" dirty="0" smtClean="0">
                        <a:latin typeface="ＭＳ 明朝" pitchFamily="17" charset="-128"/>
                        <a:ea typeface="ＭＳ 明朝" pitchFamily="17" charset="-128"/>
                      </a:endParaRPr>
                    </a:p>
                    <a:p>
                      <a:pPr algn="r"/>
                      <a:r>
                        <a:rPr kumimoji="1" lang="ja-JP" altLang="en-US" sz="1600" dirty="0" smtClean="0">
                          <a:latin typeface="ＭＳ 明朝" pitchFamily="17" charset="-128"/>
                          <a:ea typeface="ＭＳ 明朝" pitchFamily="17" charset="-128"/>
                        </a:rPr>
                        <a:t>１</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180,000</a:t>
                      </a:r>
                    </a:p>
                    <a:p>
                      <a:pPr algn="r"/>
                      <a:r>
                        <a:rPr kumimoji="1" lang="en-US" altLang="ja-JP" sz="1600" dirty="0" smtClean="0">
                          <a:latin typeface="ＭＳ 明朝" pitchFamily="17" charset="-128"/>
                          <a:ea typeface="ＭＳ 明朝" pitchFamily="17" charset="-128"/>
                        </a:rPr>
                        <a:t>140,000</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latin typeface="ＭＳ 明朝" pitchFamily="17" charset="-128"/>
                          <a:ea typeface="ＭＳ 明朝" pitchFamily="17" charset="-128"/>
                        </a:rPr>
                        <a:t>自治会で購入</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7503">
                <a:tc>
                  <a:txBody>
                    <a:bodyPr/>
                    <a:lstStyle/>
                    <a:p>
                      <a:r>
                        <a:rPr kumimoji="1" lang="ja-JP" altLang="en-US" sz="1600" dirty="0" smtClean="0">
                          <a:solidFill>
                            <a:schemeClr val="tx1"/>
                          </a:solidFill>
                        </a:rPr>
                        <a:t>安全確認の旗</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latin typeface="ＭＳ 明朝" pitchFamily="17" charset="-128"/>
                          <a:ea typeface="ＭＳ 明朝" pitchFamily="17" charset="-128"/>
                        </a:rPr>
                        <a:t>「無事です」</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1400</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500,000</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7503">
                <a:tc>
                  <a:txBody>
                    <a:bodyPr/>
                    <a:lstStyle/>
                    <a:p>
                      <a:r>
                        <a:rPr kumimoji="1" lang="ja-JP" altLang="en-US" sz="1600" dirty="0" smtClean="0">
                          <a:solidFill>
                            <a:schemeClr val="tx1"/>
                          </a:solidFill>
                        </a:rPr>
                        <a:t>スタンドパイプ</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latin typeface="ＭＳ 明朝" pitchFamily="17" charset="-128"/>
                          <a:ea typeface="ＭＳ 明朝" pitchFamily="17" charset="-128"/>
                        </a:rPr>
                        <a:t>２０</a:t>
                      </a:r>
                      <a:r>
                        <a:rPr kumimoji="1" lang="en-US" altLang="ja-JP" sz="1600" dirty="0" smtClean="0">
                          <a:latin typeface="ＭＳ 明朝" pitchFamily="17" charset="-128"/>
                          <a:ea typeface="ＭＳ 明朝" pitchFamily="17" charset="-128"/>
                        </a:rPr>
                        <a:t>M</a:t>
                      </a:r>
                      <a:r>
                        <a:rPr kumimoji="1" lang="ja-JP" altLang="en-US" sz="1600" dirty="0" smtClean="0">
                          <a:latin typeface="ＭＳ 明朝" pitchFamily="17" charset="-128"/>
                          <a:ea typeface="ＭＳ 明朝" pitchFamily="17" charset="-128"/>
                        </a:rPr>
                        <a:t>ホースｘ３</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1</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72,000</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latin typeface="ＭＳ 明朝" pitchFamily="17" charset="-128"/>
                          <a:ea typeface="ＭＳ 明朝" pitchFamily="17" charset="-128"/>
                        </a:rPr>
                        <a:t>テスト用１セット</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7503">
                <a:tc>
                  <a:txBody>
                    <a:bodyPr/>
                    <a:lstStyle/>
                    <a:p>
                      <a:r>
                        <a:rPr kumimoji="1" lang="ja-JP" altLang="en-US" sz="1600" dirty="0" smtClean="0">
                          <a:solidFill>
                            <a:schemeClr val="tx1"/>
                          </a:solidFill>
                        </a:rPr>
                        <a:t>トランシーバー</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latin typeface="ＭＳ 明朝" pitchFamily="17" charset="-128"/>
                          <a:ea typeface="ＭＳ 明朝" pitchFamily="17" charset="-128"/>
                        </a:rPr>
                        <a:t>親ｘ１、子ｘ６</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1</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568,000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latin typeface="ＭＳ 明朝" pitchFamily="17" charset="-128"/>
                          <a:ea typeface="ＭＳ 明朝" pitchFamily="17" charset="-128"/>
                        </a:rPr>
                        <a:t>基地局施設込</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1962">
                <a:tc>
                  <a:txBody>
                    <a:bodyPr/>
                    <a:lstStyle/>
                    <a:p>
                      <a:r>
                        <a:rPr kumimoji="1" lang="ja-JP" altLang="en-US" sz="1600" dirty="0" smtClean="0">
                          <a:solidFill>
                            <a:schemeClr val="tx1"/>
                          </a:solidFill>
                        </a:rPr>
                        <a:t>夜間照明設備</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latin typeface="ＭＳ 明朝" pitchFamily="17" charset="-128"/>
                          <a:ea typeface="ＭＳ 明朝" pitchFamily="17" charset="-128"/>
                        </a:rPr>
                        <a:t>発電機、投光機他</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5</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200,000</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latin typeface="ＭＳ 明朝" pitchFamily="17" charset="-128"/>
                          <a:ea typeface="ＭＳ 明朝" pitchFamily="17" charset="-128"/>
                        </a:rPr>
                        <a:t>５公園</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7503">
                <a:tc>
                  <a:txBody>
                    <a:bodyPr/>
                    <a:lstStyle/>
                    <a:p>
                      <a:r>
                        <a:rPr kumimoji="1" lang="ja-JP" altLang="en-US" sz="1600" dirty="0" smtClean="0">
                          <a:solidFill>
                            <a:schemeClr val="tx1"/>
                          </a:solidFill>
                        </a:rPr>
                        <a:t>工具類</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latin typeface="ＭＳ 明朝" pitchFamily="17" charset="-128"/>
                          <a:ea typeface="ＭＳ 明朝" pitchFamily="17" charset="-128"/>
                        </a:rPr>
                        <a:t>ジャッキなど</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5</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60,000</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latin typeface="ＭＳ 明朝" pitchFamily="17" charset="-128"/>
                          <a:ea typeface="ＭＳ 明朝" pitchFamily="17" charset="-128"/>
                        </a:rPr>
                        <a:t>５公園</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1962">
                <a:tc>
                  <a:txBody>
                    <a:bodyPr/>
                    <a:lstStyle/>
                    <a:p>
                      <a:r>
                        <a:rPr kumimoji="1" lang="ja-JP" altLang="en-US" sz="1600" dirty="0" smtClean="0"/>
                        <a:t>かえで機材</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70,000</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848">
                <a:tc>
                  <a:txBody>
                    <a:bodyPr/>
                    <a:lstStyle/>
                    <a:p>
                      <a:r>
                        <a:rPr kumimoji="1" lang="ja-JP" altLang="en-US" sz="1600" dirty="0" smtClean="0"/>
                        <a:t>資料等</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latin typeface="ＭＳ 明朝" pitchFamily="17" charset="-128"/>
                          <a:ea typeface="ＭＳ 明朝" pitchFamily="17" charset="-128"/>
                        </a:rPr>
                        <a:t>ガイドブックなど</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150,000</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2290">
                <a:tc>
                  <a:txBody>
                    <a:bodyPr/>
                    <a:lstStyle/>
                    <a:p>
                      <a:r>
                        <a:rPr kumimoji="1" lang="ja-JP" altLang="en-US" sz="1600" dirty="0" smtClean="0"/>
                        <a:t>その他</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0592">
                <a:tc>
                  <a:txBody>
                    <a:bodyPr/>
                    <a:lstStyle/>
                    <a:p>
                      <a:r>
                        <a:rPr kumimoji="1" lang="ja-JP" altLang="en-US" sz="1600" dirty="0" smtClean="0"/>
                        <a:t>合計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ＭＳ 明朝" pitchFamily="17" charset="-128"/>
                          <a:ea typeface="ＭＳ 明朝" pitchFamily="17" charset="-128"/>
                        </a:rPr>
                        <a:t>2,000,000</a:t>
                      </a:r>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表 8"/>
          <p:cNvGraphicFramePr>
            <a:graphicFrameLocks noGrp="1"/>
          </p:cNvGraphicFramePr>
          <p:nvPr/>
        </p:nvGraphicFramePr>
        <p:xfrm>
          <a:off x="252239" y="7218809"/>
          <a:ext cx="6984775" cy="1188720"/>
        </p:xfrm>
        <a:graphic>
          <a:graphicData uri="http://schemas.openxmlformats.org/drawingml/2006/table">
            <a:tbl>
              <a:tblPr firstRow="1" bandRow="1">
                <a:tableStyleId>{5C22544A-7EE6-4342-B048-85BDC9FD1C3A}</a:tableStyleId>
              </a:tblPr>
              <a:tblGrid>
                <a:gridCol w="1872208"/>
                <a:gridCol w="3789136"/>
                <a:gridCol w="1323431"/>
              </a:tblGrid>
              <a:tr h="370840">
                <a:tc>
                  <a:txBody>
                    <a:bodyPr/>
                    <a:lstStyle/>
                    <a:p>
                      <a:r>
                        <a:rPr kumimoji="1" lang="ja-JP" altLang="en-US" sz="2000" b="0" dirty="0" smtClean="0">
                          <a:solidFill>
                            <a:schemeClr val="tx1"/>
                          </a:solidFill>
                          <a:latin typeface="ＭＳ 明朝" pitchFamily="17" charset="-128"/>
                          <a:ea typeface="ＭＳ 明朝" pitchFamily="17" charset="-128"/>
                        </a:rPr>
                        <a:t>備蓄品補充</a:t>
                      </a:r>
                      <a:endParaRPr kumimoji="1" lang="ja-JP" altLang="en-US" sz="2000" b="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b="0" dirty="0" smtClean="0">
                          <a:solidFill>
                            <a:schemeClr val="tx1"/>
                          </a:solidFill>
                          <a:latin typeface="ＭＳ 明朝" pitchFamily="17" charset="-128"/>
                          <a:ea typeface="ＭＳ 明朝" pitchFamily="17" charset="-128"/>
                        </a:rPr>
                        <a:t>飲料水、非常食、救急セット</a:t>
                      </a:r>
                      <a:endParaRPr kumimoji="1" lang="ja-JP" altLang="en-US" sz="2000" b="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000" b="0" dirty="0" smtClean="0">
                          <a:solidFill>
                            <a:schemeClr val="tx1"/>
                          </a:solidFill>
                          <a:latin typeface="ＭＳ 明朝" pitchFamily="17" charset="-128"/>
                          <a:ea typeface="ＭＳ 明朝" pitchFamily="17" charset="-128"/>
                        </a:rPr>
                        <a:t>130,000</a:t>
                      </a:r>
                      <a:endParaRPr kumimoji="1" lang="ja-JP" altLang="en-US" sz="2000" b="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2000" b="0" dirty="0" smtClean="0">
                          <a:solidFill>
                            <a:schemeClr val="tx1"/>
                          </a:solidFill>
                          <a:latin typeface="ＭＳ 明朝" pitchFamily="17" charset="-128"/>
                          <a:ea typeface="ＭＳ 明朝" pitchFamily="17" charset="-128"/>
                        </a:rPr>
                        <a:t>活動費</a:t>
                      </a:r>
                      <a:endParaRPr kumimoji="1" lang="ja-JP" altLang="en-US" sz="2000" b="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b="0" dirty="0" smtClean="0">
                          <a:solidFill>
                            <a:schemeClr val="tx1"/>
                          </a:solidFill>
                          <a:latin typeface="ＭＳ 明朝" pitchFamily="17" charset="-128"/>
                          <a:ea typeface="ＭＳ 明朝" pitchFamily="17" charset="-128"/>
                        </a:rPr>
                        <a:t>訓練、広報、飲料など</a:t>
                      </a:r>
                      <a:endParaRPr kumimoji="1" lang="ja-JP" altLang="en-US" sz="2000" b="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000" dirty="0" smtClean="0">
                          <a:latin typeface="ＭＳ 明朝" pitchFamily="17" charset="-128"/>
                          <a:ea typeface="ＭＳ 明朝" pitchFamily="17" charset="-128"/>
                        </a:rPr>
                        <a:t>70,000</a:t>
                      </a:r>
                      <a:endParaRPr kumimoji="1" lang="ja-JP" altLang="en-US" sz="20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87552" rtl="0" eaLnBrk="1" fontAlgn="auto" latinLnBrk="0" hangingPunct="1">
                        <a:lnSpc>
                          <a:spcPct val="100000"/>
                        </a:lnSpc>
                        <a:spcBef>
                          <a:spcPts val="0"/>
                        </a:spcBef>
                        <a:spcAft>
                          <a:spcPts val="0"/>
                        </a:spcAft>
                        <a:buClrTx/>
                        <a:buSzTx/>
                        <a:buFontTx/>
                        <a:buNone/>
                        <a:tabLst/>
                        <a:defRPr/>
                      </a:pPr>
                      <a:r>
                        <a:rPr kumimoji="1" lang="ja-JP" altLang="en-US" sz="2000" dirty="0" smtClean="0">
                          <a:latin typeface="ＭＳ 明朝" pitchFamily="17" charset="-128"/>
                          <a:ea typeface="ＭＳ 明朝" pitchFamily="17" charset="-128"/>
                        </a:rPr>
                        <a:t>合計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000" dirty="0" smtClean="0">
                          <a:latin typeface="ＭＳ 明朝" pitchFamily="17" charset="-128"/>
                          <a:ea typeface="ＭＳ 明朝" pitchFamily="17" charset="-128"/>
                        </a:rPr>
                        <a:t>200,000</a:t>
                      </a:r>
                      <a:endParaRPr kumimoji="1" lang="ja-JP" altLang="en-US" sz="20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テキスト ボックス 9"/>
          <p:cNvSpPr txBox="1"/>
          <p:nvPr/>
        </p:nvSpPr>
        <p:spPr>
          <a:xfrm>
            <a:off x="252239" y="6714753"/>
            <a:ext cx="1107996" cy="461665"/>
          </a:xfrm>
          <a:prstGeom prst="rect">
            <a:avLst/>
          </a:prstGeom>
          <a:noFill/>
        </p:spPr>
        <p:txBody>
          <a:bodyPr wrap="none" rtlCol="0">
            <a:spAutoFit/>
          </a:bodyPr>
          <a:lstStyle/>
          <a:p>
            <a:r>
              <a:rPr lang="ja-JP" altLang="en-US" sz="2400" dirty="0" smtClean="0">
                <a:latin typeface="ＭＳ 明朝" pitchFamily="17" charset="-128"/>
                <a:ea typeface="ＭＳ 明朝" pitchFamily="17" charset="-128"/>
              </a:rPr>
              <a:t>運営費</a:t>
            </a:r>
            <a:endParaRPr kumimoji="1" lang="ja-JP" altLang="en-US" sz="2400" dirty="0">
              <a:latin typeface="ＭＳ 明朝" pitchFamily="17" charset="-128"/>
              <a:ea typeface="ＭＳ 明朝" pitchFamily="17" charset="-128"/>
            </a:endParaRPr>
          </a:p>
        </p:txBody>
      </p:sp>
      <p:sp>
        <p:nvSpPr>
          <p:cNvPr id="11" name="テキスト ボックス 10"/>
          <p:cNvSpPr txBox="1"/>
          <p:nvPr/>
        </p:nvSpPr>
        <p:spPr>
          <a:xfrm>
            <a:off x="324247" y="2034233"/>
            <a:ext cx="1728192" cy="461665"/>
          </a:xfrm>
          <a:prstGeom prst="rect">
            <a:avLst/>
          </a:prstGeom>
          <a:noFill/>
        </p:spPr>
        <p:txBody>
          <a:bodyPr wrap="square" rtlCol="0">
            <a:spAutoFit/>
          </a:bodyPr>
          <a:lstStyle/>
          <a:p>
            <a:r>
              <a:rPr kumimoji="1" lang="ja-JP" altLang="en-US" sz="2400" dirty="0" smtClean="0">
                <a:latin typeface="ＭＳ 明朝" pitchFamily="17" charset="-128"/>
                <a:ea typeface="ＭＳ 明朝" pitchFamily="17" charset="-128"/>
              </a:rPr>
              <a:t>一時経費</a:t>
            </a:r>
            <a:endParaRPr kumimoji="1" lang="ja-JP" altLang="en-US" sz="2400" dirty="0">
              <a:latin typeface="ＭＳ 明朝" pitchFamily="17" charset="-128"/>
              <a:ea typeface="ＭＳ 明朝" pitchFamily="17" charset="-128"/>
            </a:endParaRPr>
          </a:p>
        </p:txBody>
      </p:sp>
      <p:sp>
        <p:nvSpPr>
          <p:cNvPr id="12" name="テキスト ボックス 11"/>
          <p:cNvSpPr txBox="1"/>
          <p:nvPr/>
        </p:nvSpPr>
        <p:spPr>
          <a:xfrm>
            <a:off x="252239" y="8874993"/>
            <a:ext cx="6984776" cy="830997"/>
          </a:xfrm>
          <a:prstGeom prst="rect">
            <a:avLst/>
          </a:prstGeom>
          <a:noFill/>
        </p:spPr>
        <p:txBody>
          <a:bodyPr wrap="square" rtlCol="0">
            <a:spAutoFit/>
          </a:bodyPr>
          <a:lstStyle/>
          <a:p>
            <a:pPr algn="ctr"/>
            <a:r>
              <a:rPr kumimoji="1" lang="ja-JP" altLang="en-US" sz="2400" b="1" dirty="0" smtClean="0">
                <a:solidFill>
                  <a:srgbClr val="C00000"/>
                </a:solidFill>
              </a:rPr>
              <a:t>今回は予算枠の承認であり</a:t>
            </a:r>
            <a:endParaRPr kumimoji="1" lang="en-US" altLang="ja-JP" sz="2400" b="1" dirty="0" smtClean="0">
              <a:solidFill>
                <a:srgbClr val="C00000"/>
              </a:solidFill>
            </a:endParaRPr>
          </a:p>
          <a:p>
            <a:pPr algn="ctr"/>
            <a:r>
              <a:rPr kumimoji="1" lang="ja-JP" altLang="en-US" sz="2400" b="1" dirty="0" smtClean="0">
                <a:solidFill>
                  <a:srgbClr val="C00000"/>
                </a:solidFill>
              </a:rPr>
              <a:t>内容は今後支隊長会議</a:t>
            </a:r>
            <a:r>
              <a:rPr lang="ja-JP" altLang="en-US" sz="2400" b="1" dirty="0" smtClean="0">
                <a:solidFill>
                  <a:srgbClr val="C00000"/>
                </a:solidFill>
              </a:rPr>
              <a:t>・防災班別専門会議で検討</a:t>
            </a:r>
            <a:endParaRPr kumimoji="1" lang="ja-JP" altLang="en-US" sz="2400" b="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0"/>
            <a:ext cx="7561263" cy="8879354"/>
          </a:xfrm>
          <a:prstGeom prst="rect">
            <a:avLst/>
          </a:prstGeom>
          <a:noFill/>
        </p:spPr>
        <p:txBody>
          <a:bodyPr wrap="square" rtlCol="0">
            <a:spAutoFit/>
          </a:bodyPr>
          <a:lstStyle/>
          <a:p>
            <a:r>
              <a:rPr lang="ja-JP" altLang="ja-JP" sz="1800" dirty="0" smtClean="0"/>
              <a:t>　　　　　　　　　　</a:t>
            </a:r>
            <a:endParaRPr lang="en-US" altLang="zh-CN" sz="1800" dirty="0" smtClean="0"/>
          </a:p>
          <a:p>
            <a:pPr algn="ctr"/>
            <a:r>
              <a:rPr lang="zh-CN" altLang="ja-JP" sz="2400" u="sng" dirty="0" smtClean="0"/>
              <a:t>議　　　　　　　題</a:t>
            </a:r>
            <a:endParaRPr lang="en-US" altLang="zh-CN" sz="2400" u="sng" dirty="0" smtClean="0"/>
          </a:p>
          <a:p>
            <a:pPr algn="ctr"/>
            <a:endParaRPr lang="ja-JP" altLang="ja-JP" sz="1800" dirty="0" smtClean="0"/>
          </a:p>
          <a:p>
            <a:endParaRPr lang="en-US" altLang="zh-CN" sz="2400" dirty="0" smtClean="0">
              <a:latin typeface="ＭＳ 明朝" pitchFamily="17" charset="-128"/>
              <a:ea typeface="ＭＳ 明朝" pitchFamily="17" charset="-128"/>
            </a:endParaRPr>
          </a:p>
          <a:p>
            <a:r>
              <a:rPr lang="zh-CN" altLang="ja-JP" sz="2400" strike="sngStrike" dirty="0" smtClean="0">
                <a:latin typeface="ＭＳ 明朝" pitchFamily="17" charset="-128"/>
                <a:ea typeface="ＭＳ 明朝" pitchFamily="17" charset="-128"/>
              </a:rPr>
              <a:t>１、隊長挨拶　　　　　　　　</a:t>
            </a:r>
            <a:r>
              <a:rPr lang="ja-JP" altLang="en-US" sz="2400" strike="sngStrike" dirty="0" smtClean="0">
                <a:latin typeface="ＭＳ 明朝" pitchFamily="17" charset="-128"/>
                <a:ea typeface="ＭＳ 明朝" pitchFamily="17" charset="-128"/>
              </a:rPr>
              <a:t>　</a:t>
            </a:r>
            <a:r>
              <a:rPr lang="zh-CN" altLang="ja-JP" sz="2400" strike="sngStrike" dirty="0" smtClean="0">
                <a:latin typeface="ＭＳ 明朝" pitchFamily="17" charset="-128"/>
                <a:ea typeface="ＭＳ 明朝" pitchFamily="17" charset="-128"/>
              </a:rPr>
              <a:t>長谷川自主防災隊長</a:t>
            </a:r>
            <a:endParaRPr lang="ja-JP" altLang="ja-JP" sz="2400" strike="sngStrike" dirty="0" smtClean="0">
              <a:latin typeface="ＭＳ 明朝" pitchFamily="17" charset="-128"/>
              <a:ea typeface="ＭＳ 明朝" pitchFamily="17" charset="-128"/>
            </a:endParaRPr>
          </a:p>
          <a:p>
            <a:r>
              <a:rPr lang="ja-JP" altLang="ja-JP" sz="2400" strike="sngStrike" dirty="0" smtClean="0">
                <a:latin typeface="ＭＳ 明朝" pitchFamily="17" charset="-128"/>
                <a:ea typeface="ＭＳ 明朝" pitchFamily="17" charset="-128"/>
              </a:rPr>
              <a:t>２．</a:t>
            </a:r>
            <a:r>
              <a:rPr lang="ja-JP" altLang="en-US" sz="2400" strike="sngStrike" dirty="0" smtClean="0">
                <a:latin typeface="ＭＳ 明朝" pitchFamily="17" charset="-128"/>
                <a:ea typeface="ＭＳ 明朝" pitchFamily="17" charset="-128"/>
              </a:rPr>
              <a:t>自主防災隊設立のいきさつ　　　　事務局</a:t>
            </a:r>
            <a:endParaRPr lang="en-US" altLang="ja-JP" sz="2400" strike="sngStrike" dirty="0" smtClean="0">
              <a:latin typeface="ＭＳ 明朝" pitchFamily="17" charset="-128"/>
              <a:ea typeface="ＭＳ 明朝" pitchFamily="17" charset="-128"/>
            </a:endParaRPr>
          </a:p>
          <a:p>
            <a:r>
              <a:rPr lang="ja-JP" altLang="en-US" sz="2400" strike="sngStrike" dirty="0" smtClean="0">
                <a:latin typeface="ＭＳ 明朝" pitchFamily="17" charset="-128"/>
                <a:ea typeface="ＭＳ 明朝" pitchFamily="17" charset="-128"/>
              </a:rPr>
              <a:t>３．自主防災隊の</a:t>
            </a:r>
            <a:r>
              <a:rPr lang="ja-JP" altLang="ja-JP" sz="2400" strike="sngStrike" dirty="0" smtClean="0">
                <a:latin typeface="ＭＳ 明朝" pitchFamily="17" charset="-128"/>
                <a:ea typeface="ＭＳ 明朝" pitchFamily="17" charset="-128"/>
              </a:rPr>
              <a:t>組織</a:t>
            </a:r>
            <a:r>
              <a:rPr lang="ja-JP" altLang="en-US" sz="2400" strike="sngStrike" dirty="0" smtClean="0">
                <a:latin typeface="ＭＳ 明朝" pitchFamily="17" charset="-128"/>
                <a:ea typeface="ＭＳ 明朝" pitchFamily="17" charset="-128"/>
              </a:rPr>
              <a:t>　　　　　　　　事務局</a:t>
            </a:r>
            <a:endParaRPr lang="en-US" altLang="ja-JP" sz="2400" strike="sngStrike" dirty="0" smtClean="0">
              <a:latin typeface="ＭＳ 明朝" pitchFamily="17" charset="-128"/>
              <a:ea typeface="ＭＳ 明朝" pitchFamily="17" charset="-128"/>
            </a:endParaRPr>
          </a:p>
          <a:p>
            <a:r>
              <a:rPr lang="ja-JP" altLang="en-US" sz="2400" strike="sngStrike" dirty="0" smtClean="0">
                <a:latin typeface="ＭＳ 明朝" pitchFamily="17" charset="-128"/>
                <a:ea typeface="ＭＳ 明朝" pitchFamily="17" charset="-128"/>
              </a:rPr>
              <a:t>４．自主防災隊の責任者　　　　　　　事務局</a:t>
            </a:r>
            <a:r>
              <a:rPr lang="ja-JP" altLang="ja-JP" sz="2400" strike="sngStrike" dirty="0" smtClean="0">
                <a:latin typeface="ＭＳ 明朝" pitchFamily="17" charset="-128"/>
                <a:ea typeface="ＭＳ 明朝" pitchFamily="17" charset="-128"/>
              </a:rPr>
              <a:t>　</a:t>
            </a:r>
          </a:p>
          <a:p>
            <a:r>
              <a:rPr lang="ja-JP" altLang="en-US" sz="2400" strike="sngStrike" dirty="0" smtClean="0">
                <a:latin typeface="ＭＳ 明朝" pitchFamily="17" charset="-128"/>
                <a:ea typeface="ＭＳ 明朝" pitchFamily="17" charset="-128"/>
              </a:rPr>
              <a:t>５</a:t>
            </a:r>
            <a:r>
              <a:rPr lang="ja-JP" altLang="ja-JP" sz="2400" strike="sngStrike" dirty="0" smtClean="0">
                <a:latin typeface="ＭＳ 明朝" pitchFamily="17" charset="-128"/>
                <a:ea typeface="ＭＳ 明朝" pitchFamily="17" charset="-128"/>
              </a:rPr>
              <a:t>．各支隊の担当地域</a:t>
            </a:r>
            <a:r>
              <a:rPr lang="ja-JP" altLang="en-US" sz="2400" strike="sngStrike" dirty="0" smtClean="0">
                <a:latin typeface="ＭＳ 明朝" pitchFamily="17" charset="-128"/>
                <a:ea typeface="ＭＳ 明朝" pitchFamily="17" charset="-128"/>
              </a:rPr>
              <a:t>　　　　　　　　事務局</a:t>
            </a:r>
            <a:endParaRPr lang="en-US" altLang="ja-JP" sz="2400" strike="sngStrike" dirty="0" smtClean="0">
              <a:latin typeface="ＭＳ 明朝" pitchFamily="17" charset="-128"/>
              <a:ea typeface="ＭＳ 明朝" pitchFamily="17" charset="-128"/>
            </a:endParaRPr>
          </a:p>
          <a:p>
            <a:r>
              <a:rPr lang="ja-JP" altLang="en-US" sz="2400" strike="sngStrike" dirty="0" smtClean="0">
                <a:latin typeface="ＭＳ 明朝" pitchFamily="17" charset="-128"/>
                <a:ea typeface="ＭＳ 明朝" pitchFamily="17" charset="-128"/>
              </a:rPr>
              <a:t>６．</a:t>
            </a:r>
            <a:r>
              <a:rPr lang="ja-JP" altLang="ja-JP" sz="2400" strike="sngStrike" dirty="0" smtClean="0">
                <a:latin typeface="ＭＳ 明朝" pitchFamily="17" charset="-128"/>
                <a:ea typeface="ＭＳ 明朝" pitchFamily="17" charset="-128"/>
              </a:rPr>
              <a:t>支隊の組織</a:t>
            </a:r>
            <a:r>
              <a:rPr lang="ja-JP" altLang="en-US" sz="2400" strike="sngStrike" dirty="0" smtClean="0">
                <a:latin typeface="ＭＳ 明朝" pitchFamily="17" charset="-128"/>
                <a:ea typeface="ＭＳ 明朝" pitchFamily="17" charset="-128"/>
              </a:rPr>
              <a:t>、</a:t>
            </a:r>
            <a:r>
              <a:rPr lang="ja-JP" altLang="ja-JP" sz="2400" strike="sngStrike" dirty="0" smtClean="0">
                <a:latin typeface="ＭＳ 明朝" pitchFamily="17" charset="-128"/>
                <a:ea typeface="ＭＳ 明朝" pitchFamily="17" charset="-128"/>
              </a:rPr>
              <a:t>責任者</a:t>
            </a:r>
            <a:r>
              <a:rPr lang="ja-JP" altLang="en-US" sz="2400" strike="sngStrike" dirty="0" smtClean="0">
                <a:latin typeface="ＭＳ 明朝" pitchFamily="17" charset="-128"/>
                <a:ea typeface="ＭＳ 明朝" pitchFamily="17" charset="-128"/>
              </a:rPr>
              <a:t>、地域</a:t>
            </a:r>
            <a:r>
              <a:rPr lang="ja-JP" altLang="ja-JP" sz="2400" strike="sngStrike" dirty="0" smtClean="0">
                <a:latin typeface="ＭＳ 明朝" pitchFamily="17" charset="-128"/>
                <a:ea typeface="ＭＳ 明朝" pitchFamily="17" charset="-128"/>
              </a:rPr>
              <a:t>の確認</a:t>
            </a:r>
            <a:r>
              <a:rPr lang="ja-JP" altLang="en-US" sz="2400" strike="sngStrike" dirty="0" smtClean="0">
                <a:latin typeface="ＭＳ 明朝" pitchFamily="17" charset="-128"/>
                <a:ea typeface="ＭＳ 明朝" pitchFamily="17" charset="-128"/>
              </a:rPr>
              <a:t>　</a:t>
            </a:r>
            <a:r>
              <a:rPr lang="ja-JP" altLang="ja-JP" sz="2400" strike="sngStrike" dirty="0" smtClean="0">
                <a:latin typeface="ＭＳ 明朝" pitchFamily="17" charset="-128"/>
                <a:ea typeface="ＭＳ 明朝" pitchFamily="17" charset="-128"/>
              </a:rPr>
              <a:t>各支隊長代表</a:t>
            </a:r>
          </a:p>
          <a:p>
            <a:r>
              <a:rPr lang="ja-JP" altLang="en-US" sz="2400" strike="sngStrike" dirty="0" smtClean="0">
                <a:latin typeface="ＭＳ 明朝" pitchFamily="17" charset="-128"/>
                <a:ea typeface="ＭＳ 明朝" pitchFamily="17" charset="-128"/>
              </a:rPr>
              <a:t>７．</a:t>
            </a:r>
            <a:r>
              <a:rPr lang="ja-JP" altLang="ja-JP" sz="2400" strike="sngStrike" dirty="0" smtClean="0">
                <a:latin typeface="ＭＳ 明朝" pitchFamily="17" charset="-128"/>
                <a:ea typeface="ＭＳ 明朝" pitchFamily="17" charset="-128"/>
              </a:rPr>
              <a:t>規約</a:t>
            </a:r>
            <a:r>
              <a:rPr lang="ja-JP" altLang="en-US" sz="2400" strike="sngStrike" dirty="0" smtClean="0">
                <a:latin typeface="ＭＳ 明朝" pitchFamily="17" charset="-128"/>
                <a:ea typeface="ＭＳ 明朝" pitchFamily="17" charset="-128"/>
              </a:rPr>
              <a:t>（案）　　　　　　　　　　　事務局</a:t>
            </a:r>
            <a:r>
              <a:rPr lang="ja-JP" altLang="ja-JP" sz="2400" strike="sngStrike" dirty="0" smtClean="0">
                <a:latin typeface="ＭＳ 明朝" pitchFamily="17" charset="-128"/>
                <a:ea typeface="ＭＳ 明朝" pitchFamily="17" charset="-128"/>
              </a:rPr>
              <a:t>　　　</a:t>
            </a:r>
          </a:p>
          <a:p>
            <a:r>
              <a:rPr lang="ja-JP" altLang="en-US" sz="2400" strike="sngStrike" dirty="0" smtClean="0">
                <a:latin typeface="ＭＳ 明朝" pitchFamily="17" charset="-128"/>
                <a:ea typeface="ＭＳ 明朝" pitchFamily="17" charset="-128"/>
              </a:rPr>
              <a:t>８</a:t>
            </a:r>
            <a:r>
              <a:rPr lang="ja-JP" altLang="ja-JP" sz="2400" strike="sngStrike" dirty="0" smtClean="0">
                <a:latin typeface="ＭＳ 明朝" pitchFamily="17" charset="-128"/>
                <a:ea typeface="ＭＳ 明朝" pitchFamily="17" charset="-128"/>
              </a:rPr>
              <a:t>．年間活動計画について　　　　　</a:t>
            </a:r>
            <a:r>
              <a:rPr lang="ja-JP" altLang="en-US" sz="2400" strike="sngStrike" dirty="0" smtClean="0">
                <a:latin typeface="ＭＳ 明朝" pitchFamily="17" charset="-128"/>
                <a:ea typeface="ＭＳ 明朝" pitchFamily="17" charset="-128"/>
              </a:rPr>
              <a:t>　</a:t>
            </a:r>
            <a:r>
              <a:rPr lang="ja-JP" altLang="ja-JP" sz="2400" strike="sngStrike" dirty="0" smtClean="0">
                <a:latin typeface="ＭＳ 明朝" pitchFamily="17" charset="-128"/>
                <a:ea typeface="ＭＳ 明朝" pitchFamily="17" charset="-128"/>
              </a:rPr>
              <a:t>長谷川隊長　</a:t>
            </a:r>
          </a:p>
          <a:p>
            <a:r>
              <a:rPr lang="ja-JP" altLang="ja-JP" sz="2400" strike="sngStrike" dirty="0" smtClean="0">
                <a:latin typeface="ＭＳ 明朝" pitchFamily="17" charset="-128"/>
                <a:ea typeface="ＭＳ 明朝" pitchFamily="17" charset="-128"/>
              </a:rPr>
              <a:t>　　　主な予定（防災訓練、防災講習会など）</a:t>
            </a:r>
          </a:p>
          <a:p>
            <a:r>
              <a:rPr lang="ja-JP" altLang="ja-JP" sz="2400" strike="sngStrike" dirty="0" smtClean="0">
                <a:latin typeface="ＭＳ 明朝" pitchFamily="17" charset="-128"/>
                <a:ea typeface="ＭＳ 明朝" pitchFamily="17" charset="-128"/>
              </a:rPr>
              <a:t>　　　予算案（大枠）</a:t>
            </a:r>
          </a:p>
          <a:p>
            <a:r>
              <a:rPr lang="ja-JP" altLang="en-US" sz="2400" strike="sngStrike" dirty="0" smtClean="0">
                <a:latin typeface="ＭＳ 明朝" pitchFamily="17" charset="-128"/>
                <a:ea typeface="ＭＳ 明朝" pitchFamily="17" charset="-128"/>
              </a:rPr>
              <a:t>９</a:t>
            </a:r>
            <a:r>
              <a:rPr lang="ja-JP" altLang="ja-JP" sz="2400" strike="sngStrike" dirty="0" smtClean="0">
                <a:latin typeface="ＭＳ 明朝" pitchFamily="17" charset="-128"/>
                <a:ea typeface="ＭＳ 明朝" pitchFamily="17" charset="-128"/>
              </a:rPr>
              <a:t>．防災班別専門会議について　　　　事務局　　　</a:t>
            </a:r>
            <a:r>
              <a:rPr lang="ja-JP" altLang="ja-JP" sz="2400" dirty="0" smtClean="0">
                <a:latin typeface="ＭＳ 明朝" pitchFamily="17" charset="-128"/>
                <a:ea typeface="ＭＳ 明朝" pitchFamily="17" charset="-128"/>
              </a:rPr>
              <a:t>　　</a:t>
            </a:r>
          </a:p>
          <a:p>
            <a:r>
              <a:rPr lang="ja-JP" altLang="en-US" sz="2400" dirty="0" smtClean="0">
                <a:latin typeface="ＭＳ 明朝" pitchFamily="17" charset="-128"/>
                <a:ea typeface="ＭＳ 明朝" pitchFamily="17" charset="-128"/>
              </a:rPr>
              <a:t>１０</a:t>
            </a:r>
            <a:r>
              <a:rPr lang="ja-JP" altLang="ja-JP" sz="2400" dirty="0" smtClean="0">
                <a:latin typeface="ＭＳ 明朝" pitchFamily="17" charset="-128"/>
                <a:ea typeface="ＭＳ 明朝" pitchFamily="17" charset="-128"/>
              </a:rPr>
              <a:t>．「無事です」の旗について　　　事務局</a:t>
            </a:r>
          </a:p>
          <a:p>
            <a:r>
              <a:rPr lang="ja-JP" altLang="en-US" sz="2400" dirty="0" smtClean="0">
                <a:latin typeface="ＭＳ 明朝" pitchFamily="17" charset="-128"/>
                <a:ea typeface="ＭＳ 明朝" pitchFamily="17" charset="-128"/>
              </a:rPr>
              <a:t>１１</a:t>
            </a:r>
            <a:r>
              <a:rPr lang="ja-JP" altLang="ja-JP" sz="2400" dirty="0" smtClean="0">
                <a:latin typeface="ＭＳ 明朝" pitchFamily="17" charset="-128"/>
                <a:ea typeface="ＭＳ 明朝" pitchFamily="17" charset="-128"/>
              </a:rPr>
              <a:t>．防災機材・備蓄品在庫状況　　　事務局</a:t>
            </a:r>
          </a:p>
          <a:p>
            <a:r>
              <a:rPr lang="ja-JP" altLang="ja-JP" sz="2400" dirty="0" smtClean="0">
                <a:latin typeface="ＭＳ 明朝" pitchFamily="17" charset="-128"/>
                <a:ea typeface="ＭＳ 明朝" pitchFamily="17" charset="-128"/>
              </a:rPr>
              <a:t>１</a:t>
            </a:r>
            <a:r>
              <a:rPr lang="ja-JP" altLang="en-US" sz="2400" dirty="0" smtClean="0">
                <a:latin typeface="ＭＳ 明朝" pitchFamily="17" charset="-128"/>
                <a:ea typeface="ＭＳ 明朝" pitchFamily="17" charset="-128"/>
              </a:rPr>
              <a:t>２</a:t>
            </a:r>
            <a:r>
              <a:rPr lang="ja-JP" altLang="ja-JP" sz="2400" dirty="0" smtClean="0">
                <a:latin typeface="ＭＳ 明朝" pitchFamily="17" charset="-128"/>
                <a:ea typeface="ＭＳ 明朝" pitchFamily="17" charset="-128"/>
              </a:rPr>
              <a:t>．防災隊ガイドブック（仮称）</a:t>
            </a:r>
            <a:r>
              <a:rPr lang="ja-JP" altLang="en-US" sz="2400" dirty="0" smtClean="0">
                <a:latin typeface="ＭＳ 明朝" pitchFamily="17" charset="-128"/>
                <a:ea typeface="ＭＳ 明朝" pitchFamily="17" charset="-128"/>
              </a:rPr>
              <a:t>　　事務局</a:t>
            </a:r>
            <a:r>
              <a:rPr lang="ja-JP" altLang="ja-JP" sz="2400" dirty="0" smtClean="0">
                <a:latin typeface="ＭＳ 明朝" pitchFamily="17" charset="-128"/>
                <a:ea typeface="ＭＳ 明朝" pitchFamily="17" charset="-128"/>
              </a:rPr>
              <a:t>　</a:t>
            </a:r>
          </a:p>
          <a:p>
            <a:r>
              <a:rPr lang="ja-JP" altLang="ja-JP" sz="2400" dirty="0" smtClean="0">
                <a:latin typeface="ＭＳ 明朝" pitchFamily="17" charset="-128"/>
                <a:ea typeface="ＭＳ 明朝" pitchFamily="17" charset="-128"/>
              </a:rPr>
              <a:t>１</a:t>
            </a:r>
            <a:r>
              <a:rPr lang="ja-JP" altLang="en-US" sz="2400" dirty="0" smtClean="0">
                <a:latin typeface="ＭＳ 明朝" pitchFamily="17" charset="-128"/>
                <a:ea typeface="ＭＳ 明朝" pitchFamily="17" charset="-128"/>
              </a:rPr>
              <a:t>３</a:t>
            </a:r>
            <a:r>
              <a:rPr lang="ja-JP" altLang="ja-JP" sz="2400" dirty="0" smtClean="0">
                <a:latin typeface="ＭＳ 明朝" pitchFamily="17" charset="-128"/>
                <a:ea typeface="ＭＳ 明朝" pitchFamily="17" charset="-128"/>
              </a:rPr>
              <a:t>．自主防災隊の会計処理　　　　　会計　上田</a:t>
            </a:r>
            <a:endParaRPr lang="en-US" altLang="ja-JP" sz="2400" dirty="0" smtClean="0">
              <a:latin typeface="ＭＳ 明朝" pitchFamily="17" charset="-128"/>
              <a:ea typeface="ＭＳ 明朝" pitchFamily="17" charset="-128"/>
            </a:endParaRPr>
          </a:p>
          <a:p>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a:t>
            </a:r>
            <a:r>
              <a:rPr lang="ja-JP" altLang="ja-JP" sz="2000" dirty="0" smtClean="0">
                <a:latin typeface="ＭＳ 明朝" pitchFamily="17" charset="-128"/>
                <a:ea typeface="ＭＳ 明朝" pitchFamily="17" charset="-128"/>
              </a:rPr>
              <a:t>　　</a:t>
            </a:r>
            <a:endParaRPr lang="en-US" altLang="ja-JP" sz="2000" dirty="0" smtClean="0">
              <a:latin typeface="ＭＳ 明朝" pitchFamily="17" charset="-128"/>
              <a:ea typeface="ＭＳ 明朝" pitchFamily="17" charset="-128"/>
            </a:endParaRPr>
          </a:p>
          <a:p>
            <a:r>
              <a:rPr lang="ja-JP" altLang="ja-JP" sz="2000" dirty="0" smtClean="0">
                <a:latin typeface="ＭＳ 明朝" pitchFamily="17" charset="-128"/>
                <a:ea typeface="ＭＳ 明朝" pitchFamily="17" charset="-128"/>
              </a:rPr>
              <a:t>　　</a:t>
            </a:r>
            <a:endParaRPr lang="en-US" altLang="ja-JP" sz="2000" dirty="0" smtClean="0">
              <a:latin typeface="ＭＳ 明朝" pitchFamily="17" charset="-128"/>
              <a:ea typeface="ＭＳ 明朝" pitchFamily="17" charset="-128"/>
            </a:endParaRPr>
          </a:p>
          <a:p>
            <a:pPr algn="ctr"/>
            <a:endParaRPr lang="en-US" altLang="ja-JP" sz="2400" dirty="0" smtClean="0">
              <a:latin typeface="ＭＳ 明朝" pitchFamily="17" charset="-128"/>
              <a:ea typeface="ＭＳ 明朝" pitchFamily="17" charset="-128"/>
            </a:endParaRPr>
          </a:p>
          <a:p>
            <a:pPr algn="ctr"/>
            <a:r>
              <a:rPr lang="ja-JP" altLang="ja-JP" sz="2400" dirty="0" smtClean="0">
                <a:latin typeface="ＭＳ 明朝" pitchFamily="17" charset="-128"/>
                <a:ea typeface="ＭＳ 明朝" pitchFamily="17" charset="-128"/>
              </a:rPr>
              <a:t>第１回支隊長会議：６月　　日（日）１３：００～</a:t>
            </a:r>
          </a:p>
          <a:p>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36415" y="234033"/>
            <a:ext cx="3536546" cy="707886"/>
          </a:xfrm>
          <a:prstGeom prst="rect">
            <a:avLst/>
          </a:prstGeom>
          <a:noFill/>
          <a:ln>
            <a:noFill/>
          </a:ln>
        </p:spPr>
        <p:txBody>
          <a:bodyPr wrap="none" rtlCol="0">
            <a:spAutoFit/>
          </a:bodyPr>
          <a:lstStyle/>
          <a:p>
            <a:r>
              <a:rPr kumimoji="1" lang="ja-JP" altLang="en-US" sz="4000" u="sng" dirty="0" smtClean="0">
                <a:latin typeface="HGP正楷書体" pitchFamily="66" charset="-128"/>
                <a:ea typeface="HGP正楷書体" pitchFamily="66" charset="-128"/>
              </a:rPr>
              <a:t>「無事です」の旗</a:t>
            </a:r>
            <a:endParaRPr kumimoji="1" lang="ja-JP" altLang="en-US" sz="4000" u="sng" dirty="0">
              <a:latin typeface="HGP正楷書体" pitchFamily="66" charset="-128"/>
              <a:ea typeface="HGP正楷書体" pitchFamily="66" charset="-128"/>
            </a:endParaRPr>
          </a:p>
        </p:txBody>
      </p:sp>
      <p:sp>
        <p:nvSpPr>
          <p:cNvPr id="5" name="テキスト ボックス 4"/>
          <p:cNvSpPr txBox="1"/>
          <p:nvPr/>
        </p:nvSpPr>
        <p:spPr>
          <a:xfrm>
            <a:off x="324247" y="7866881"/>
            <a:ext cx="6768752" cy="1938992"/>
          </a:xfrm>
          <a:prstGeom prst="rect">
            <a:avLst/>
          </a:prstGeom>
          <a:noFill/>
        </p:spPr>
        <p:txBody>
          <a:bodyPr wrap="square" rtlCol="0">
            <a:spAutoFit/>
          </a:bodyPr>
          <a:lstStyle/>
          <a:p>
            <a:r>
              <a:rPr lang="ja-JP" altLang="en-US" sz="2000" dirty="0" smtClean="0">
                <a:latin typeface="HGP正楷書体" pitchFamily="66" charset="-128"/>
                <a:ea typeface="HGP正楷書体" pitchFamily="66" charset="-128"/>
              </a:rPr>
              <a:t>防災隊は「無事です」の旗の出ている家庭はとりあえず後回しにし、出ていない家庭を</a:t>
            </a:r>
            <a:r>
              <a:rPr kumimoji="1" lang="ja-JP" altLang="en-US" sz="2000" dirty="0" smtClean="0">
                <a:latin typeface="HGP正楷書体" pitchFamily="66" charset="-128"/>
                <a:ea typeface="HGP正楷書体" pitchFamily="66" charset="-128"/>
              </a:rPr>
              <a:t>優先的に、救出・救護、避難・誘導などの援助活動を行います。限られた人数で効率的な援助活動を行うために重要ですので、ご協力ください。</a:t>
            </a:r>
            <a:endParaRPr kumimoji="1" lang="en-US" altLang="ja-JP" sz="2000" dirty="0" smtClean="0">
              <a:latin typeface="HGP正楷書体" pitchFamily="66" charset="-128"/>
              <a:ea typeface="HGP正楷書体" pitchFamily="66" charset="-128"/>
            </a:endParaRPr>
          </a:p>
          <a:p>
            <a:r>
              <a:rPr kumimoji="1" lang="ja-JP" altLang="en-US" sz="2000" dirty="0" smtClean="0">
                <a:latin typeface="HGP正楷書体" pitchFamily="66" charset="-128"/>
                <a:ea typeface="HGP正楷書体" pitchFamily="66" charset="-128"/>
              </a:rPr>
              <a:t>防災訓練の時にも出していただきますので、分かりやすい出しやすい場所で保管して下さい。</a:t>
            </a:r>
            <a:endParaRPr kumimoji="1" lang="ja-JP" altLang="en-US" sz="2000" dirty="0">
              <a:latin typeface="HGP正楷書体" pitchFamily="66" charset="-128"/>
              <a:ea typeface="HGP正楷書体" pitchFamily="66" charset="-128"/>
            </a:endParaRPr>
          </a:p>
        </p:txBody>
      </p:sp>
      <p:pic>
        <p:nvPicPr>
          <p:cNvPr id="1026" name="Picture 2" descr="C:\Users\N.Hayashi\Pictures\MP Navigator\2013_03_24\IMG.jpg"/>
          <p:cNvPicPr>
            <a:picLocks noChangeAspect="1" noChangeArrowheads="1"/>
          </p:cNvPicPr>
          <p:nvPr/>
        </p:nvPicPr>
        <p:blipFill>
          <a:blip r:embed="rId2" cstate="print">
            <a:lum bright="20000"/>
          </a:blip>
          <a:srcRect/>
          <a:stretch>
            <a:fillRect/>
          </a:stretch>
        </p:blipFill>
        <p:spPr bwMode="auto">
          <a:xfrm>
            <a:off x="1260351" y="2178249"/>
            <a:ext cx="4500827" cy="3909450"/>
          </a:xfrm>
          <a:prstGeom prst="rect">
            <a:avLst/>
          </a:prstGeom>
          <a:noFill/>
        </p:spPr>
      </p:pic>
      <p:sp>
        <p:nvSpPr>
          <p:cNvPr id="10" name="テキスト ボックス 9"/>
          <p:cNvSpPr txBox="1"/>
          <p:nvPr/>
        </p:nvSpPr>
        <p:spPr>
          <a:xfrm>
            <a:off x="612279" y="1026121"/>
            <a:ext cx="6192688" cy="1077218"/>
          </a:xfrm>
          <a:prstGeom prst="rect">
            <a:avLst/>
          </a:prstGeom>
          <a:noFill/>
        </p:spPr>
        <p:txBody>
          <a:bodyPr wrap="square" rtlCol="0">
            <a:spAutoFit/>
          </a:bodyPr>
          <a:lstStyle/>
          <a:p>
            <a:pPr algn="ctr"/>
            <a:r>
              <a:rPr lang="ja-JP" altLang="en-US" sz="3200" dirty="0" smtClean="0">
                <a:latin typeface="HGP正楷書体" pitchFamily="66" charset="-128"/>
                <a:ea typeface="HGP正楷書体" pitchFamily="66" charset="-128"/>
              </a:rPr>
              <a:t>この旗は緊急時の安全確認用に</a:t>
            </a:r>
            <a:endParaRPr lang="en-US" altLang="ja-JP" sz="3200" dirty="0" smtClean="0">
              <a:latin typeface="HGP正楷書体" pitchFamily="66" charset="-128"/>
              <a:ea typeface="HGP正楷書体" pitchFamily="66" charset="-128"/>
            </a:endParaRPr>
          </a:p>
          <a:p>
            <a:pPr algn="ctr"/>
            <a:r>
              <a:rPr lang="ja-JP" altLang="en-US" sz="3200" dirty="0" smtClean="0">
                <a:latin typeface="HGP正楷書体" pitchFamily="66" charset="-128"/>
                <a:ea typeface="HGP正楷書体" pitchFamily="66" charset="-128"/>
              </a:rPr>
              <a:t>全家庭に配布します。</a:t>
            </a:r>
            <a:endParaRPr kumimoji="1" lang="ja-JP" altLang="en-US" sz="3200" dirty="0"/>
          </a:p>
        </p:txBody>
      </p:sp>
      <p:sp>
        <p:nvSpPr>
          <p:cNvPr id="17" name="テキスト ボックス 16"/>
          <p:cNvSpPr txBox="1"/>
          <p:nvPr/>
        </p:nvSpPr>
        <p:spPr>
          <a:xfrm>
            <a:off x="324247" y="6354713"/>
            <a:ext cx="6912768" cy="1631216"/>
          </a:xfrm>
          <a:prstGeom prst="rect">
            <a:avLst/>
          </a:prstGeom>
          <a:noFill/>
        </p:spPr>
        <p:txBody>
          <a:bodyPr wrap="square" rtlCol="0">
            <a:spAutoFit/>
          </a:bodyPr>
          <a:lstStyle/>
          <a:p>
            <a:r>
              <a:rPr lang="ja-JP" altLang="en-US" sz="2000" dirty="0" smtClean="0">
                <a:latin typeface="HGP正楷書体" pitchFamily="66" charset="-128"/>
                <a:ea typeface="HGP正楷書体" pitchFamily="66" charset="-128"/>
              </a:rPr>
              <a:t>緊急時自主防災隊が全ての家庭に安全確認を行うのは、大変な時間と労力を要します。早く救出できたら無事だった方が後になったために、何らかの問題になる場合の発生も想定されます。そこで</a:t>
            </a:r>
            <a:r>
              <a:rPr lang="ja-JP" altLang="en-US" sz="2000" u="sng" dirty="0" smtClean="0">
                <a:latin typeface="HGP正楷書体" pitchFamily="66" charset="-128"/>
                <a:ea typeface="HGP正楷書体" pitchFamily="66" charset="-128"/>
              </a:rPr>
              <a:t>緊急時無事でとりあえずの援助を必要としない家庭は、この旗を玄関先につるして下さい。</a:t>
            </a:r>
            <a:endParaRPr kumimoji="1" lang="ja-JP" alt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8263" y="450057"/>
            <a:ext cx="6336704" cy="2231380"/>
          </a:xfrm>
          <a:prstGeom prst="rect">
            <a:avLst/>
          </a:prstGeom>
          <a:noFill/>
        </p:spPr>
        <p:txBody>
          <a:bodyPr wrap="square" rtlCol="0">
            <a:spAutoFit/>
          </a:bodyPr>
          <a:lstStyle/>
          <a:p>
            <a:r>
              <a:rPr lang="ja-JP" altLang="ja-JP" sz="4000" u="sng" dirty="0" smtClean="0">
                <a:latin typeface="HGS正楷書体" pitchFamily="66" charset="-128"/>
                <a:ea typeface="HGS正楷書体" pitchFamily="66" charset="-128"/>
              </a:rPr>
              <a:t>防災機材・備蓄品在庫状況</a:t>
            </a:r>
            <a:endParaRPr lang="en-US" altLang="ja-JP" sz="4000" u="sng" dirty="0" smtClean="0">
              <a:latin typeface="HGS正楷書体" pitchFamily="66" charset="-128"/>
              <a:ea typeface="HGS正楷書体" pitchFamily="66" charset="-128"/>
            </a:endParaRPr>
          </a:p>
          <a:p>
            <a:endParaRPr lang="en-US" altLang="ja-JP" sz="4000" u="sng" dirty="0" smtClean="0">
              <a:latin typeface="HGS正楷書体" pitchFamily="66" charset="-128"/>
              <a:ea typeface="HGS正楷書体" pitchFamily="66" charset="-128"/>
            </a:endParaRPr>
          </a:p>
          <a:p>
            <a:pPr algn="ctr"/>
            <a:r>
              <a:rPr lang="ja-JP" altLang="en-US" sz="4000" dirty="0" smtClean="0">
                <a:solidFill>
                  <a:srgbClr val="FF0000"/>
                </a:solidFill>
                <a:latin typeface="HGS正楷書体" pitchFamily="66" charset="-128"/>
                <a:ea typeface="HGS正楷書体" pitchFamily="66" charset="-128"/>
              </a:rPr>
              <a:t>別紙</a:t>
            </a:r>
            <a:r>
              <a:rPr lang="ja-JP" altLang="ja-JP" sz="2000" dirty="0" smtClean="0">
                <a:latin typeface="ＭＳ 明朝" pitchFamily="17" charset="-128"/>
                <a:ea typeface="ＭＳ 明朝" pitchFamily="17" charset="-128"/>
              </a:rPr>
              <a:t>　　　</a:t>
            </a:r>
          </a:p>
          <a:p>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1026" name="Picture 2" descr="C:\Users\N.Hayashi\Pictures\MP Navigator\2013_03_15\IMG.jpg"/>
          <p:cNvPicPr>
            <a:picLocks noChangeAspect="1" noChangeArrowheads="1"/>
          </p:cNvPicPr>
          <p:nvPr/>
        </p:nvPicPr>
        <p:blipFill>
          <a:blip r:embed="rId2" cstate="print"/>
          <a:srcRect/>
          <a:stretch>
            <a:fillRect/>
          </a:stretch>
        </p:blipFill>
        <p:spPr bwMode="auto">
          <a:xfrm>
            <a:off x="0" y="-342031"/>
            <a:ext cx="7561263" cy="10459169"/>
          </a:xfrm>
          <a:prstGeom prst="rect">
            <a:avLst/>
          </a:prstGeom>
          <a:noFill/>
        </p:spPr>
      </p:pic>
      <p:sp>
        <p:nvSpPr>
          <p:cNvPr id="6" name="正方形/長方形 5"/>
          <p:cNvSpPr/>
          <p:nvPr/>
        </p:nvSpPr>
        <p:spPr>
          <a:xfrm>
            <a:off x="1188343" y="2106242"/>
            <a:ext cx="4907546" cy="699885"/>
          </a:xfrm>
          <a:prstGeom prst="rect">
            <a:avLst/>
          </a:prstGeom>
          <a:solidFill>
            <a:schemeClr val="bg1"/>
          </a:solidFill>
          <a:effectLst>
            <a:outerShdw blurRad="50800" dist="38100" dir="5400000" algn="t" rotWithShape="0">
              <a:prstClr val="black">
                <a:alpha val="40000"/>
              </a:prstClr>
            </a:outerShdw>
          </a:effectLst>
        </p:spPr>
        <p:txBody>
          <a:bodyPr wrap="square" lIns="98755" tIns="49378" rIns="98755" bIns="49378">
            <a:spAutoFit/>
          </a:bodyPr>
          <a:lstStyle/>
          <a:p>
            <a:pPr algn="ctr"/>
            <a:r>
              <a:rPr lang="ja-JP" altLang="en-US" sz="3900" b="1" dirty="0" smtClean="0">
                <a:ln w="10541" cmpd="sng">
                  <a:solidFill>
                    <a:srgbClr val="7D7D7D">
                      <a:tint val="100000"/>
                      <a:shade val="100000"/>
                      <a:satMod val="110000"/>
                    </a:srgbClr>
                  </a:solidFill>
                  <a:prstDash val="solid"/>
                </a:ln>
                <a:solidFill>
                  <a:schemeClr val="tx1">
                    <a:lumMod val="65000"/>
                    <a:lumOff val="35000"/>
                  </a:schemeClr>
                </a:solidFill>
                <a:latin typeface="HGP行書体" pitchFamily="66" charset="-128"/>
                <a:ea typeface="HGP行書体" pitchFamily="66" charset="-128"/>
              </a:rPr>
              <a:t>自主防災隊ガイドブック</a:t>
            </a:r>
            <a:endParaRPr lang="en-US" altLang="ja-JP" sz="3900" b="1" dirty="0" smtClean="0">
              <a:ln w="10541" cmpd="sng">
                <a:solidFill>
                  <a:srgbClr val="7D7D7D">
                    <a:tint val="100000"/>
                    <a:shade val="100000"/>
                    <a:satMod val="110000"/>
                  </a:srgbClr>
                </a:solidFill>
                <a:prstDash val="solid"/>
              </a:ln>
              <a:solidFill>
                <a:schemeClr val="tx1">
                  <a:lumMod val="65000"/>
                  <a:lumOff val="35000"/>
                </a:schemeClr>
              </a:solidFill>
              <a:latin typeface="HGP行書体" pitchFamily="66" charset="-128"/>
              <a:ea typeface="HGP行書体" pitchFamily="66" charset="-128"/>
            </a:endParaRPr>
          </a:p>
        </p:txBody>
      </p:sp>
      <p:sp>
        <p:nvSpPr>
          <p:cNvPr id="8" name="テキスト ボックス 7"/>
          <p:cNvSpPr txBox="1"/>
          <p:nvPr/>
        </p:nvSpPr>
        <p:spPr>
          <a:xfrm>
            <a:off x="828303" y="5994673"/>
            <a:ext cx="5860251" cy="2962042"/>
          </a:xfrm>
          <a:prstGeom prst="rect">
            <a:avLst/>
          </a:prstGeom>
          <a:solidFill>
            <a:schemeClr val="bg1"/>
          </a:solidFill>
        </p:spPr>
        <p:txBody>
          <a:bodyPr wrap="square" lIns="98755" tIns="49378" rIns="98755" bIns="49378" rtlCol="0">
            <a:spAutoFit/>
          </a:bodyPr>
          <a:lstStyle/>
          <a:p>
            <a:pPr algn="ctr"/>
            <a:r>
              <a:rPr lang="ja-JP" altLang="en-US" sz="2200" b="1" u="sng" dirty="0">
                <a:latin typeface="HGP教科書体" pitchFamily="18" charset="-128"/>
                <a:ea typeface="HGP教科書体" pitchFamily="18" charset="-128"/>
              </a:rPr>
              <a:t>内容</a:t>
            </a:r>
            <a:endParaRPr lang="en-US" altLang="ja-JP" sz="2200" b="1" u="sng" dirty="0">
              <a:latin typeface="HGP教科書体" pitchFamily="18" charset="-128"/>
              <a:ea typeface="HGP教科書体" pitchFamily="18" charset="-128"/>
            </a:endParaRPr>
          </a:p>
          <a:p>
            <a:r>
              <a:rPr lang="ja-JP" altLang="en-US" sz="2000" b="1" dirty="0" smtClean="0">
                <a:latin typeface="HGP教科書体" pitchFamily="18" charset="-128"/>
                <a:ea typeface="HGP教科書体" pitchFamily="18" charset="-128"/>
              </a:rPr>
              <a:t>　</a:t>
            </a:r>
            <a:r>
              <a:rPr lang="ja-JP" altLang="en-US" sz="1800" b="1" dirty="0" smtClean="0">
                <a:latin typeface="HGP教科書体" pitchFamily="18" charset="-128"/>
                <a:ea typeface="HGP教科書体" pitchFamily="18" charset="-128"/>
              </a:rPr>
              <a:t>・</a:t>
            </a:r>
            <a:r>
              <a:rPr lang="ja-JP" altLang="en-US" sz="1800" b="1" dirty="0">
                <a:latin typeface="HGP教科書体" pitchFamily="18" charset="-128"/>
                <a:ea typeface="HGP教科書体" pitchFamily="18" charset="-128"/>
              </a:rPr>
              <a:t>なぜ自主防災隊は必要</a:t>
            </a:r>
            <a:r>
              <a:rPr lang="ja-JP" altLang="en-US" sz="1800" b="1" dirty="0" smtClean="0">
                <a:latin typeface="HGP教科書体" pitchFamily="18" charset="-128"/>
                <a:ea typeface="HGP教科書体" pitchFamily="18" charset="-128"/>
              </a:rPr>
              <a:t>か</a:t>
            </a:r>
            <a:endParaRPr lang="en-US" altLang="ja-JP" sz="1800" b="1" dirty="0" smtClean="0">
              <a:latin typeface="HGP教科書体" pitchFamily="18" charset="-128"/>
              <a:ea typeface="HGP教科書体" pitchFamily="18" charset="-128"/>
            </a:endParaRPr>
          </a:p>
          <a:p>
            <a:r>
              <a:rPr lang="ja-JP" altLang="en-US" sz="1800" b="1" dirty="0" smtClean="0">
                <a:latin typeface="HGP教科書体" pitchFamily="18" charset="-128"/>
                <a:ea typeface="HGP教科書体" pitchFamily="18" charset="-128"/>
              </a:rPr>
              <a:t>　　　</a:t>
            </a:r>
            <a:r>
              <a:rPr lang="ja-JP" altLang="en-US" sz="1800" dirty="0" smtClean="0">
                <a:latin typeface="HGP教科書体" pitchFamily="18" charset="-128"/>
                <a:ea typeface="HGP教科書体" pitchFamily="18" charset="-128"/>
              </a:rPr>
              <a:t>自主防災隊設立の経緯</a:t>
            </a:r>
            <a:endParaRPr lang="en-US" altLang="ja-JP" sz="1800" dirty="0">
              <a:latin typeface="HGP教科書体" pitchFamily="18" charset="-128"/>
              <a:ea typeface="HGP教科書体" pitchFamily="18" charset="-128"/>
            </a:endParaRPr>
          </a:p>
          <a:p>
            <a:r>
              <a:rPr lang="ja-JP" altLang="en-US" sz="1800" b="1" dirty="0" smtClean="0">
                <a:latin typeface="HGP教科書体" pitchFamily="18" charset="-128"/>
                <a:ea typeface="HGP教科書体" pitchFamily="18" charset="-128"/>
              </a:rPr>
              <a:t>　・</a:t>
            </a:r>
            <a:r>
              <a:rPr lang="ja-JP" altLang="en-US" sz="1800" b="1" dirty="0">
                <a:latin typeface="HGP教科書体" pitchFamily="18" charset="-128"/>
                <a:ea typeface="HGP教科書体" pitchFamily="18" charset="-128"/>
              </a:rPr>
              <a:t>なぜ全員参加か</a:t>
            </a:r>
            <a:endParaRPr lang="en-US" altLang="ja-JP" sz="1800" b="1" dirty="0">
              <a:latin typeface="HGP教科書体" pitchFamily="18" charset="-128"/>
              <a:ea typeface="HGP教科書体" pitchFamily="18" charset="-128"/>
            </a:endParaRPr>
          </a:p>
          <a:p>
            <a:r>
              <a:rPr lang="ja-JP" altLang="en-US" sz="1800" b="1" dirty="0" smtClean="0">
                <a:latin typeface="HGP教科書体" pitchFamily="18" charset="-128"/>
                <a:ea typeface="HGP教科書体" pitchFamily="18" charset="-128"/>
              </a:rPr>
              <a:t>　・</a:t>
            </a:r>
            <a:r>
              <a:rPr lang="ja-JP" altLang="en-US" sz="1800" b="1" dirty="0">
                <a:latin typeface="HGP教科書体" pitchFamily="18" charset="-128"/>
                <a:ea typeface="HGP教科書体" pitchFamily="18" charset="-128"/>
              </a:rPr>
              <a:t>自主防災隊は何をするの</a:t>
            </a:r>
            <a:r>
              <a:rPr lang="ja-JP" altLang="en-US" sz="1800" b="1" dirty="0" smtClean="0">
                <a:latin typeface="HGP教科書体" pitchFamily="18" charset="-128"/>
                <a:ea typeface="HGP教科書体" pitchFamily="18" charset="-128"/>
              </a:rPr>
              <a:t>か</a:t>
            </a:r>
            <a:endParaRPr lang="en-US" altLang="ja-JP" sz="1800" b="1" dirty="0" smtClean="0">
              <a:latin typeface="HGP教科書体" pitchFamily="18" charset="-128"/>
              <a:ea typeface="HGP教科書体" pitchFamily="18" charset="-128"/>
            </a:endParaRPr>
          </a:p>
          <a:p>
            <a:r>
              <a:rPr lang="ja-JP" altLang="en-US" sz="1800" b="1" dirty="0" smtClean="0">
                <a:latin typeface="HGP教科書体" pitchFamily="18" charset="-128"/>
                <a:ea typeface="HGP教科書体" pitchFamily="18" charset="-128"/>
              </a:rPr>
              <a:t>　　　</a:t>
            </a:r>
            <a:r>
              <a:rPr lang="ja-JP" altLang="en-US" sz="1800" dirty="0" smtClean="0">
                <a:latin typeface="HGP教科書体" pitchFamily="18" charset="-128"/>
                <a:ea typeface="HGP教科書体" pitchFamily="18" charset="-128"/>
              </a:rPr>
              <a:t>自主防災隊の組織と機能</a:t>
            </a:r>
            <a:endParaRPr lang="en-US" altLang="ja-JP" sz="1800" dirty="0">
              <a:latin typeface="HGP教科書体" pitchFamily="18" charset="-128"/>
              <a:ea typeface="HGP教科書体" pitchFamily="18" charset="-128"/>
            </a:endParaRPr>
          </a:p>
          <a:p>
            <a:r>
              <a:rPr lang="ja-JP" altLang="en-US" sz="1800" dirty="0" smtClean="0">
                <a:latin typeface="HGP教科書体" pitchFamily="18" charset="-128"/>
                <a:ea typeface="HGP教科書体" pitchFamily="18" charset="-128"/>
              </a:rPr>
              <a:t>　　　防災隊と各家庭</a:t>
            </a:r>
            <a:r>
              <a:rPr lang="ja-JP" altLang="en-US" sz="1800" dirty="0">
                <a:latin typeface="HGP教科書体" pitchFamily="18" charset="-128"/>
                <a:ea typeface="HGP教科書体" pitchFamily="18" charset="-128"/>
              </a:rPr>
              <a:t>は何をするのか（自助と共助</a:t>
            </a:r>
            <a:r>
              <a:rPr lang="ja-JP" altLang="en-US" sz="1800" dirty="0" smtClean="0">
                <a:latin typeface="HGP教科書体" pitchFamily="18" charset="-128"/>
                <a:ea typeface="HGP教科書体" pitchFamily="18" charset="-128"/>
              </a:rPr>
              <a:t>）</a:t>
            </a:r>
            <a:endParaRPr lang="en-US" altLang="ja-JP" sz="1800" dirty="0" smtClean="0">
              <a:latin typeface="HGP教科書体" pitchFamily="18" charset="-128"/>
              <a:ea typeface="HGP教科書体" pitchFamily="18" charset="-128"/>
            </a:endParaRPr>
          </a:p>
          <a:p>
            <a:r>
              <a:rPr lang="ja-JP" altLang="en-US" sz="1800" b="1" dirty="0" smtClean="0">
                <a:latin typeface="HGP教科書体" pitchFamily="18" charset="-128"/>
                <a:ea typeface="HGP教科書体" pitchFamily="18" charset="-128"/>
              </a:rPr>
              <a:t>　・どの支隊に所属するのか</a:t>
            </a:r>
            <a:endParaRPr lang="en-US" altLang="ja-JP" sz="1800" b="1" dirty="0">
              <a:latin typeface="HGP教科書体" pitchFamily="18" charset="-128"/>
              <a:ea typeface="HGP教科書体" pitchFamily="18" charset="-128"/>
            </a:endParaRPr>
          </a:p>
          <a:p>
            <a:r>
              <a:rPr lang="ja-JP" altLang="en-US" sz="1800" b="1" dirty="0" smtClean="0">
                <a:latin typeface="HGP教科書体" pitchFamily="18" charset="-128"/>
                <a:ea typeface="HGP教科書体" pitchFamily="18" charset="-128"/>
              </a:rPr>
              <a:t>　・自主</a:t>
            </a:r>
            <a:r>
              <a:rPr lang="ja-JP" altLang="en-US" sz="1800" b="1" dirty="0">
                <a:latin typeface="HGP教科書体" pitchFamily="18" charset="-128"/>
                <a:ea typeface="HGP教科書体" pitchFamily="18" charset="-128"/>
              </a:rPr>
              <a:t>防災隊の</a:t>
            </a:r>
            <a:r>
              <a:rPr lang="ja-JP" altLang="en-US" sz="1800" b="1" dirty="0" smtClean="0">
                <a:latin typeface="HGP教科書体" pitchFamily="18" charset="-128"/>
                <a:ea typeface="HGP教科書体" pitchFamily="18" charset="-128"/>
              </a:rPr>
              <a:t>規約</a:t>
            </a:r>
            <a:endParaRPr lang="en-US" altLang="ja-JP" sz="1800" b="1" dirty="0" smtClean="0">
              <a:latin typeface="HGP教科書体" pitchFamily="18" charset="-128"/>
              <a:ea typeface="HGP教科書体" pitchFamily="18" charset="-128"/>
            </a:endParaRPr>
          </a:p>
          <a:p>
            <a:r>
              <a:rPr lang="ja-JP" altLang="en-US" sz="1800" b="1" dirty="0" smtClean="0">
                <a:latin typeface="HGP教科書体" pitchFamily="18" charset="-128"/>
                <a:ea typeface="HGP教科書体" pitchFamily="18" charset="-128"/>
              </a:rPr>
              <a:t>　・「無事です」の旗の使い方</a:t>
            </a:r>
            <a:endParaRPr lang="en-US" altLang="ja-JP" sz="1800" b="1" dirty="0" smtClean="0">
              <a:latin typeface="HGP教科書体" pitchFamily="18" charset="-128"/>
              <a:ea typeface="HGP教科書体" pitchFamily="18" charset="-128"/>
            </a:endParaRPr>
          </a:p>
        </p:txBody>
      </p:sp>
      <p:sp>
        <p:nvSpPr>
          <p:cNvPr id="9" name="テキスト ボックス 8"/>
          <p:cNvSpPr txBox="1"/>
          <p:nvPr/>
        </p:nvSpPr>
        <p:spPr>
          <a:xfrm>
            <a:off x="4716735" y="8082905"/>
            <a:ext cx="2251283" cy="838384"/>
          </a:xfrm>
          <a:prstGeom prst="rect">
            <a:avLst/>
          </a:prstGeom>
          <a:noFill/>
          <a:ln w="28575">
            <a:solidFill>
              <a:schemeClr val="tx1"/>
            </a:solidFill>
          </a:ln>
        </p:spPr>
        <p:txBody>
          <a:bodyPr wrap="square" lIns="98755" tIns="49378" rIns="98755" bIns="49378" rtlCol="0">
            <a:spAutoFit/>
          </a:bodyPr>
          <a:lstStyle/>
          <a:p>
            <a:r>
              <a:rPr lang="ja-JP" altLang="en-US" sz="2400" dirty="0">
                <a:latin typeface="HGP行書体" pitchFamily="66" charset="-128"/>
                <a:ea typeface="HGP行書体" pitchFamily="66" charset="-128"/>
              </a:rPr>
              <a:t>我が家の所属</a:t>
            </a:r>
            <a:r>
              <a:rPr lang="ja-JP" altLang="en-US" sz="2400" dirty="0" smtClean="0">
                <a:latin typeface="HGP行書体" pitchFamily="66" charset="-128"/>
                <a:ea typeface="HGP行書体" pitchFamily="66" charset="-128"/>
              </a:rPr>
              <a:t>は</a:t>
            </a:r>
            <a:endParaRPr lang="en-US" altLang="ja-JP" sz="2400" dirty="0" smtClean="0">
              <a:latin typeface="HGP行書体" pitchFamily="66" charset="-128"/>
              <a:ea typeface="HGP行書体" pitchFamily="66" charset="-128"/>
            </a:endParaRPr>
          </a:p>
          <a:p>
            <a:r>
              <a:rPr lang="ja-JP" altLang="en-US" sz="2400" u="sng" dirty="0">
                <a:latin typeface="HGP行書体" pitchFamily="66" charset="-128"/>
                <a:ea typeface="HGP行書体" pitchFamily="66" charset="-128"/>
              </a:rPr>
              <a:t>　　</a:t>
            </a:r>
            <a:r>
              <a:rPr lang="ja-JP" altLang="en-US" sz="2400" u="sng" dirty="0" smtClean="0">
                <a:latin typeface="HGP行書体" pitchFamily="66" charset="-128"/>
                <a:ea typeface="HGP行書体" pitchFamily="66" charset="-128"/>
              </a:rPr>
              <a:t>　</a:t>
            </a:r>
            <a:r>
              <a:rPr lang="ja-JP" altLang="en-US" sz="2400" u="sng" dirty="0">
                <a:latin typeface="HGP行書体" pitchFamily="66" charset="-128"/>
                <a:ea typeface="HGP行書体" pitchFamily="66" charset="-128"/>
              </a:rPr>
              <a:t>　　　　</a:t>
            </a:r>
            <a:r>
              <a:rPr lang="ja-JP" altLang="en-US" sz="2400" dirty="0">
                <a:latin typeface="HGP行書体" pitchFamily="66" charset="-128"/>
                <a:ea typeface="HGP行書体" pitchFamily="66" charset="-128"/>
              </a:rPr>
              <a:t>支隊</a:t>
            </a:r>
          </a:p>
        </p:txBody>
      </p:sp>
      <p:sp>
        <p:nvSpPr>
          <p:cNvPr id="10" name="テキスト ボックス 9"/>
          <p:cNvSpPr txBox="1"/>
          <p:nvPr/>
        </p:nvSpPr>
        <p:spPr>
          <a:xfrm>
            <a:off x="1332359" y="306041"/>
            <a:ext cx="4824535" cy="400110"/>
          </a:xfrm>
          <a:prstGeom prst="rect">
            <a:avLst/>
          </a:prstGeom>
          <a:noFill/>
        </p:spPr>
        <p:txBody>
          <a:bodyPr wrap="square" rtlCol="0">
            <a:spAutoFit/>
          </a:bodyPr>
          <a:lstStyle/>
          <a:p>
            <a:r>
              <a:rPr kumimoji="1" lang="ja-JP" altLang="en-US" sz="2000" dirty="0" smtClean="0">
                <a:latin typeface="HGP教科書体" pitchFamily="18" charset="-128"/>
                <a:ea typeface="HGP教科書体" pitchFamily="18" charset="-128"/>
              </a:rPr>
              <a:t>安全ノートの姉妹版です。あわせて利用下さい</a:t>
            </a:r>
            <a:endParaRPr kumimoji="1" lang="ja-JP" altLang="en-US" sz="2000" dirty="0">
              <a:latin typeface="HGP教科書体" pitchFamily="18" charset="-128"/>
              <a:ea typeface="HGP教科書体" pitchFamily="18"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00311" y="234033"/>
            <a:ext cx="2736304" cy="1261884"/>
          </a:xfrm>
          <a:prstGeom prst="rect">
            <a:avLst/>
          </a:prstGeom>
          <a:noFill/>
          <a:ln>
            <a:solidFill>
              <a:schemeClr val="tx1"/>
            </a:solidFill>
          </a:ln>
        </p:spPr>
        <p:txBody>
          <a:bodyPr wrap="square" rtlCol="0">
            <a:spAutoFit/>
          </a:bodyPr>
          <a:lstStyle/>
          <a:p>
            <a:pPr algn="ctr"/>
            <a:r>
              <a:rPr kumimoji="1" lang="ja-JP" altLang="en-US" sz="2800" dirty="0" smtClean="0">
                <a:latin typeface="HGP教科書体" pitchFamily="18" charset="-128"/>
                <a:ea typeface="HGP教科書体" pitchFamily="18" charset="-128"/>
              </a:rPr>
              <a:t>表紙</a:t>
            </a:r>
            <a:endParaRPr kumimoji="1" lang="en-US" altLang="ja-JP" sz="2800" dirty="0" smtClean="0">
              <a:latin typeface="HGP教科書体" pitchFamily="18" charset="-128"/>
              <a:ea typeface="HGP教科書体" pitchFamily="18" charset="-128"/>
            </a:endParaRPr>
          </a:p>
          <a:p>
            <a:endParaRPr lang="en-US" altLang="ja-JP" sz="2800" dirty="0" smtClean="0">
              <a:latin typeface="HGP教科書体" pitchFamily="18" charset="-128"/>
              <a:ea typeface="HGP教科書体" pitchFamily="18" charset="-128"/>
            </a:endParaRPr>
          </a:p>
          <a:p>
            <a:pPr algn="ctr"/>
            <a:r>
              <a:rPr lang="ja-JP" altLang="en-US" sz="2000" dirty="0" smtClean="0">
                <a:latin typeface="HGP教科書体" pitchFamily="18" charset="-128"/>
                <a:ea typeface="HGP教科書体" pitchFamily="18" charset="-128"/>
              </a:rPr>
              <a:t>１</a:t>
            </a:r>
            <a:endParaRPr kumimoji="1" lang="ja-JP" altLang="en-US" sz="2000" dirty="0">
              <a:latin typeface="HGP教科書体" pitchFamily="18" charset="-128"/>
              <a:ea typeface="HGP教科書体" pitchFamily="18" charset="-128"/>
            </a:endParaRPr>
          </a:p>
        </p:txBody>
      </p:sp>
      <p:sp>
        <p:nvSpPr>
          <p:cNvPr id="6" name="テキスト ボックス 5"/>
          <p:cNvSpPr txBox="1"/>
          <p:nvPr/>
        </p:nvSpPr>
        <p:spPr>
          <a:xfrm>
            <a:off x="3636615" y="1602185"/>
            <a:ext cx="2736304" cy="1261884"/>
          </a:xfrm>
          <a:prstGeom prst="rect">
            <a:avLst/>
          </a:prstGeom>
          <a:noFill/>
          <a:ln>
            <a:solidFill>
              <a:schemeClr val="tx1"/>
            </a:solidFill>
          </a:ln>
        </p:spPr>
        <p:txBody>
          <a:bodyPr wrap="square" rtlCol="0">
            <a:spAutoFit/>
          </a:bodyPr>
          <a:lstStyle/>
          <a:p>
            <a:pPr algn="ctr"/>
            <a:r>
              <a:rPr lang="ja-JP" altLang="en-US" sz="2800" dirty="0" smtClean="0">
                <a:latin typeface="HGP教科書体" pitchFamily="18" charset="-128"/>
                <a:ea typeface="HGP教科書体" pitchFamily="18" charset="-128"/>
              </a:rPr>
              <a:t>なぜ自主防災隊が必要か</a:t>
            </a:r>
            <a:endParaRPr lang="en-US" altLang="ja-JP" sz="2800" dirty="0" smtClean="0">
              <a:latin typeface="HGP教科書体" pitchFamily="18" charset="-128"/>
              <a:ea typeface="HGP教科書体" pitchFamily="18" charset="-128"/>
            </a:endParaRPr>
          </a:p>
          <a:p>
            <a:pPr algn="ctr"/>
            <a:r>
              <a:rPr lang="ja-JP" altLang="en-US" sz="2000" dirty="0" smtClean="0">
                <a:latin typeface="HGP教科書体" pitchFamily="18" charset="-128"/>
                <a:ea typeface="HGP教科書体" pitchFamily="18" charset="-128"/>
              </a:rPr>
              <a:t>１</a:t>
            </a:r>
            <a:endParaRPr kumimoji="1" lang="ja-JP" altLang="en-US" sz="2000" dirty="0">
              <a:latin typeface="HGP教科書体" pitchFamily="18" charset="-128"/>
              <a:ea typeface="HGP教科書体" pitchFamily="18" charset="-128"/>
            </a:endParaRPr>
          </a:p>
        </p:txBody>
      </p:sp>
      <p:sp>
        <p:nvSpPr>
          <p:cNvPr id="8" name="テキスト ボックス 7"/>
          <p:cNvSpPr txBox="1"/>
          <p:nvPr/>
        </p:nvSpPr>
        <p:spPr>
          <a:xfrm>
            <a:off x="3636615" y="3042345"/>
            <a:ext cx="2736304" cy="1261884"/>
          </a:xfrm>
          <a:prstGeom prst="rect">
            <a:avLst/>
          </a:prstGeom>
          <a:noFill/>
          <a:ln>
            <a:solidFill>
              <a:schemeClr val="tx1"/>
            </a:solidFill>
          </a:ln>
        </p:spPr>
        <p:txBody>
          <a:bodyPr wrap="square" rtlCol="0">
            <a:spAutoFit/>
          </a:bodyPr>
          <a:lstStyle/>
          <a:p>
            <a:pPr algn="ctr"/>
            <a:r>
              <a:rPr lang="ja-JP" altLang="en-US" sz="2800" dirty="0" smtClean="0">
                <a:latin typeface="HGP教科書体" pitchFamily="18" charset="-128"/>
                <a:ea typeface="HGP教科書体" pitchFamily="18" charset="-128"/>
              </a:rPr>
              <a:t>なぜ自主防災隊は全員参加か</a:t>
            </a:r>
            <a:endParaRPr lang="en-US" altLang="ja-JP" sz="2800" dirty="0" smtClean="0">
              <a:latin typeface="HGP教科書体" pitchFamily="18" charset="-128"/>
              <a:ea typeface="HGP教科書体" pitchFamily="18" charset="-128"/>
            </a:endParaRPr>
          </a:p>
          <a:p>
            <a:pPr algn="ctr"/>
            <a:r>
              <a:rPr kumimoji="1" lang="ja-JP" altLang="en-US" sz="2000" dirty="0" smtClean="0">
                <a:latin typeface="HGP教科書体" pitchFamily="18" charset="-128"/>
                <a:ea typeface="HGP教科書体" pitchFamily="18" charset="-128"/>
              </a:rPr>
              <a:t>３</a:t>
            </a:r>
            <a:endParaRPr kumimoji="1" lang="ja-JP" altLang="en-US" sz="2000" dirty="0">
              <a:latin typeface="HGP教科書体" pitchFamily="18" charset="-128"/>
              <a:ea typeface="HGP教科書体" pitchFamily="18" charset="-128"/>
            </a:endParaRPr>
          </a:p>
        </p:txBody>
      </p:sp>
      <p:sp>
        <p:nvSpPr>
          <p:cNvPr id="12" name="テキスト ボックス 11"/>
          <p:cNvSpPr txBox="1"/>
          <p:nvPr/>
        </p:nvSpPr>
        <p:spPr>
          <a:xfrm>
            <a:off x="900311" y="3042345"/>
            <a:ext cx="2736304" cy="1261884"/>
          </a:xfrm>
          <a:prstGeom prst="rect">
            <a:avLst/>
          </a:prstGeom>
          <a:noFill/>
          <a:ln>
            <a:solidFill>
              <a:schemeClr val="tx1"/>
            </a:solidFill>
          </a:ln>
        </p:spPr>
        <p:txBody>
          <a:bodyPr wrap="square" rtlCol="0">
            <a:spAutoFit/>
          </a:bodyPr>
          <a:lstStyle/>
          <a:p>
            <a:pPr algn="ctr"/>
            <a:r>
              <a:rPr lang="ja-JP" altLang="en-US" sz="2800" dirty="0" smtClean="0">
                <a:latin typeface="HGP教科書体" pitchFamily="18" charset="-128"/>
                <a:ea typeface="HGP教科書体" pitchFamily="18" charset="-128"/>
              </a:rPr>
              <a:t>自主防災隊設立の経緯</a:t>
            </a:r>
            <a:endParaRPr lang="en-US" altLang="ja-JP" sz="2800" dirty="0" smtClean="0">
              <a:latin typeface="HGP教科書体" pitchFamily="18" charset="-128"/>
              <a:ea typeface="HGP教科書体" pitchFamily="18" charset="-128"/>
            </a:endParaRPr>
          </a:p>
          <a:p>
            <a:pPr algn="ctr"/>
            <a:r>
              <a:rPr kumimoji="1" lang="ja-JP" altLang="en-US" sz="2000" dirty="0" smtClean="0">
                <a:latin typeface="HGP教科書体" pitchFamily="18" charset="-128"/>
                <a:ea typeface="HGP教科書体" pitchFamily="18" charset="-128"/>
              </a:rPr>
              <a:t>２</a:t>
            </a:r>
            <a:endParaRPr kumimoji="1" lang="ja-JP" altLang="en-US" sz="2000" dirty="0">
              <a:latin typeface="HGP教科書体" pitchFamily="18" charset="-128"/>
              <a:ea typeface="HGP教科書体" pitchFamily="18" charset="-128"/>
            </a:endParaRPr>
          </a:p>
        </p:txBody>
      </p:sp>
      <p:sp>
        <p:nvSpPr>
          <p:cNvPr id="13" name="テキスト ボックス 12"/>
          <p:cNvSpPr txBox="1"/>
          <p:nvPr/>
        </p:nvSpPr>
        <p:spPr>
          <a:xfrm>
            <a:off x="3636615" y="4410497"/>
            <a:ext cx="2736304" cy="1261884"/>
          </a:xfrm>
          <a:prstGeom prst="rect">
            <a:avLst/>
          </a:prstGeom>
          <a:noFill/>
          <a:ln>
            <a:solidFill>
              <a:schemeClr val="tx1"/>
            </a:solidFill>
          </a:ln>
        </p:spPr>
        <p:txBody>
          <a:bodyPr wrap="square" rtlCol="0">
            <a:spAutoFit/>
          </a:bodyPr>
          <a:lstStyle/>
          <a:p>
            <a:pPr algn="ctr"/>
            <a:r>
              <a:rPr lang="ja-JP" altLang="en-US" sz="2800" dirty="0" smtClean="0">
                <a:latin typeface="HGP教科書体" pitchFamily="18" charset="-128"/>
                <a:ea typeface="HGP教科書体" pitchFamily="18" charset="-128"/>
              </a:rPr>
              <a:t>各家庭は</a:t>
            </a:r>
            <a:endParaRPr lang="en-US" altLang="ja-JP" sz="2800" dirty="0" smtClean="0">
              <a:latin typeface="HGP教科書体" pitchFamily="18" charset="-128"/>
              <a:ea typeface="HGP教科書体" pitchFamily="18" charset="-128"/>
            </a:endParaRPr>
          </a:p>
          <a:p>
            <a:pPr algn="ctr"/>
            <a:r>
              <a:rPr lang="ja-JP" altLang="en-US" sz="2800" dirty="0" smtClean="0">
                <a:latin typeface="HGP教科書体" pitchFamily="18" charset="-128"/>
                <a:ea typeface="HGP教科書体" pitchFamily="18" charset="-128"/>
              </a:rPr>
              <a:t>何をするのか</a:t>
            </a:r>
            <a:endParaRPr lang="en-US" altLang="ja-JP" sz="2800" dirty="0" smtClean="0">
              <a:latin typeface="HGP教科書体" pitchFamily="18" charset="-128"/>
              <a:ea typeface="HGP教科書体" pitchFamily="18" charset="-128"/>
            </a:endParaRPr>
          </a:p>
          <a:p>
            <a:pPr algn="ctr"/>
            <a:r>
              <a:rPr kumimoji="1" lang="ja-JP" altLang="en-US" sz="2000" dirty="0" smtClean="0">
                <a:latin typeface="HGP教科書体" pitchFamily="18" charset="-128"/>
                <a:ea typeface="HGP教科書体" pitchFamily="18" charset="-128"/>
              </a:rPr>
              <a:t>５</a:t>
            </a:r>
            <a:endParaRPr kumimoji="1" lang="ja-JP" altLang="en-US" sz="2000" dirty="0">
              <a:latin typeface="HGP教科書体" pitchFamily="18" charset="-128"/>
              <a:ea typeface="HGP教科書体" pitchFamily="18" charset="-128"/>
            </a:endParaRPr>
          </a:p>
        </p:txBody>
      </p:sp>
      <p:sp>
        <p:nvSpPr>
          <p:cNvPr id="15" name="テキスト ボックス 14"/>
          <p:cNvSpPr txBox="1"/>
          <p:nvPr/>
        </p:nvSpPr>
        <p:spPr>
          <a:xfrm>
            <a:off x="900311" y="4410497"/>
            <a:ext cx="2736304" cy="1261884"/>
          </a:xfrm>
          <a:prstGeom prst="rect">
            <a:avLst/>
          </a:prstGeom>
          <a:noFill/>
          <a:ln>
            <a:solidFill>
              <a:schemeClr val="tx1"/>
            </a:solidFill>
          </a:ln>
        </p:spPr>
        <p:txBody>
          <a:bodyPr wrap="square" rtlCol="0">
            <a:spAutoFit/>
          </a:bodyPr>
          <a:lstStyle/>
          <a:p>
            <a:pPr algn="ctr"/>
            <a:r>
              <a:rPr lang="ja-JP" altLang="en-US" sz="2800" dirty="0" smtClean="0">
                <a:latin typeface="HGP教科書体" pitchFamily="18" charset="-128"/>
                <a:ea typeface="HGP教科書体" pitchFamily="18" charset="-128"/>
              </a:rPr>
              <a:t>自主防災隊は</a:t>
            </a:r>
            <a:endParaRPr lang="en-US" altLang="ja-JP" sz="2800" dirty="0" smtClean="0">
              <a:latin typeface="HGP教科書体" pitchFamily="18" charset="-128"/>
              <a:ea typeface="HGP教科書体" pitchFamily="18" charset="-128"/>
            </a:endParaRPr>
          </a:p>
          <a:p>
            <a:pPr algn="ctr"/>
            <a:r>
              <a:rPr lang="ja-JP" altLang="en-US" sz="2800" dirty="0" smtClean="0">
                <a:latin typeface="HGP教科書体" pitchFamily="18" charset="-128"/>
                <a:ea typeface="HGP教科書体" pitchFamily="18" charset="-128"/>
              </a:rPr>
              <a:t>何をするのか</a:t>
            </a:r>
            <a:endParaRPr lang="en-US" altLang="ja-JP" sz="2800" dirty="0" smtClean="0">
              <a:latin typeface="HGP教科書体" pitchFamily="18" charset="-128"/>
              <a:ea typeface="HGP教科書体" pitchFamily="18" charset="-128"/>
            </a:endParaRPr>
          </a:p>
          <a:p>
            <a:pPr algn="ctr"/>
            <a:r>
              <a:rPr kumimoji="1" lang="ja-JP" altLang="en-US" sz="2000" dirty="0" smtClean="0">
                <a:latin typeface="HGP教科書体" pitchFamily="18" charset="-128"/>
                <a:ea typeface="HGP教科書体" pitchFamily="18" charset="-128"/>
              </a:rPr>
              <a:t>４</a:t>
            </a:r>
            <a:endParaRPr kumimoji="1" lang="ja-JP" altLang="en-US" sz="2000" dirty="0">
              <a:latin typeface="HGP教科書体" pitchFamily="18" charset="-128"/>
              <a:ea typeface="HGP教科書体" pitchFamily="18" charset="-128"/>
            </a:endParaRPr>
          </a:p>
        </p:txBody>
      </p:sp>
      <p:sp>
        <p:nvSpPr>
          <p:cNvPr id="16" name="テキスト ボックス 15"/>
          <p:cNvSpPr txBox="1"/>
          <p:nvPr/>
        </p:nvSpPr>
        <p:spPr>
          <a:xfrm>
            <a:off x="3636615" y="5850657"/>
            <a:ext cx="2736304" cy="1261884"/>
          </a:xfrm>
          <a:prstGeom prst="rect">
            <a:avLst/>
          </a:prstGeom>
          <a:noFill/>
          <a:ln>
            <a:solidFill>
              <a:schemeClr val="tx1"/>
            </a:solidFill>
          </a:ln>
        </p:spPr>
        <p:txBody>
          <a:bodyPr wrap="square" rtlCol="0">
            <a:spAutoFit/>
          </a:bodyPr>
          <a:lstStyle/>
          <a:p>
            <a:pPr algn="ctr"/>
            <a:r>
              <a:rPr lang="ja-JP" altLang="en-US" sz="2800" dirty="0" smtClean="0">
                <a:latin typeface="HGP教科書体" pitchFamily="18" charset="-128"/>
                <a:ea typeface="HGP教科書体" pitchFamily="18" charset="-128"/>
              </a:rPr>
              <a:t>規約</a:t>
            </a:r>
            <a:r>
              <a:rPr lang="ja-JP" altLang="en-US" sz="2800" dirty="0" err="1" smtClean="0">
                <a:latin typeface="HGP教科書体" pitchFamily="18" charset="-128"/>
                <a:ea typeface="HGP教科書体" pitchFamily="18" charset="-128"/>
              </a:rPr>
              <a:t>ー</a:t>
            </a:r>
            <a:r>
              <a:rPr lang="ja-JP" altLang="en-US" sz="2800" dirty="0" smtClean="0">
                <a:latin typeface="HGP教科書体" pitchFamily="18" charset="-128"/>
                <a:ea typeface="HGP教科書体" pitchFamily="18" charset="-128"/>
              </a:rPr>
              <a:t>１</a:t>
            </a:r>
            <a:endParaRPr lang="en-US" altLang="ja-JP" sz="2800" dirty="0" smtClean="0">
              <a:latin typeface="HGP教科書体" pitchFamily="18" charset="-128"/>
              <a:ea typeface="HGP教科書体" pitchFamily="18" charset="-128"/>
            </a:endParaRPr>
          </a:p>
          <a:p>
            <a:endParaRPr lang="en-US" altLang="ja-JP" sz="2800" dirty="0" smtClean="0">
              <a:latin typeface="HGP教科書体" pitchFamily="18" charset="-128"/>
              <a:ea typeface="HGP教科書体" pitchFamily="18" charset="-128"/>
            </a:endParaRPr>
          </a:p>
          <a:p>
            <a:pPr algn="ctr"/>
            <a:r>
              <a:rPr kumimoji="1" lang="ja-JP" altLang="en-US" sz="2000" dirty="0" smtClean="0">
                <a:latin typeface="HGP教科書体" pitchFamily="18" charset="-128"/>
                <a:ea typeface="HGP教科書体" pitchFamily="18" charset="-128"/>
              </a:rPr>
              <a:t>７</a:t>
            </a:r>
            <a:endParaRPr kumimoji="1" lang="ja-JP" altLang="en-US" sz="2000" dirty="0">
              <a:latin typeface="HGP教科書体" pitchFamily="18" charset="-128"/>
              <a:ea typeface="HGP教科書体" pitchFamily="18" charset="-128"/>
            </a:endParaRPr>
          </a:p>
        </p:txBody>
      </p:sp>
      <p:sp>
        <p:nvSpPr>
          <p:cNvPr id="17" name="テキスト ボックス 16"/>
          <p:cNvSpPr txBox="1"/>
          <p:nvPr/>
        </p:nvSpPr>
        <p:spPr>
          <a:xfrm>
            <a:off x="900311" y="5850657"/>
            <a:ext cx="2736304" cy="1261884"/>
          </a:xfrm>
          <a:prstGeom prst="rect">
            <a:avLst/>
          </a:prstGeom>
          <a:noFill/>
          <a:ln>
            <a:solidFill>
              <a:schemeClr val="tx1"/>
            </a:solidFill>
          </a:ln>
        </p:spPr>
        <p:txBody>
          <a:bodyPr wrap="square" rtlCol="0">
            <a:spAutoFit/>
          </a:bodyPr>
          <a:lstStyle/>
          <a:p>
            <a:pPr algn="ctr"/>
            <a:r>
              <a:rPr lang="ja-JP" altLang="en-US" sz="2800" dirty="0" smtClean="0">
                <a:latin typeface="HGP教科書体" pitchFamily="18" charset="-128"/>
                <a:ea typeface="HGP教科書体" pitchFamily="18" charset="-128"/>
              </a:rPr>
              <a:t>どの支隊に</a:t>
            </a:r>
            <a:endParaRPr lang="en-US" altLang="ja-JP" sz="2800" dirty="0" smtClean="0">
              <a:latin typeface="HGP教科書体" pitchFamily="18" charset="-128"/>
              <a:ea typeface="HGP教科書体" pitchFamily="18" charset="-128"/>
            </a:endParaRPr>
          </a:p>
          <a:p>
            <a:pPr algn="ctr"/>
            <a:r>
              <a:rPr lang="ja-JP" altLang="en-US" sz="2800" dirty="0" smtClean="0">
                <a:latin typeface="HGP教科書体" pitchFamily="18" charset="-128"/>
                <a:ea typeface="HGP教科書体" pitchFamily="18" charset="-128"/>
              </a:rPr>
              <a:t>所属するのか</a:t>
            </a:r>
            <a:endParaRPr lang="en-US" altLang="ja-JP" sz="2800" dirty="0" smtClean="0">
              <a:latin typeface="HGP教科書体" pitchFamily="18" charset="-128"/>
              <a:ea typeface="HGP教科書体" pitchFamily="18" charset="-128"/>
            </a:endParaRPr>
          </a:p>
          <a:p>
            <a:pPr algn="ctr"/>
            <a:r>
              <a:rPr kumimoji="1" lang="ja-JP" altLang="en-US" sz="2000" dirty="0" smtClean="0">
                <a:latin typeface="HGP教科書体" pitchFamily="18" charset="-128"/>
                <a:ea typeface="HGP教科書体" pitchFamily="18" charset="-128"/>
              </a:rPr>
              <a:t>６</a:t>
            </a:r>
            <a:endParaRPr kumimoji="1" lang="ja-JP" altLang="en-US" sz="2000" dirty="0">
              <a:latin typeface="HGP教科書体" pitchFamily="18" charset="-128"/>
              <a:ea typeface="HGP教科書体" pitchFamily="18" charset="-128"/>
            </a:endParaRPr>
          </a:p>
        </p:txBody>
      </p:sp>
      <p:sp>
        <p:nvSpPr>
          <p:cNvPr id="19" name="テキスト ボックス 18"/>
          <p:cNvSpPr txBox="1"/>
          <p:nvPr/>
        </p:nvSpPr>
        <p:spPr>
          <a:xfrm>
            <a:off x="900311" y="1602185"/>
            <a:ext cx="2736304" cy="1261884"/>
          </a:xfrm>
          <a:prstGeom prst="rect">
            <a:avLst/>
          </a:prstGeom>
          <a:noFill/>
          <a:ln>
            <a:solidFill>
              <a:schemeClr val="tx1"/>
            </a:solidFill>
          </a:ln>
        </p:spPr>
        <p:txBody>
          <a:bodyPr wrap="square" rtlCol="0">
            <a:spAutoFit/>
          </a:bodyPr>
          <a:lstStyle/>
          <a:p>
            <a:endParaRPr lang="en-US" altLang="ja-JP" sz="2800" dirty="0" smtClean="0">
              <a:latin typeface="HGP教科書体" pitchFamily="18" charset="-128"/>
              <a:ea typeface="HGP教科書体" pitchFamily="18" charset="-128"/>
            </a:endParaRPr>
          </a:p>
          <a:p>
            <a:endParaRPr lang="en-US" altLang="ja-JP" sz="2800" dirty="0" smtClean="0">
              <a:latin typeface="HGP教科書体" pitchFamily="18" charset="-128"/>
              <a:ea typeface="HGP教科書体" pitchFamily="18" charset="-128"/>
            </a:endParaRPr>
          </a:p>
          <a:p>
            <a:endParaRPr lang="en-US" altLang="ja-JP" sz="2000" dirty="0" smtClean="0">
              <a:latin typeface="HGP教科書体" pitchFamily="18" charset="-128"/>
              <a:ea typeface="HGP教科書体" pitchFamily="18" charset="-128"/>
            </a:endParaRPr>
          </a:p>
        </p:txBody>
      </p:sp>
      <p:sp>
        <p:nvSpPr>
          <p:cNvPr id="21" name="テキスト ボックス 20"/>
          <p:cNvSpPr txBox="1"/>
          <p:nvPr/>
        </p:nvSpPr>
        <p:spPr>
          <a:xfrm>
            <a:off x="900311" y="8658969"/>
            <a:ext cx="2736304" cy="1261884"/>
          </a:xfrm>
          <a:prstGeom prst="rect">
            <a:avLst/>
          </a:prstGeom>
          <a:noFill/>
          <a:ln>
            <a:solidFill>
              <a:schemeClr val="tx1"/>
            </a:solidFill>
          </a:ln>
        </p:spPr>
        <p:txBody>
          <a:bodyPr wrap="square" rtlCol="0">
            <a:spAutoFit/>
          </a:bodyPr>
          <a:lstStyle/>
          <a:p>
            <a:pPr algn="ctr"/>
            <a:r>
              <a:rPr kumimoji="1" lang="ja-JP" altLang="en-US" sz="2800" dirty="0" smtClean="0">
                <a:latin typeface="HGP教科書体" pitchFamily="18" charset="-128"/>
                <a:ea typeface="HGP教科書体" pitchFamily="18" charset="-128"/>
              </a:rPr>
              <a:t>無事です</a:t>
            </a:r>
            <a:r>
              <a:rPr kumimoji="1" lang="ja-JP" altLang="en-US" sz="2800" dirty="0" err="1" smtClean="0">
                <a:latin typeface="HGP教科書体" pitchFamily="18" charset="-128"/>
                <a:ea typeface="HGP教科書体" pitchFamily="18" charset="-128"/>
              </a:rPr>
              <a:t>の</a:t>
            </a:r>
            <a:r>
              <a:rPr lang="ja-JP" altLang="en-US" sz="2800" dirty="0" smtClean="0">
                <a:latin typeface="HGP教科書体" pitchFamily="18" charset="-128"/>
                <a:ea typeface="HGP教科書体" pitchFamily="18" charset="-128"/>
              </a:rPr>
              <a:t>旗</a:t>
            </a:r>
            <a:endParaRPr lang="en-US" altLang="ja-JP" sz="2800" dirty="0" smtClean="0">
              <a:latin typeface="HGP教科書体" pitchFamily="18" charset="-128"/>
              <a:ea typeface="HGP教科書体" pitchFamily="18" charset="-128"/>
            </a:endParaRPr>
          </a:p>
          <a:p>
            <a:pPr algn="ctr"/>
            <a:r>
              <a:rPr lang="ja-JP" altLang="en-US" sz="2800" dirty="0" smtClean="0">
                <a:latin typeface="HGP教科書体" pitchFamily="18" charset="-128"/>
                <a:ea typeface="HGP教科書体" pitchFamily="18" charset="-128"/>
              </a:rPr>
              <a:t>被害想定</a:t>
            </a:r>
            <a:endParaRPr lang="en-US" altLang="ja-JP" sz="2800" dirty="0" smtClean="0">
              <a:latin typeface="HGP教科書体" pitchFamily="18" charset="-128"/>
              <a:ea typeface="HGP教科書体" pitchFamily="18" charset="-128"/>
            </a:endParaRPr>
          </a:p>
          <a:p>
            <a:pPr algn="ctr"/>
            <a:r>
              <a:rPr kumimoji="1" lang="ja-JP" altLang="en-US" sz="2000" dirty="0" smtClean="0">
                <a:latin typeface="HGP教科書体" pitchFamily="18" charset="-128"/>
                <a:ea typeface="HGP教科書体" pitchFamily="18" charset="-128"/>
              </a:rPr>
              <a:t>１０</a:t>
            </a:r>
            <a:endParaRPr kumimoji="1" lang="ja-JP" altLang="en-US" sz="2000" dirty="0">
              <a:latin typeface="HGP教科書体" pitchFamily="18" charset="-128"/>
              <a:ea typeface="HGP教科書体" pitchFamily="18" charset="-128"/>
            </a:endParaRPr>
          </a:p>
        </p:txBody>
      </p:sp>
      <p:sp>
        <p:nvSpPr>
          <p:cNvPr id="22" name="テキスト ボックス 21"/>
          <p:cNvSpPr txBox="1"/>
          <p:nvPr/>
        </p:nvSpPr>
        <p:spPr>
          <a:xfrm>
            <a:off x="3636615" y="7218809"/>
            <a:ext cx="2736304" cy="1261884"/>
          </a:xfrm>
          <a:prstGeom prst="rect">
            <a:avLst/>
          </a:prstGeom>
          <a:noFill/>
          <a:ln>
            <a:solidFill>
              <a:schemeClr val="tx1"/>
            </a:solidFill>
          </a:ln>
        </p:spPr>
        <p:txBody>
          <a:bodyPr wrap="square" rtlCol="0">
            <a:spAutoFit/>
          </a:bodyPr>
          <a:lstStyle/>
          <a:p>
            <a:pPr algn="ctr"/>
            <a:r>
              <a:rPr lang="ja-JP" altLang="en-US" sz="2800" dirty="0" smtClean="0">
                <a:latin typeface="HGP教科書体" pitchFamily="18" charset="-128"/>
                <a:ea typeface="HGP教科書体" pitchFamily="18" charset="-128"/>
              </a:rPr>
              <a:t>規約</a:t>
            </a:r>
            <a:r>
              <a:rPr lang="ja-JP" altLang="en-US" sz="2800" dirty="0" err="1" smtClean="0">
                <a:latin typeface="HGP教科書体" pitchFamily="18" charset="-128"/>
                <a:ea typeface="HGP教科書体" pitchFamily="18" charset="-128"/>
              </a:rPr>
              <a:t>ー</a:t>
            </a:r>
            <a:r>
              <a:rPr lang="ja-JP" altLang="en-US" sz="2800" dirty="0" smtClean="0">
                <a:latin typeface="HGP教科書体" pitchFamily="18" charset="-128"/>
                <a:ea typeface="HGP教科書体" pitchFamily="18" charset="-128"/>
              </a:rPr>
              <a:t>３</a:t>
            </a:r>
            <a:endParaRPr lang="en-US" altLang="ja-JP" sz="2800" dirty="0" smtClean="0">
              <a:latin typeface="HGP教科書体" pitchFamily="18" charset="-128"/>
              <a:ea typeface="HGP教科書体" pitchFamily="18" charset="-128"/>
            </a:endParaRPr>
          </a:p>
          <a:p>
            <a:endParaRPr lang="en-US" altLang="ja-JP" sz="2800" dirty="0" smtClean="0">
              <a:latin typeface="HGP教科書体" pitchFamily="18" charset="-128"/>
              <a:ea typeface="HGP教科書体" pitchFamily="18" charset="-128"/>
            </a:endParaRPr>
          </a:p>
          <a:p>
            <a:pPr algn="ctr"/>
            <a:r>
              <a:rPr kumimoji="1" lang="ja-JP" altLang="en-US" sz="2000" dirty="0" smtClean="0">
                <a:latin typeface="HGP教科書体" pitchFamily="18" charset="-128"/>
                <a:ea typeface="HGP教科書体" pitchFamily="18" charset="-128"/>
              </a:rPr>
              <a:t>９</a:t>
            </a:r>
            <a:endParaRPr kumimoji="1" lang="ja-JP" altLang="en-US" sz="2000" dirty="0">
              <a:latin typeface="HGP教科書体" pitchFamily="18" charset="-128"/>
              <a:ea typeface="HGP教科書体" pitchFamily="18" charset="-128"/>
            </a:endParaRPr>
          </a:p>
        </p:txBody>
      </p:sp>
      <p:sp>
        <p:nvSpPr>
          <p:cNvPr id="23" name="テキスト ボックス 22"/>
          <p:cNvSpPr txBox="1"/>
          <p:nvPr/>
        </p:nvSpPr>
        <p:spPr>
          <a:xfrm>
            <a:off x="900311" y="7218809"/>
            <a:ext cx="2736304" cy="1261884"/>
          </a:xfrm>
          <a:prstGeom prst="rect">
            <a:avLst/>
          </a:prstGeom>
          <a:noFill/>
          <a:ln>
            <a:solidFill>
              <a:schemeClr val="tx1"/>
            </a:solidFill>
          </a:ln>
        </p:spPr>
        <p:txBody>
          <a:bodyPr wrap="square" rtlCol="0">
            <a:spAutoFit/>
          </a:bodyPr>
          <a:lstStyle/>
          <a:p>
            <a:pPr algn="ctr"/>
            <a:r>
              <a:rPr lang="ja-JP" altLang="en-US" sz="2800" dirty="0" smtClean="0">
                <a:latin typeface="HGP教科書体" pitchFamily="18" charset="-128"/>
                <a:ea typeface="HGP教科書体" pitchFamily="18" charset="-128"/>
              </a:rPr>
              <a:t>規約</a:t>
            </a:r>
            <a:r>
              <a:rPr lang="ja-JP" altLang="en-US" sz="2800" dirty="0" err="1" smtClean="0">
                <a:latin typeface="HGP教科書体" pitchFamily="18" charset="-128"/>
                <a:ea typeface="HGP教科書体" pitchFamily="18" charset="-128"/>
              </a:rPr>
              <a:t>ー</a:t>
            </a:r>
            <a:r>
              <a:rPr lang="ja-JP" altLang="en-US" sz="2800" dirty="0" smtClean="0">
                <a:latin typeface="HGP教科書体" pitchFamily="18" charset="-128"/>
                <a:ea typeface="HGP教科書体" pitchFamily="18" charset="-128"/>
              </a:rPr>
              <a:t>２</a:t>
            </a:r>
            <a:endParaRPr lang="en-US" altLang="ja-JP" sz="2800" dirty="0" smtClean="0">
              <a:latin typeface="HGP教科書体" pitchFamily="18" charset="-128"/>
              <a:ea typeface="HGP教科書体" pitchFamily="18" charset="-128"/>
            </a:endParaRPr>
          </a:p>
          <a:p>
            <a:pPr algn="ctr"/>
            <a:endParaRPr lang="en-US" altLang="ja-JP" sz="2800" dirty="0" smtClean="0">
              <a:latin typeface="HGP教科書体" pitchFamily="18" charset="-128"/>
              <a:ea typeface="HGP教科書体" pitchFamily="18" charset="-128"/>
            </a:endParaRPr>
          </a:p>
          <a:p>
            <a:pPr algn="ctr"/>
            <a:r>
              <a:rPr kumimoji="1" lang="ja-JP" altLang="en-US" sz="2000" dirty="0" smtClean="0">
                <a:latin typeface="HGP教科書体" pitchFamily="18" charset="-128"/>
                <a:ea typeface="HGP教科書体" pitchFamily="18" charset="-128"/>
              </a:rPr>
              <a:t>８</a:t>
            </a:r>
            <a:endParaRPr kumimoji="1" lang="ja-JP" altLang="en-US" sz="2000" dirty="0">
              <a:latin typeface="HGP教科書体" pitchFamily="18" charset="-128"/>
              <a:ea typeface="HGP教科書体" pitchFamily="18"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7561263" cy="10433625"/>
          </a:xfrm>
          <a:prstGeom prst="rect">
            <a:avLst/>
          </a:prstGeom>
          <a:noFill/>
        </p:spPr>
        <p:txBody>
          <a:bodyPr wrap="square" rtlCol="0">
            <a:spAutoFit/>
          </a:bodyPr>
          <a:lstStyle/>
          <a:p>
            <a:pPr algn="r"/>
            <a:r>
              <a:rPr lang="ja-JP" altLang="ja-JP" sz="1800" dirty="0" smtClean="0">
                <a:latin typeface="ＭＳ Ｐ明朝" pitchFamily="18" charset="-128"/>
                <a:ea typeface="ＭＳ Ｐ明朝" pitchFamily="18" charset="-128"/>
              </a:rPr>
              <a:t>２０１３年５月制定</a:t>
            </a:r>
          </a:p>
          <a:p>
            <a:pPr algn="ctr"/>
            <a:r>
              <a:rPr lang="ja-JP" altLang="ja-JP" sz="2400" u="sng" dirty="0" smtClean="0">
                <a:latin typeface="ＭＳ Ｐ明朝" pitchFamily="18" charset="-128"/>
                <a:ea typeface="ＭＳ Ｐ明朝" pitchFamily="18" charset="-128"/>
              </a:rPr>
              <a:t>自主防災隊の会計処理</a:t>
            </a:r>
            <a:r>
              <a:rPr lang="ja-JP" altLang="ja-JP" sz="1800" dirty="0" smtClean="0">
                <a:latin typeface="ＭＳ Ｐ明朝" pitchFamily="18" charset="-128"/>
                <a:ea typeface="ＭＳ Ｐ明朝" pitchFamily="18" charset="-128"/>
              </a:rPr>
              <a:t>　　　　　　　　　　　　　　　　　　　　　　　　　　　　　　　</a:t>
            </a:r>
          </a:p>
          <a:p>
            <a:r>
              <a:rPr lang="en-US" altLang="ja-JP"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１．予算</a:t>
            </a: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①自治会防災対策部から自主防災隊へ年間予算が提示</a:t>
            </a: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②年２回仮払金を支給（２－①に該当するものを除く）</a:t>
            </a: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③仮払金は９月末、２月末に清算</a:t>
            </a: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④翌年度の予算要求を２月末までに自主防災隊から自治会に提出</a:t>
            </a:r>
          </a:p>
          <a:p>
            <a:r>
              <a:rPr lang="en-US" altLang="ja-JP"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２、購入処理</a:t>
            </a: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①パターン１．自治会で購入し自治会の資産とする物：防災倉庫</a:t>
            </a:r>
            <a:endParaRPr lang="en-US" altLang="ja-JP" sz="1800" dirty="0" smtClean="0">
              <a:latin typeface="ＭＳ Ｐ明朝" pitchFamily="18" charset="-128"/>
              <a:ea typeface="ＭＳ Ｐ明朝" pitchFamily="18" charset="-128"/>
            </a:endParaRP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承認者＝自治会長又は防災対策部長</a:t>
            </a: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　・会計処理：自治会で処理</a:t>
            </a: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②パターン２．自主防災隊本部で購入する物：承認者＝自主防災隊長</a:t>
            </a: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　・各支隊共通で比較的高額なもの（又は数量が多いもの）</a:t>
            </a: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　　支隊長会議で検討し隊長の承認で事務局が購入処理、各支隊に配る。</a:t>
            </a: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消火用・救助用などの機材、備蓄品（非常食・飲料水）補充、</a:t>
            </a:r>
            <a:endParaRPr lang="en-US" altLang="ja-JP" sz="1800" dirty="0" smtClean="0">
              <a:latin typeface="ＭＳ Ｐ明朝" pitchFamily="18" charset="-128"/>
              <a:ea typeface="ＭＳ Ｐ明朝" pitchFamily="18" charset="-128"/>
            </a:endParaRP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救急セット中身補充など</a:t>
            </a:r>
          </a:p>
          <a:p>
            <a:r>
              <a:rPr lang="ja-JP" altLang="ja-JP" sz="1800" dirty="0" smtClean="0">
                <a:latin typeface="ＭＳ Ｐ明朝" pitchFamily="18" charset="-128"/>
                <a:ea typeface="ＭＳ Ｐ明朝" pitchFamily="18" charset="-128"/>
              </a:rPr>
              <a:t>　</a:t>
            </a:r>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・会計処理：事務局から請求書又は領収書を自主防災隊会計に渡し</a:t>
            </a:r>
            <a:endParaRPr lang="en-US" altLang="ja-JP" sz="1800" dirty="0" smtClean="0">
              <a:latin typeface="ＭＳ Ｐ明朝" pitchFamily="18" charset="-128"/>
              <a:ea typeface="ＭＳ Ｐ明朝" pitchFamily="18" charset="-128"/>
            </a:endParaRP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会計が支払処理</a:t>
            </a: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③パターン３．支隊独自で購入する物：承認者＝自主防災隊支隊長</a:t>
            </a:r>
          </a:p>
          <a:p>
            <a:r>
              <a:rPr lang="ja-JP" altLang="ja-JP" sz="1800" dirty="0" smtClean="0">
                <a:latin typeface="ＭＳ Ｐ明朝" pitchFamily="18" charset="-128"/>
                <a:ea typeface="ＭＳ Ｐ明朝" pitchFamily="18" charset="-128"/>
              </a:rPr>
              <a:t>　　・日常的に必要な少額のもので各支隊個別に処理する物</a:t>
            </a:r>
          </a:p>
          <a:p>
            <a:r>
              <a:rPr lang="ja-JP" altLang="ja-JP" sz="1800" dirty="0" smtClean="0">
                <a:latin typeface="ＭＳ Ｐ明朝" pitchFamily="18" charset="-128"/>
                <a:ea typeface="ＭＳ Ｐ明朝" pitchFamily="18" charset="-128"/>
              </a:rPr>
              <a:t>　　　電池、訓練時の飲料支給、資料印刷費など</a:t>
            </a:r>
          </a:p>
          <a:p>
            <a:r>
              <a:rPr lang="ja-JP" altLang="ja-JP" sz="1800" dirty="0" smtClean="0">
                <a:latin typeface="ＭＳ Ｐ明朝" pitchFamily="18" charset="-128"/>
                <a:ea typeface="ＭＳ Ｐ明朝" pitchFamily="18" charset="-128"/>
              </a:rPr>
              <a:t>　　・会計処理：承認者捺印の領収書（または請求書）を自主防災隊会計に</a:t>
            </a:r>
            <a:endParaRPr lang="en-US" altLang="ja-JP" sz="1800" dirty="0" smtClean="0">
              <a:latin typeface="ＭＳ Ｐ明朝" pitchFamily="18" charset="-128"/>
              <a:ea typeface="ＭＳ Ｐ明朝" pitchFamily="18" charset="-128"/>
            </a:endParaRP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提出</a:t>
            </a:r>
            <a:r>
              <a:rPr lang="ja-JP" altLang="en-US" sz="1800" dirty="0" smtClean="0">
                <a:latin typeface="ＭＳ Ｐ明朝" pitchFamily="18" charset="-128"/>
                <a:ea typeface="ＭＳ Ｐ明朝" pitchFamily="18" charset="-128"/>
              </a:rPr>
              <a:t>。</a:t>
            </a:r>
            <a:r>
              <a:rPr lang="ja-JP" altLang="ja-JP" sz="1800" dirty="0" smtClean="0">
                <a:latin typeface="ＭＳ Ｐ明朝" pitchFamily="18" charset="-128"/>
                <a:ea typeface="ＭＳ Ｐ明朝" pitchFamily="18" charset="-128"/>
              </a:rPr>
              <a:t>領収書の場合会計より支払者に支払、請求書の場合会計より</a:t>
            </a:r>
            <a:endParaRPr lang="en-US" altLang="ja-JP" sz="1800" dirty="0" smtClean="0">
              <a:latin typeface="ＭＳ Ｐ明朝" pitchFamily="18" charset="-128"/>
              <a:ea typeface="ＭＳ Ｐ明朝" pitchFamily="18" charset="-128"/>
            </a:endParaRP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購入先に支払</a:t>
            </a:r>
          </a:p>
          <a:p>
            <a:r>
              <a:rPr lang="en-US" altLang="ja-JP"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３．請求書又は領収書が入手出来ない場合</a:t>
            </a:r>
          </a:p>
          <a:p>
            <a:r>
              <a:rPr lang="ja-JP" altLang="ja-JP" sz="1800" dirty="0" smtClean="0">
                <a:latin typeface="ＭＳ Ｐ明朝" pitchFamily="18" charset="-128"/>
                <a:ea typeface="ＭＳ Ｐ明朝" pitchFamily="18" charset="-128"/>
              </a:rPr>
              <a:t>　①交通費：支払請求書で請求</a:t>
            </a:r>
            <a:r>
              <a:rPr lang="ja-JP" altLang="en-US" sz="1800" dirty="0" smtClean="0">
                <a:latin typeface="ＭＳ Ｐ明朝" pitchFamily="18" charset="-128"/>
                <a:ea typeface="ＭＳ Ｐ明朝" pitchFamily="18" charset="-128"/>
              </a:rPr>
              <a:t>：</a:t>
            </a:r>
            <a:r>
              <a:rPr lang="ja-JP" altLang="ja-JP" sz="1800" dirty="0" smtClean="0">
                <a:latin typeface="ＭＳ Ｐ明朝" pitchFamily="18" charset="-128"/>
                <a:ea typeface="ＭＳ Ｐ明朝" pitchFamily="18" charset="-128"/>
              </a:rPr>
              <a:t>支払者（申請）→支隊長（承認）→会計</a:t>
            </a:r>
          </a:p>
          <a:p>
            <a:r>
              <a:rPr lang="ja-JP" altLang="ja-JP" sz="1800" dirty="0" smtClean="0">
                <a:latin typeface="ＭＳ Ｐ明朝" pitchFamily="18" charset="-128"/>
                <a:ea typeface="ＭＳ Ｐ明朝" pitchFamily="18" charset="-128"/>
              </a:rPr>
              <a:t>　②ネット通販で購入し支払方法がクレジットカード払い（引落とし）と指定の物</a:t>
            </a:r>
          </a:p>
          <a:p>
            <a:r>
              <a:rPr lang="ja-JP" altLang="ja-JP" sz="1800" dirty="0" smtClean="0">
                <a:latin typeface="ＭＳ Ｐ明朝" pitchFamily="18" charset="-128"/>
                <a:ea typeface="ＭＳ Ｐ明朝" pitchFamily="18" charset="-128"/>
              </a:rPr>
              <a:t>　　</a:t>
            </a:r>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自治会では法人ではなくカードが作成できないので個人のカード払い</a:t>
            </a:r>
            <a:endParaRPr lang="en-US" altLang="ja-JP" sz="1800" dirty="0" smtClean="0">
              <a:latin typeface="ＭＳ Ｐ明朝" pitchFamily="18" charset="-128"/>
              <a:ea typeface="ＭＳ Ｐ明朝" pitchFamily="18" charset="-128"/>
            </a:endParaRP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になる。領収書が入手できない場合、数量・金額が明記された注文請書・</a:t>
            </a:r>
            <a:endParaRPr lang="en-US" altLang="ja-JP" sz="1800" dirty="0" smtClean="0">
              <a:latin typeface="ＭＳ Ｐ明朝" pitchFamily="18" charset="-128"/>
              <a:ea typeface="ＭＳ Ｐ明朝" pitchFamily="18" charset="-128"/>
            </a:endParaRP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発送伝票・納品書などをもって領収書の代わりとする。</a:t>
            </a:r>
          </a:p>
          <a:p>
            <a:r>
              <a:rPr lang="en-US" altLang="ja-JP"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４．資産と備品</a:t>
            </a:r>
          </a:p>
          <a:p>
            <a:r>
              <a:rPr lang="ja-JP" altLang="ja-JP" sz="1800" dirty="0" smtClean="0">
                <a:latin typeface="ＭＳ Ｐ明朝" pitchFamily="18" charset="-128"/>
                <a:ea typeface="ＭＳ Ｐ明朝" pitchFamily="18" charset="-128"/>
              </a:rPr>
              <a:t>　　自治会が所有する防災の備品、備蓄品は防災倉庫を除き自主防災隊に</a:t>
            </a:r>
            <a:endParaRPr lang="en-US" altLang="ja-JP" sz="1800" dirty="0" smtClean="0">
              <a:latin typeface="ＭＳ Ｐ明朝" pitchFamily="18" charset="-128"/>
              <a:ea typeface="ＭＳ Ｐ明朝" pitchFamily="18" charset="-128"/>
            </a:endParaRP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移管し　自主防災隊が管理する。</a:t>
            </a:r>
          </a:p>
          <a:p>
            <a:r>
              <a:rPr lang="en-US" altLang="ja-JP"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５．その他</a:t>
            </a: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①自主防災隊には会計監査は置かない。自治会の会計監査が監査を行う。</a:t>
            </a:r>
          </a:p>
          <a:p>
            <a:r>
              <a:rPr lang="ja-JP" altLang="en-US" sz="1800" dirty="0" smtClean="0">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②不明な点は勝手に処理せず必ず自主防災隊会計に問い合わせること。</a:t>
            </a:r>
            <a:endParaRPr kumimoji="1" lang="ja-JP" altLang="en-US" sz="1800" dirty="0">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239" y="1170137"/>
            <a:ext cx="7056784" cy="1754326"/>
          </a:xfrm>
          <a:prstGeom prst="rect">
            <a:avLst/>
          </a:prstGeom>
          <a:noFill/>
          <a:ln w="38100">
            <a:solidFill>
              <a:schemeClr val="tx1"/>
            </a:solidFill>
            <a:prstDash val="dash"/>
          </a:ln>
        </p:spPr>
        <p:txBody>
          <a:bodyPr wrap="square" rtlCol="0">
            <a:spAutoFit/>
          </a:bodyPr>
          <a:lstStyle/>
          <a:p>
            <a:pPr algn="ctr"/>
            <a:r>
              <a:rPr kumimoji="1" lang="ja-JP" altLang="en-US" sz="5400" dirty="0" smtClean="0">
                <a:latin typeface="HGP正楷書体" pitchFamily="66" charset="-128"/>
                <a:ea typeface="HGP正楷書体" pitchFamily="66" charset="-128"/>
              </a:rPr>
              <a:t>防犯パトロールが今月で</a:t>
            </a:r>
            <a:endParaRPr kumimoji="1" lang="en-US" altLang="ja-JP" sz="5400" dirty="0" smtClean="0">
              <a:latin typeface="HGP正楷書体" pitchFamily="66" charset="-128"/>
              <a:ea typeface="HGP正楷書体" pitchFamily="66" charset="-128"/>
            </a:endParaRPr>
          </a:p>
          <a:p>
            <a:pPr algn="ctr"/>
            <a:r>
              <a:rPr kumimoji="1" lang="ja-JP" altLang="en-US" sz="5400" dirty="0" smtClean="0">
                <a:latin typeface="HGP正楷書体" pitchFamily="66" charset="-128"/>
                <a:ea typeface="HGP正楷書体" pitchFamily="66" charset="-128"/>
              </a:rPr>
              <a:t>累計１万回を達成しました</a:t>
            </a:r>
            <a:endParaRPr kumimoji="1" lang="ja-JP" altLang="en-US" dirty="0"/>
          </a:p>
        </p:txBody>
      </p:sp>
      <p:sp>
        <p:nvSpPr>
          <p:cNvPr id="3" name="テキスト ボックス 2"/>
          <p:cNvSpPr txBox="1"/>
          <p:nvPr/>
        </p:nvSpPr>
        <p:spPr>
          <a:xfrm>
            <a:off x="324247" y="3546401"/>
            <a:ext cx="6989414" cy="584775"/>
          </a:xfrm>
          <a:prstGeom prst="rect">
            <a:avLst/>
          </a:prstGeom>
          <a:noFill/>
        </p:spPr>
        <p:txBody>
          <a:bodyPr wrap="none" rtlCol="0">
            <a:spAutoFit/>
          </a:bodyPr>
          <a:lstStyle/>
          <a:p>
            <a:r>
              <a:rPr kumimoji="1" lang="ja-JP" altLang="en-US" sz="3200" dirty="0" smtClean="0">
                <a:solidFill>
                  <a:srgbClr val="00B050"/>
                </a:solidFill>
              </a:rPr>
              <a:t>２００５年４月パトロール開始：８年１カ月</a:t>
            </a:r>
            <a:endParaRPr kumimoji="1" lang="ja-JP" altLang="en-US" sz="3200" dirty="0">
              <a:solidFill>
                <a:srgbClr val="00B050"/>
              </a:solidFill>
            </a:endParaRPr>
          </a:p>
        </p:txBody>
      </p:sp>
      <p:sp>
        <p:nvSpPr>
          <p:cNvPr id="4" name="テキスト ボックス 3"/>
          <p:cNvSpPr txBox="1"/>
          <p:nvPr/>
        </p:nvSpPr>
        <p:spPr>
          <a:xfrm>
            <a:off x="560498" y="4338489"/>
            <a:ext cx="6521337" cy="584775"/>
          </a:xfrm>
          <a:prstGeom prst="rect">
            <a:avLst/>
          </a:prstGeom>
          <a:noFill/>
        </p:spPr>
        <p:txBody>
          <a:bodyPr wrap="none" rtlCol="0">
            <a:spAutoFit/>
          </a:bodyPr>
          <a:lstStyle/>
          <a:p>
            <a:r>
              <a:rPr kumimoji="1" lang="ja-JP" altLang="en-US" sz="3200" dirty="0" smtClean="0">
                <a:solidFill>
                  <a:srgbClr val="0070C0"/>
                </a:solidFill>
              </a:rPr>
              <a:t>２００９年１１月青パト開始：３年６カ月</a:t>
            </a:r>
            <a:endParaRPr kumimoji="1" lang="ja-JP" altLang="en-US" sz="3200" dirty="0">
              <a:solidFill>
                <a:srgbClr val="0070C0"/>
              </a:solidFill>
            </a:endParaRPr>
          </a:p>
        </p:txBody>
      </p:sp>
      <p:sp>
        <p:nvSpPr>
          <p:cNvPr id="5" name="テキスト ボックス 4"/>
          <p:cNvSpPr txBox="1"/>
          <p:nvPr/>
        </p:nvSpPr>
        <p:spPr>
          <a:xfrm>
            <a:off x="252239" y="5418609"/>
            <a:ext cx="7047121" cy="3785652"/>
          </a:xfrm>
          <a:prstGeom prst="rect">
            <a:avLst/>
          </a:prstGeom>
          <a:noFill/>
        </p:spPr>
        <p:txBody>
          <a:bodyPr wrap="none" rtlCol="0">
            <a:spAutoFit/>
          </a:bodyPr>
          <a:lstStyle/>
          <a:p>
            <a:pPr algn="ctr"/>
            <a:r>
              <a:rPr kumimoji="1" lang="ja-JP" altLang="en-US" sz="6000" b="1" dirty="0" smtClean="0">
                <a:solidFill>
                  <a:srgbClr val="C00000"/>
                </a:solidFill>
                <a:latin typeface="HGP正楷書体" pitchFamily="66" charset="-128"/>
                <a:ea typeface="HGP正楷書体" pitchFamily="66" charset="-128"/>
              </a:rPr>
              <a:t>パトロール隊の皆さま　</a:t>
            </a:r>
            <a:endParaRPr kumimoji="1" lang="en-US" altLang="ja-JP" sz="6000" b="1" dirty="0" smtClean="0">
              <a:solidFill>
                <a:srgbClr val="C00000"/>
              </a:solidFill>
              <a:latin typeface="HGP正楷書体" pitchFamily="66" charset="-128"/>
              <a:ea typeface="HGP正楷書体" pitchFamily="66" charset="-128"/>
            </a:endParaRPr>
          </a:p>
          <a:p>
            <a:pPr algn="ctr"/>
            <a:r>
              <a:rPr kumimoji="1" lang="ja-JP" altLang="en-US" sz="6000" b="1" dirty="0" smtClean="0">
                <a:solidFill>
                  <a:srgbClr val="C00000"/>
                </a:solidFill>
                <a:latin typeface="HGP正楷書体" pitchFamily="66" charset="-128"/>
                <a:ea typeface="HGP正楷書体" pitchFamily="66" charset="-128"/>
              </a:rPr>
              <a:t>本当にご苦労様でした</a:t>
            </a:r>
            <a:endParaRPr kumimoji="1" lang="en-US" altLang="ja-JP" sz="6000" b="1" dirty="0" smtClean="0">
              <a:solidFill>
                <a:srgbClr val="C00000"/>
              </a:solidFill>
              <a:latin typeface="HGP正楷書体" pitchFamily="66" charset="-128"/>
              <a:ea typeface="HGP正楷書体" pitchFamily="66" charset="-128"/>
            </a:endParaRPr>
          </a:p>
          <a:p>
            <a:pPr algn="ctr"/>
            <a:r>
              <a:rPr lang="ja-JP" altLang="en-US" sz="6000" b="1" dirty="0" smtClean="0">
                <a:solidFill>
                  <a:srgbClr val="C00000"/>
                </a:solidFill>
                <a:latin typeface="HGP正楷書体" pitchFamily="66" charset="-128"/>
                <a:ea typeface="HGP正楷書体" pitchFamily="66" charset="-128"/>
              </a:rPr>
              <a:t>これからもよろしく</a:t>
            </a:r>
            <a:endParaRPr lang="en-US" altLang="ja-JP" sz="6000" b="1" dirty="0" smtClean="0">
              <a:solidFill>
                <a:srgbClr val="C00000"/>
              </a:solidFill>
              <a:latin typeface="HGP正楷書体" pitchFamily="66" charset="-128"/>
              <a:ea typeface="HGP正楷書体" pitchFamily="66" charset="-128"/>
            </a:endParaRPr>
          </a:p>
          <a:p>
            <a:pPr algn="ctr"/>
            <a:r>
              <a:rPr kumimoji="1" lang="ja-JP" altLang="en-US" sz="6000" b="1" dirty="0" smtClean="0">
                <a:solidFill>
                  <a:srgbClr val="C00000"/>
                </a:solidFill>
                <a:latin typeface="HGP正楷書体" pitchFamily="66" charset="-128"/>
                <a:ea typeface="HGP正楷書体" pitchFamily="66" charset="-128"/>
              </a:rPr>
              <a:t>お願いします</a:t>
            </a:r>
            <a:endParaRPr kumimoji="1" lang="ja-JP" altLang="en-US" sz="6000" b="1" dirty="0">
              <a:solidFill>
                <a:srgbClr val="C00000"/>
              </a:solidFill>
              <a:latin typeface="HGP正楷書体" pitchFamily="66" charset="-128"/>
              <a:ea typeface="HGP正楷書体" pitchFamily="66"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4287" y="450057"/>
            <a:ext cx="6115777" cy="769441"/>
          </a:xfrm>
          <a:prstGeom prst="rect">
            <a:avLst/>
          </a:prstGeom>
          <a:noFill/>
          <a:ln>
            <a:noFill/>
          </a:ln>
        </p:spPr>
        <p:txBody>
          <a:bodyPr wrap="none" rtlCol="0">
            <a:spAutoFit/>
          </a:bodyPr>
          <a:lstStyle/>
          <a:p>
            <a:r>
              <a:rPr kumimoji="1" lang="ja-JP" altLang="en-US" sz="4400" u="sng" dirty="0" smtClean="0">
                <a:latin typeface="HGP正楷書体" pitchFamily="66" charset="-128"/>
                <a:ea typeface="HGP正楷書体" pitchFamily="66" charset="-128"/>
              </a:rPr>
              <a:t>なぜ自主防災隊が必要か</a:t>
            </a:r>
            <a:endParaRPr kumimoji="1" lang="ja-JP" altLang="en-US" sz="4400" u="sng" dirty="0">
              <a:latin typeface="HGP正楷書体" pitchFamily="66" charset="-128"/>
              <a:ea typeface="HGP正楷書体" pitchFamily="66" charset="-128"/>
            </a:endParaRPr>
          </a:p>
        </p:txBody>
      </p:sp>
      <p:sp>
        <p:nvSpPr>
          <p:cNvPr id="30" name="正方形/長方形 29"/>
          <p:cNvSpPr/>
          <p:nvPr/>
        </p:nvSpPr>
        <p:spPr>
          <a:xfrm>
            <a:off x="396255" y="5130577"/>
            <a:ext cx="6696744" cy="26642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u="sng" dirty="0" smtClean="0">
                <a:solidFill>
                  <a:schemeClr val="tx1"/>
                </a:solidFill>
                <a:latin typeface="ＭＳ 明朝" pitchFamily="17" charset="-128"/>
                <a:ea typeface="ＭＳ 明朝" pitchFamily="17" charset="-128"/>
              </a:rPr>
              <a:t>南海トラフ地震</a:t>
            </a:r>
          </a:p>
          <a:p>
            <a:pPr algn="ctr"/>
            <a:r>
              <a:rPr lang="ja-JP" altLang="en-US" sz="3200" b="1" dirty="0" smtClean="0">
                <a:solidFill>
                  <a:srgbClr val="FF0000"/>
                </a:solidFill>
                <a:latin typeface="ＭＳ 明朝" pitchFamily="17" charset="-128"/>
                <a:ea typeface="ＭＳ 明朝" pitchFamily="17" charset="-128"/>
              </a:rPr>
              <a:t>間接被害</a:t>
            </a:r>
            <a:endParaRPr lang="en-US" altLang="ja-JP" sz="3200" b="1" dirty="0" smtClean="0">
              <a:solidFill>
                <a:srgbClr val="FF0000"/>
              </a:solidFill>
              <a:latin typeface="ＭＳ 明朝" pitchFamily="17" charset="-128"/>
              <a:ea typeface="ＭＳ 明朝" pitchFamily="17" charset="-128"/>
            </a:endParaRPr>
          </a:p>
          <a:p>
            <a:pPr algn="ctr"/>
            <a:r>
              <a:rPr lang="ja-JP" altLang="en-US" sz="2400" b="1" dirty="0" smtClean="0">
                <a:solidFill>
                  <a:schemeClr val="tx1"/>
                </a:solidFill>
                <a:latin typeface="ＭＳ 明朝" pitchFamily="17" charset="-128"/>
                <a:ea typeface="ＭＳ 明朝" pitchFamily="17" charset="-128"/>
              </a:rPr>
              <a:t>輸送網切断による</a:t>
            </a:r>
            <a:endParaRPr lang="en-US" altLang="ja-JP" sz="2400" b="1" dirty="0" smtClean="0">
              <a:solidFill>
                <a:schemeClr val="tx1"/>
              </a:solidFill>
              <a:latin typeface="ＭＳ 明朝" pitchFamily="17" charset="-128"/>
              <a:ea typeface="ＭＳ 明朝" pitchFamily="17" charset="-128"/>
            </a:endParaRPr>
          </a:p>
          <a:p>
            <a:pPr algn="ctr"/>
            <a:r>
              <a:rPr lang="ja-JP" altLang="en-US" sz="2400" b="1" u="sng" dirty="0" smtClean="0">
                <a:solidFill>
                  <a:schemeClr val="tx1"/>
                </a:solidFill>
                <a:latin typeface="ＭＳ 明朝" pitchFamily="17" charset="-128"/>
                <a:ea typeface="ＭＳ 明朝" pitchFamily="17" charset="-128"/>
              </a:rPr>
              <a:t>食料・日用雑貨など生活必需品の品不足、価格高騰</a:t>
            </a:r>
            <a:endParaRPr lang="en-US" altLang="ja-JP" sz="2400" b="1" u="sng" dirty="0" smtClean="0">
              <a:solidFill>
                <a:schemeClr val="tx1"/>
              </a:solidFill>
              <a:latin typeface="ＭＳ 明朝" pitchFamily="17" charset="-128"/>
              <a:ea typeface="ＭＳ 明朝" pitchFamily="17" charset="-128"/>
            </a:endParaRPr>
          </a:p>
          <a:p>
            <a:pPr algn="ctr"/>
            <a:r>
              <a:rPr lang="ja-JP" altLang="en-US" sz="2400" b="1" u="sng" dirty="0" smtClean="0">
                <a:solidFill>
                  <a:schemeClr val="tx1"/>
                </a:solidFill>
                <a:latin typeface="ＭＳ 明朝" pitchFamily="17" charset="-128"/>
                <a:ea typeface="ＭＳ 明朝" pitchFamily="17" charset="-128"/>
              </a:rPr>
              <a:t>電気</a:t>
            </a:r>
            <a:r>
              <a:rPr lang="en-US" altLang="ja-JP" sz="2400" b="1" u="sng" dirty="0" smtClean="0">
                <a:solidFill>
                  <a:schemeClr val="tx1"/>
                </a:solidFill>
                <a:latin typeface="ＭＳ 明朝" pitchFamily="17" charset="-128"/>
                <a:ea typeface="ＭＳ 明朝" pitchFamily="17" charset="-128"/>
              </a:rPr>
              <a:t>,</a:t>
            </a:r>
            <a:r>
              <a:rPr lang="ja-JP" altLang="en-US" sz="2400" b="1" u="sng" dirty="0" smtClean="0">
                <a:solidFill>
                  <a:schemeClr val="tx1"/>
                </a:solidFill>
                <a:latin typeface="ＭＳ 明朝" pitchFamily="17" charset="-128"/>
                <a:ea typeface="ＭＳ 明朝" pitchFamily="17" charset="-128"/>
              </a:rPr>
              <a:t>ガス</a:t>
            </a:r>
            <a:r>
              <a:rPr lang="en-US" altLang="ja-JP" sz="2400" b="1" u="sng" dirty="0" smtClean="0">
                <a:solidFill>
                  <a:schemeClr val="tx1"/>
                </a:solidFill>
                <a:latin typeface="ＭＳ 明朝" pitchFamily="17" charset="-128"/>
                <a:ea typeface="ＭＳ 明朝" pitchFamily="17" charset="-128"/>
              </a:rPr>
              <a:t>,</a:t>
            </a:r>
            <a:r>
              <a:rPr lang="ja-JP" altLang="en-US" sz="2400" b="1" u="sng" dirty="0" smtClean="0">
                <a:solidFill>
                  <a:schemeClr val="tx1"/>
                </a:solidFill>
                <a:latin typeface="ＭＳ 明朝" pitchFamily="17" charset="-128"/>
                <a:ea typeface="ＭＳ 明朝" pitchFamily="17" charset="-128"/>
              </a:rPr>
              <a:t>水道などライフラインの供給不足</a:t>
            </a:r>
            <a:endParaRPr lang="en-US" altLang="ja-JP" sz="2400" b="1" u="sng" dirty="0" smtClean="0">
              <a:solidFill>
                <a:schemeClr val="tx1"/>
              </a:solidFill>
              <a:latin typeface="ＭＳ 明朝" pitchFamily="17" charset="-128"/>
              <a:ea typeface="ＭＳ 明朝" pitchFamily="17" charset="-128"/>
            </a:endParaRPr>
          </a:p>
        </p:txBody>
      </p:sp>
      <p:sp>
        <p:nvSpPr>
          <p:cNvPr id="31" name="正方形/長方形 30"/>
          <p:cNvSpPr/>
          <p:nvPr/>
        </p:nvSpPr>
        <p:spPr>
          <a:xfrm>
            <a:off x="396255" y="2322265"/>
            <a:ext cx="6696744" cy="2520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u="sng" dirty="0" smtClean="0">
                <a:solidFill>
                  <a:schemeClr val="tx1"/>
                </a:solidFill>
                <a:latin typeface="ＭＳ 明朝" pitchFamily="17" charset="-128"/>
                <a:ea typeface="ＭＳ 明朝" pitchFamily="17" charset="-128"/>
              </a:rPr>
              <a:t>首都直下地震</a:t>
            </a:r>
          </a:p>
          <a:p>
            <a:pPr algn="ctr"/>
            <a:r>
              <a:rPr lang="ja-JP" altLang="en-US" sz="3200" b="1" dirty="0" smtClean="0">
                <a:solidFill>
                  <a:srgbClr val="FF0000"/>
                </a:solidFill>
                <a:latin typeface="ＭＳ 明朝" pitchFamily="17" charset="-128"/>
                <a:ea typeface="ＭＳ 明朝" pitchFamily="17" charset="-128"/>
              </a:rPr>
              <a:t>直接被害</a:t>
            </a:r>
            <a:endParaRPr lang="en-US" altLang="ja-JP" sz="3200" b="1" dirty="0" smtClean="0">
              <a:solidFill>
                <a:srgbClr val="FF0000"/>
              </a:solidFill>
              <a:latin typeface="ＭＳ 明朝" pitchFamily="17" charset="-128"/>
              <a:ea typeface="ＭＳ 明朝" pitchFamily="17" charset="-128"/>
            </a:endParaRPr>
          </a:p>
          <a:p>
            <a:pPr algn="ctr"/>
            <a:r>
              <a:rPr lang="ja-JP" altLang="en-US" sz="2400" b="1" u="sng" dirty="0" smtClean="0">
                <a:solidFill>
                  <a:schemeClr val="tx1"/>
                </a:solidFill>
                <a:latin typeface="ＭＳ 明朝" pitchFamily="17" charset="-128"/>
                <a:ea typeface="ＭＳ 明朝" pitchFamily="17" charset="-128"/>
              </a:rPr>
              <a:t>地震による家屋倒壊</a:t>
            </a:r>
            <a:r>
              <a:rPr lang="en-US" altLang="ja-JP" sz="2400" b="1" u="sng" dirty="0" smtClean="0">
                <a:solidFill>
                  <a:schemeClr val="tx1"/>
                </a:solidFill>
                <a:latin typeface="ＭＳ 明朝" pitchFamily="17" charset="-128"/>
                <a:ea typeface="ＭＳ 明朝" pitchFamily="17" charset="-128"/>
              </a:rPr>
              <a:t>,</a:t>
            </a:r>
            <a:r>
              <a:rPr lang="ja-JP" altLang="en-US" sz="2400" b="1" u="sng" dirty="0" smtClean="0">
                <a:solidFill>
                  <a:schemeClr val="tx1"/>
                </a:solidFill>
                <a:latin typeface="ＭＳ 明朝" pitchFamily="17" charset="-128"/>
                <a:ea typeface="ＭＳ 明朝" pitchFamily="17" charset="-128"/>
              </a:rPr>
              <a:t>半壊</a:t>
            </a:r>
            <a:r>
              <a:rPr lang="en-US" altLang="ja-JP" sz="2400" b="1" u="sng" dirty="0" smtClean="0">
                <a:solidFill>
                  <a:schemeClr val="tx1"/>
                </a:solidFill>
                <a:latin typeface="ＭＳ 明朝" pitchFamily="17" charset="-128"/>
                <a:ea typeface="ＭＳ 明朝" pitchFamily="17" charset="-128"/>
              </a:rPr>
              <a:t>.</a:t>
            </a:r>
          </a:p>
          <a:p>
            <a:pPr algn="ctr"/>
            <a:r>
              <a:rPr lang="ja-JP" altLang="en-US" sz="2400" b="1" u="sng" dirty="0" smtClean="0">
                <a:solidFill>
                  <a:schemeClr val="tx1"/>
                </a:solidFill>
                <a:latin typeface="ＭＳ 明朝" pitchFamily="17" charset="-128"/>
                <a:ea typeface="ＭＳ 明朝" pitchFamily="17" charset="-128"/>
              </a:rPr>
              <a:t>火災、負傷</a:t>
            </a:r>
            <a:endParaRPr lang="en-US" altLang="ja-JP" sz="2400" b="1" u="sng" dirty="0" smtClean="0">
              <a:solidFill>
                <a:schemeClr val="tx1"/>
              </a:solidFill>
              <a:latin typeface="ＭＳ 明朝" pitchFamily="17" charset="-128"/>
              <a:ea typeface="ＭＳ 明朝" pitchFamily="17" charset="-128"/>
            </a:endParaRPr>
          </a:p>
          <a:p>
            <a:pPr algn="ctr"/>
            <a:r>
              <a:rPr lang="ja-JP" altLang="en-US" sz="2400" b="1" dirty="0" smtClean="0">
                <a:solidFill>
                  <a:schemeClr val="tx1"/>
                </a:solidFill>
                <a:latin typeface="ＭＳ 明朝" pitchFamily="17" charset="-128"/>
                <a:ea typeface="ＭＳ 明朝" pitchFamily="17" charset="-128"/>
              </a:rPr>
              <a:t>生活必需品の高騰・品不足</a:t>
            </a:r>
            <a:endParaRPr lang="en-US" altLang="ja-JP" sz="2400" b="1" dirty="0" smtClean="0">
              <a:solidFill>
                <a:schemeClr val="tx1"/>
              </a:solidFill>
              <a:latin typeface="ＭＳ 明朝" pitchFamily="17" charset="-128"/>
              <a:ea typeface="ＭＳ 明朝" pitchFamily="17" charset="-128"/>
            </a:endParaRPr>
          </a:p>
          <a:p>
            <a:pPr algn="ctr"/>
            <a:r>
              <a:rPr lang="ja-JP" altLang="en-US" sz="2400" b="1" dirty="0" smtClean="0">
                <a:solidFill>
                  <a:schemeClr val="tx1"/>
                </a:solidFill>
                <a:latin typeface="ＭＳ 明朝" pitchFamily="17" charset="-128"/>
                <a:ea typeface="ＭＳ 明朝" pitchFamily="17" charset="-128"/>
              </a:rPr>
              <a:t>ライフラインの停止、供給不足</a:t>
            </a:r>
            <a:endParaRPr lang="en-US" altLang="ja-JP" sz="2400" b="1" dirty="0" smtClean="0">
              <a:solidFill>
                <a:schemeClr val="tx1"/>
              </a:solidFill>
              <a:latin typeface="ＭＳ 明朝" pitchFamily="17" charset="-128"/>
              <a:ea typeface="ＭＳ 明朝" pitchFamily="17" charset="-128"/>
            </a:endParaRPr>
          </a:p>
        </p:txBody>
      </p:sp>
      <p:sp>
        <p:nvSpPr>
          <p:cNvPr id="33" name="テキスト ボックス 32"/>
          <p:cNvSpPr txBox="1"/>
          <p:nvPr/>
        </p:nvSpPr>
        <p:spPr>
          <a:xfrm>
            <a:off x="1044327" y="1314153"/>
            <a:ext cx="5118709" cy="954107"/>
          </a:xfrm>
          <a:prstGeom prst="rect">
            <a:avLst/>
          </a:prstGeom>
          <a:noFill/>
        </p:spPr>
        <p:txBody>
          <a:bodyPr wrap="none" rtlCol="0">
            <a:spAutoFit/>
          </a:bodyPr>
          <a:lstStyle/>
          <a:p>
            <a:r>
              <a:rPr kumimoji="1" lang="ja-JP" altLang="en-US" sz="2800" dirty="0" smtClean="0"/>
              <a:t>近い将来発生が予測される災害</a:t>
            </a:r>
            <a:endParaRPr kumimoji="1" lang="en-US" altLang="ja-JP" sz="2800" dirty="0" smtClean="0"/>
          </a:p>
          <a:p>
            <a:pPr algn="ctr"/>
            <a:r>
              <a:rPr lang="ja-JP" altLang="en-US" sz="2800" dirty="0" smtClean="0"/>
              <a:t>（小川では地震に限定できる）</a:t>
            </a:r>
            <a:endParaRPr kumimoji="1" lang="ja-JP" altLang="en-US" sz="2800" dirty="0"/>
          </a:p>
        </p:txBody>
      </p:sp>
      <p:sp>
        <p:nvSpPr>
          <p:cNvPr id="7" name="テキスト ボックス 6"/>
          <p:cNvSpPr txBox="1"/>
          <p:nvPr/>
        </p:nvSpPr>
        <p:spPr>
          <a:xfrm>
            <a:off x="396255" y="8082905"/>
            <a:ext cx="6696743" cy="1569660"/>
          </a:xfrm>
          <a:prstGeom prst="rect">
            <a:avLst/>
          </a:prstGeom>
          <a:noFill/>
        </p:spPr>
        <p:txBody>
          <a:bodyPr wrap="square" rtlCol="0">
            <a:spAutoFit/>
          </a:bodyPr>
          <a:lstStyle/>
          <a:p>
            <a:pPr algn="ctr"/>
            <a:r>
              <a:rPr lang="ja-JP" altLang="en-US" sz="3200" dirty="0" smtClean="0">
                <a:latin typeface="HGP正楷書体" pitchFamily="66" charset="-128"/>
                <a:ea typeface="HGP正楷書体" pitchFamily="66" charset="-128"/>
              </a:rPr>
              <a:t>地震は発生そのものを防止はできない</a:t>
            </a:r>
            <a:endParaRPr lang="en-US" altLang="ja-JP" sz="3200" dirty="0" smtClean="0">
              <a:latin typeface="HGP正楷書体" pitchFamily="66" charset="-128"/>
              <a:ea typeface="HGP正楷書体" pitchFamily="66" charset="-128"/>
            </a:endParaRPr>
          </a:p>
          <a:p>
            <a:pPr algn="ctr"/>
            <a:r>
              <a:rPr kumimoji="1" lang="ja-JP" altLang="en-US" sz="3200" dirty="0" smtClean="0">
                <a:latin typeface="HGP正楷書体" pitchFamily="66" charset="-128"/>
                <a:ea typeface="HGP正楷書体" pitchFamily="66" charset="-128"/>
              </a:rPr>
              <a:t>被害を最小限に抑える</a:t>
            </a:r>
            <a:r>
              <a:rPr kumimoji="1" lang="ja-JP" altLang="en-US" sz="3200" b="1" dirty="0" smtClean="0">
                <a:solidFill>
                  <a:srgbClr val="C00000"/>
                </a:solidFill>
                <a:latin typeface="HGP正楷書体" pitchFamily="66" charset="-128"/>
                <a:ea typeface="HGP正楷書体" pitchFamily="66" charset="-128"/>
              </a:rPr>
              <a:t>減災対策</a:t>
            </a:r>
            <a:r>
              <a:rPr kumimoji="1" lang="ja-JP" altLang="en-US" sz="3200" dirty="0" smtClean="0">
                <a:latin typeface="HGP正楷書体" pitchFamily="66" charset="-128"/>
                <a:ea typeface="HGP正楷書体" pitchFamily="66" charset="-128"/>
              </a:rPr>
              <a:t>が重要</a:t>
            </a:r>
            <a:endParaRPr kumimoji="1" lang="en-US" altLang="ja-JP" sz="3200" dirty="0" smtClean="0">
              <a:latin typeface="HGP正楷書体" pitchFamily="66" charset="-128"/>
              <a:ea typeface="HGP正楷書体" pitchFamily="66" charset="-128"/>
            </a:endParaRPr>
          </a:p>
          <a:p>
            <a:pPr algn="ctr"/>
            <a:r>
              <a:rPr lang="ja-JP" altLang="en-US" sz="3200" dirty="0" smtClean="0">
                <a:latin typeface="HGP正楷書体" pitchFamily="66" charset="-128"/>
                <a:ea typeface="HGP正楷書体" pitchFamily="66" charset="-128"/>
              </a:rPr>
              <a:t>＝</a:t>
            </a:r>
            <a:r>
              <a:rPr lang="ja-JP" altLang="en-US" sz="3200" b="1" dirty="0" smtClean="0">
                <a:solidFill>
                  <a:srgbClr val="C00000"/>
                </a:solidFill>
                <a:latin typeface="HGP正楷書体" pitchFamily="66" charset="-128"/>
                <a:ea typeface="HGP正楷書体" pitchFamily="66" charset="-128"/>
              </a:rPr>
              <a:t>備え（事前準備）</a:t>
            </a:r>
            <a:endParaRPr kumimoji="1" lang="ja-JP" altLang="en-US" b="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4"/>
          <p:cNvSpPr txBox="1">
            <a:spLocks/>
          </p:cNvSpPr>
          <p:nvPr/>
        </p:nvSpPr>
        <p:spPr>
          <a:xfrm>
            <a:off x="1476375" y="450057"/>
            <a:ext cx="4320480" cy="319352"/>
          </a:xfrm>
          <a:prstGeom prst="rect">
            <a:avLst/>
          </a:prstGeom>
        </p:spPr>
        <p:txBody>
          <a:bodyPr>
            <a:noAutofit/>
          </a:bodyPr>
          <a:lstStyle/>
          <a:p>
            <a:pPr marL="0" marR="0" lvl="0" indent="0" algn="ctr" defTabSz="987552" rtl="0" eaLnBrk="1" fontAlgn="auto" latinLnBrk="0" hangingPunct="1">
              <a:lnSpc>
                <a:spcPct val="100000"/>
              </a:lnSpc>
              <a:spcBef>
                <a:spcPct val="0"/>
              </a:spcBef>
              <a:spcAft>
                <a:spcPts val="0"/>
              </a:spcAft>
              <a:buClrTx/>
              <a:buSzTx/>
              <a:buFontTx/>
              <a:buNone/>
              <a:tabLst/>
              <a:defRPr/>
            </a:pPr>
            <a:r>
              <a:rPr kumimoji="1" lang="ja-JP" altLang="en-US" sz="4800" b="0" i="0" u="sng" strike="noStrike" kern="1200" cap="none" spc="0" normalizeH="0" baseline="0" noProof="0" dirty="0" smtClean="0">
                <a:ln>
                  <a:noFill/>
                </a:ln>
                <a:solidFill>
                  <a:schemeClr val="tx1"/>
                </a:solidFill>
                <a:effectLst/>
                <a:uLnTx/>
                <a:uFillTx/>
                <a:latin typeface="+mj-lt"/>
                <a:ea typeface="+mj-ea"/>
                <a:cs typeface="+mj-cs"/>
              </a:rPr>
              <a:t>被　害　想　定</a:t>
            </a:r>
            <a:endParaRPr kumimoji="1" lang="ja-JP" altLang="en-US" sz="4800" b="0" i="0" u="sng" strike="noStrike" kern="1200" cap="none" spc="0" normalizeH="0" baseline="0" noProof="0" dirty="0">
              <a:ln>
                <a:noFill/>
              </a:ln>
              <a:solidFill>
                <a:schemeClr val="tx1"/>
              </a:solidFill>
              <a:effectLst/>
              <a:uLnTx/>
              <a:uFillTx/>
              <a:latin typeface="+mj-lt"/>
              <a:ea typeface="+mj-ea"/>
              <a:cs typeface="+mj-cs"/>
            </a:endParaRPr>
          </a:p>
        </p:txBody>
      </p:sp>
      <p:sp>
        <p:nvSpPr>
          <p:cNvPr id="12" name="テキスト ボックス 11"/>
          <p:cNvSpPr txBox="1"/>
          <p:nvPr/>
        </p:nvSpPr>
        <p:spPr>
          <a:xfrm>
            <a:off x="612279" y="1530177"/>
            <a:ext cx="6221575" cy="1200329"/>
          </a:xfrm>
          <a:prstGeom prst="rect">
            <a:avLst/>
          </a:prstGeom>
          <a:noFill/>
        </p:spPr>
        <p:txBody>
          <a:bodyPr wrap="none" rtlCol="0">
            <a:spAutoFit/>
          </a:bodyPr>
          <a:lstStyle/>
          <a:p>
            <a:pPr algn="ctr"/>
            <a:r>
              <a:rPr lang="ja-JP" altLang="en-US" sz="3600" dirty="0" smtClean="0">
                <a:solidFill>
                  <a:srgbClr val="FF0000"/>
                </a:solidFill>
              </a:rPr>
              <a:t>「</a:t>
            </a:r>
            <a:r>
              <a:rPr lang="ja-JP" altLang="en-US" sz="3600" b="1" dirty="0" smtClean="0">
                <a:solidFill>
                  <a:srgbClr val="FF0000"/>
                </a:solidFill>
              </a:rPr>
              <a:t>もし阪神淡路大震災並みの</a:t>
            </a:r>
            <a:endParaRPr lang="en-US" altLang="ja-JP" sz="3600" b="1" dirty="0" smtClean="0">
              <a:solidFill>
                <a:srgbClr val="FF0000"/>
              </a:solidFill>
            </a:endParaRPr>
          </a:p>
          <a:p>
            <a:pPr algn="ctr"/>
            <a:r>
              <a:rPr lang="ja-JP" altLang="en-US" sz="3600" b="1" dirty="0" smtClean="0">
                <a:solidFill>
                  <a:srgbClr val="FF0000"/>
                </a:solidFill>
              </a:rPr>
              <a:t>震度７．３の地震が発生したら</a:t>
            </a:r>
            <a:r>
              <a:rPr lang="ja-JP" altLang="en-US" sz="3600" dirty="0" smtClean="0">
                <a:solidFill>
                  <a:srgbClr val="FF0000"/>
                </a:solidFill>
              </a:rPr>
              <a:t>」</a:t>
            </a:r>
            <a:endParaRPr lang="en-US" altLang="ja-JP" sz="3600" dirty="0" smtClean="0">
              <a:solidFill>
                <a:srgbClr val="FF0000"/>
              </a:solidFill>
            </a:endParaRPr>
          </a:p>
        </p:txBody>
      </p:sp>
      <p:sp>
        <p:nvSpPr>
          <p:cNvPr id="13" name="テキスト ボックス 12"/>
          <p:cNvSpPr txBox="1"/>
          <p:nvPr/>
        </p:nvSpPr>
        <p:spPr>
          <a:xfrm>
            <a:off x="972319" y="2970337"/>
            <a:ext cx="5500224" cy="1200329"/>
          </a:xfrm>
          <a:prstGeom prst="rect">
            <a:avLst/>
          </a:prstGeom>
          <a:noFill/>
        </p:spPr>
        <p:txBody>
          <a:bodyPr wrap="none" rtlCol="0">
            <a:spAutoFit/>
          </a:bodyPr>
          <a:lstStyle/>
          <a:p>
            <a:r>
              <a:rPr kumimoji="1" lang="ja-JP" altLang="en-US" sz="2400" dirty="0" smtClean="0">
                <a:latin typeface="HGP正楷書体" pitchFamily="66" charset="-128"/>
                <a:ea typeface="HGP正楷書体" pitchFamily="66" charset="-128"/>
              </a:rPr>
              <a:t>前提：小川自治会地区：世帯数１，７００</a:t>
            </a:r>
            <a:endParaRPr kumimoji="1" lang="en-US" altLang="ja-JP" sz="2400" dirty="0" smtClean="0">
              <a:latin typeface="HGP正楷書体" pitchFamily="66" charset="-128"/>
              <a:ea typeface="HGP正楷書体" pitchFamily="66" charset="-128"/>
            </a:endParaRPr>
          </a:p>
          <a:p>
            <a:r>
              <a:rPr lang="ja-JP" altLang="en-US" sz="2400" dirty="0" smtClean="0">
                <a:latin typeface="HGP正楷書体" pitchFamily="66" charset="-128"/>
                <a:ea typeface="HGP正楷書体" pitchFamily="66" charset="-128"/>
              </a:rPr>
              <a:t>　　　　</a:t>
            </a:r>
            <a:r>
              <a:rPr kumimoji="1" lang="ja-JP" altLang="en-US" sz="2400" dirty="0" smtClean="0">
                <a:latin typeface="HGP正楷書体" pitchFamily="66" charset="-128"/>
                <a:ea typeface="HGP正楷書体" pitchFamily="66" charset="-128"/>
              </a:rPr>
              <a:t>（会員１，２２０＝非会員推定５００弱）</a:t>
            </a:r>
            <a:endParaRPr kumimoji="1" lang="en-US" altLang="ja-JP" sz="2400" dirty="0" smtClean="0">
              <a:latin typeface="HGP正楷書体" pitchFamily="66" charset="-128"/>
              <a:ea typeface="HGP正楷書体" pitchFamily="66" charset="-128"/>
            </a:endParaRPr>
          </a:p>
          <a:p>
            <a:r>
              <a:rPr lang="ja-JP" altLang="en-US" sz="2400" dirty="0" smtClean="0">
                <a:latin typeface="HGP正楷書体" pitchFamily="66" charset="-128"/>
                <a:ea typeface="HGP正楷書体" pitchFamily="66" charset="-128"/>
              </a:rPr>
              <a:t>　　　　人口推定　５，０００人</a:t>
            </a:r>
            <a:endParaRPr kumimoji="1" lang="ja-JP" altLang="en-US" sz="2400" dirty="0">
              <a:latin typeface="HGP正楷書体" pitchFamily="66" charset="-128"/>
              <a:ea typeface="HGP正楷書体" pitchFamily="66" charset="-128"/>
            </a:endParaRPr>
          </a:p>
        </p:txBody>
      </p:sp>
      <p:graphicFrame>
        <p:nvGraphicFramePr>
          <p:cNvPr id="14" name="表 13"/>
          <p:cNvGraphicFramePr>
            <a:graphicFrameLocks noGrp="1"/>
          </p:cNvGraphicFramePr>
          <p:nvPr>
            <p:extLst>
              <p:ext uri="{D42A27DB-BD31-4B8C-83A1-F6EECF244321}">
                <p14:modId xmlns:p14="http://schemas.microsoft.com/office/powerpoint/2010/main" xmlns="" val="3748006829"/>
              </p:ext>
            </p:extLst>
          </p:nvPr>
        </p:nvGraphicFramePr>
        <p:xfrm>
          <a:off x="540272" y="4482505"/>
          <a:ext cx="6408711" cy="3539043"/>
        </p:xfrm>
        <a:graphic>
          <a:graphicData uri="http://schemas.openxmlformats.org/drawingml/2006/table">
            <a:tbl>
              <a:tblPr firstRow="1" bandRow="1">
                <a:tableStyleId>{5C22544A-7EE6-4342-B048-85BDC9FD1C3A}</a:tableStyleId>
              </a:tblPr>
              <a:tblGrid>
                <a:gridCol w="2344651"/>
                <a:gridCol w="2579115"/>
                <a:gridCol w="1484945"/>
              </a:tblGrid>
              <a:tr h="354124">
                <a:tc>
                  <a:txBody>
                    <a:bodyPr/>
                    <a:lstStyle/>
                    <a:p>
                      <a:pPr algn="ctr"/>
                      <a:r>
                        <a:rPr kumimoji="1" lang="ja-JP" altLang="en-US" sz="2000" dirty="0" smtClean="0">
                          <a:solidFill>
                            <a:schemeClr val="tx1"/>
                          </a:solidFill>
                        </a:rPr>
                        <a:t>項目</a:t>
                      </a:r>
                      <a:endParaRPr kumimoji="1" lang="ja-JP" altLang="en-US" sz="2000" dirty="0">
                        <a:solidFill>
                          <a:schemeClr val="tx1"/>
                        </a:solidFill>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smtClean="0">
                          <a:solidFill>
                            <a:schemeClr val="tx1"/>
                          </a:solidFill>
                        </a:rPr>
                        <a:t>算出根拠</a:t>
                      </a:r>
                      <a:endParaRPr kumimoji="1" lang="ja-JP" altLang="en-US" sz="2000" dirty="0">
                        <a:solidFill>
                          <a:schemeClr val="tx1"/>
                        </a:solidFill>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smtClean="0">
                          <a:solidFill>
                            <a:srgbClr val="FF0000"/>
                          </a:solidFill>
                        </a:rPr>
                        <a:t>被害想定数</a:t>
                      </a:r>
                      <a:endParaRPr kumimoji="1" lang="ja-JP" altLang="en-US" sz="2000" dirty="0">
                        <a:solidFill>
                          <a:srgbClr val="FF0000"/>
                        </a:solidFill>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4124">
                <a:tc>
                  <a:txBody>
                    <a:bodyPr/>
                    <a:lstStyle/>
                    <a:p>
                      <a:pPr algn="ctr"/>
                      <a:r>
                        <a:rPr kumimoji="1" lang="ja-JP" altLang="en-US" sz="2000" b="1" dirty="0" smtClean="0">
                          <a:solidFill>
                            <a:schemeClr val="tx1"/>
                          </a:solidFill>
                          <a:latin typeface="ＭＳ Ｐ明朝" pitchFamily="18" charset="-128"/>
                          <a:ea typeface="ＭＳ Ｐ明朝" pitchFamily="18" charset="-128"/>
                        </a:rPr>
                        <a:t>死者数</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1" dirty="0" smtClean="0">
                          <a:solidFill>
                            <a:schemeClr val="tx1"/>
                          </a:solidFill>
                          <a:latin typeface="ＭＳ Ｐ明朝" pitchFamily="18" charset="-128"/>
                          <a:ea typeface="ＭＳ Ｐ明朝" pitchFamily="18" charset="-128"/>
                        </a:rPr>
                        <a:t>人口ｘ０．２５％</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000" b="1" dirty="0" smtClean="0">
                          <a:solidFill>
                            <a:srgbClr val="FF0000"/>
                          </a:solidFill>
                          <a:latin typeface="ＭＳ Ｐ明朝" pitchFamily="18" charset="-128"/>
                          <a:ea typeface="ＭＳ Ｐ明朝" pitchFamily="18" charset="-128"/>
                        </a:rPr>
                        <a:t>１３人</a:t>
                      </a:r>
                      <a:endParaRPr kumimoji="1" lang="ja-JP" altLang="en-US" sz="2000" b="1" dirty="0">
                        <a:solidFill>
                          <a:srgbClr val="FF0000"/>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4124">
                <a:tc>
                  <a:txBody>
                    <a:bodyPr/>
                    <a:lstStyle/>
                    <a:p>
                      <a:pPr algn="ctr"/>
                      <a:r>
                        <a:rPr kumimoji="1" lang="ja-JP" altLang="en-US" sz="2000" b="1" dirty="0" smtClean="0">
                          <a:solidFill>
                            <a:schemeClr val="tx1"/>
                          </a:solidFill>
                          <a:latin typeface="ＭＳ Ｐ明朝" pitchFamily="18" charset="-128"/>
                          <a:ea typeface="ＭＳ Ｐ明朝" pitchFamily="18" charset="-128"/>
                        </a:rPr>
                        <a:t>負傷者数</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1" dirty="0" smtClean="0">
                          <a:solidFill>
                            <a:schemeClr val="tx1"/>
                          </a:solidFill>
                          <a:latin typeface="ＭＳ Ｐ明朝" pitchFamily="18" charset="-128"/>
                          <a:ea typeface="ＭＳ Ｐ明朝" pitchFamily="18" charset="-128"/>
                        </a:rPr>
                        <a:t>死者数ｘ７．２</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000" b="1" dirty="0" smtClean="0">
                          <a:solidFill>
                            <a:srgbClr val="FF0000"/>
                          </a:solidFill>
                          <a:latin typeface="ＭＳ Ｐ明朝" pitchFamily="18" charset="-128"/>
                          <a:ea typeface="ＭＳ Ｐ明朝" pitchFamily="18" charset="-128"/>
                        </a:rPr>
                        <a:t>９５人</a:t>
                      </a:r>
                      <a:endParaRPr kumimoji="1" lang="ja-JP" altLang="en-US" sz="2000" b="1" dirty="0">
                        <a:solidFill>
                          <a:srgbClr val="FF0000"/>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4124">
                <a:tc>
                  <a:txBody>
                    <a:bodyPr/>
                    <a:lstStyle/>
                    <a:p>
                      <a:pPr algn="ctr"/>
                      <a:r>
                        <a:rPr kumimoji="1" lang="ja-JP" altLang="en-US" sz="2000" b="1" dirty="0" smtClean="0">
                          <a:solidFill>
                            <a:schemeClr val="tx1"/>
                          </a:solidFill>
                          <a:latin typeface="ＭＳ Ｐ明朝" pitchFamily="18" charset="-128"/>
                          <a:ea typeface="ＭＳ Ｐ明朝" pitchFamily="18" charset="-128"/>
                        </a:rPr>
                        <a:t>内重傷者数</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1" dirty="0" smtClean="0">
                          <a:solidFill>
                            <a:schemeClr val="tx1"/>
                          </a:solidFill>
                          <a:latin typeface="ＭＳ Ｐ明朝" pitchFamily="18" charset="-128"/>
                          <a:ea typeface="ＭＳ Ｐ明朝" pitchFamily="18" charset="-128"/>
                        </a:rPr>
                        <a:t>死者数ｘ１</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000" b="1" dirty="0" smtClean="0">
                          <a:solidFill>
                            <a:srgbClr val="FF0000"/>
                          </a:solidFill>
                          <a:latin typeface="ＭＳ Ｐ明朝" pitchFamily="18" charset="-128"/>
                          <a:ea typeface="ＭＳ Ｐ明朝" pitchFamily="18" charset="-128"/>
                        </a:rPr>
                        <a:t>１３人</a:t>
                      </a:r>
                      <a:endParaRPr kumimoji="1" lang="ja-JP" altLang="en-US" sz="2000" b="1" dirty="0">
                        <a:solidFill>
                          <a:srgbClr val="FF0000"/>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4124">
                <a:tc>
                  <a:txBody>
                    <a:bodyPr/>
                    <a:lstStyle/>
                    <a:p>
                      <a:pPr algn="ctr"/>
                      <a:r>
                        <a:rPr kumimoji="1" lang="ja-JP" altLang="en-US" sz="2000" b="1" dirty="0" smtClean="0">
                          <a:solidFill>
                            <a:schemeClr val="tx1"/>
                          </a:solidFill>
                          <a:latin typeface="ＭＳ Ｐ明朝" pitchFamily="18" charset="-128"/>
                          <a:ea typeface="ＭＳ Ｐ明朝" pitchFamily="18" charset="-128"/>
                        </a:rPr>
                        <a:t>家屋全壊数</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1" dirty="0" smtClean="0">
                          <a:solidFill>
                            <a:schemeClr val="tx1"/>
                          </a:solidFill>
                          <a:latin typeface="ＭＳ Ｐ明朝" pitchFamily="18" charset="-128"/>
                          <a:ea typeface="ＭＳ Ｐ明朝" pitchFamily="18" charset="-128"/>
                        </a:rPr>
                        <a:t>家屋数ｘ２１，５％</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000" b="1" dirty="0" smtClean="0">
                          <a:solidFill>
                            <a:srgbClr val="FF0000"/>
                          </a:solidFill>
                          <a:latin typeface="ＭＳ Ｐ明朝" pitchFamily="18" charset="-128"/>
                          <a:ea typeface="ＭＳ Ｐ明朝" pitchFamily="18" charset="-128"/>
                        </a:rPr>
                        <a:t>３６６軒</a:t>
                      </a:r>
                      <a:endParaRPr kumimoji="1" lang="ja-JP" altLang="en-US" sz="2000" b="1" dirty="0">
                        <a:solidFill>
                          <a:srgbClr val="FF0000"/>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4124">
                <a:tc>
                  <a:txBody>
                    <a:bodyPr/>
                    <a:lstStyle/>
                    <a:p>
                      <a:pPr algn="ctr"/>
                      <a:r>
                        <a:rPr kumimoji="1" lang="ja-JP" altLang="en-US" sz="2000" b="1" dirty="0" smtClean="0">
                          <a:solidFill>
                            <a:schemeClr val="tx1"/>
                          </a:solidFill>
                          <a:latin typeface="ＭＳ Ｐ明朝" pitchFamily="18" charset="-128"/>
                          <a:ea typeface="ＭＳ Ｐ明朝" pitchFamily="18" charset="-128"/>
                        </a:rPr>
                        <a:t>要救出現場数</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1" dirty="0" smtClean="0">
                          <a:solidFill>
                            <a:schemeClr val="tx1"/>
                          </a:solidFill>
                          <a:latin typeface="ＭＳ Ｐ明朝" pitchFamily="18" charset="-128"/>
                          <a:ea typeface="ＭＳ Ｐ明朝" pitchFamily="18" charset="-128"/>
                        </a:rPr>
                        <a:t>全壊数ｘ４０％</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000" b="1" dirty="0" smtClean="0">
                          <a:solidFill>
                            <a:srgbClr val="FF0000"/>
                          </a:solidFill>
                          <a:latin typeface="ＭＳ Ｐ明朝" pitchFamily="18" charset="-128"/>
                          <a:ea typeface="ＭＳ Ｐ明朝" pitchFamily="18" charset="-128"/>
                        </a:rPr>
                        <a:t>１６４軒</a:t>
                      </a:r>
                      <a:endParaRPr kumimoji="1" lang="ja-JP" altLang="en-US" sz="2000" b="1" dirty="0">
                        <a:solidFill>
                          <a:srgbClr val="FF0000"/>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413">
                <a:tc>
                  <a:txBody>
                    <a:bodyPr/>
                    <a:lstStyle/>
                    <a:p>
                      <a:pPr algn="ctr"/>
                      <a:r>
                        <a:rPr kumimoji="1" lang="ja-JP" altLang="en-US" sz="2000" b="1" dirty="0" smtClean="0">
                          <a:solidFill>
                            <a:schemeClr val="tx1"/>
                          </a:solidFill>
                          <a:latin typeface="ＭＳ Ｐ明朝" pitchFamily="18" charset="-128"/>
                          <a:ea typeface="ＭＳ Ｐ明朝" pitchFamily="18" charset="-128"/>
                        </a:rPr>
                        <a:t>避難者数</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1" dirty="0" smtClean="0">
                          <a:solidFill>
                            <a:schemeClr val="tx1"/>
                          </a:solidFill>
                          <a:latin typeface="ＭＳ Ｐ明朝" pitchFamily="18" charset="-128"/>
                          <a:ea typeface="ＭＳ Ｐ明朝" pitchFamily="18" charset="-128"/>
                        </a:rPr>
                        <a:t>人口ｘ８％</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000" b="1" dirty="0" smtClean="0">
                          <a:solidFill>
                            <a:srgbClr val="FF0000"/>
                          </a:solidFill>
                          <a:latin typeface="ＭＳ Ｐ明朝" pitchFamily="18" charset="-128"/>
                          <a:ea typeface="ＭＳ Ｐ明朝" pitchFamily="18" charset="-128"/>
                        </a:rPr>
                        <a:t>４００人</a:t>
                      </a:r>
                      <a:endParaRPr kumimoji="1" lang="ja-JP" altLang="en-US" sz="2000" b="1" dirty="0">
                        <a:solidFill>
                          <a:srgbClr val="FF0000"/>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1171">
                <a:tc>
                  <a:txBody>
                    <a:bodyPr/>
                    <a:lstStyle/>
                    <a:p>
                      <a:pPr algn="ctr"/>
                      <a:r>
                        <a:rPr kumimoji="1" lang="ja-JP" altLang="en-US" sz="2000" b="1" dirty="0" smtClean="0">
                          <a:solidFill>
                            <a:schemeClr val="tx1"/>
                          </a:solidFill>
                          <a:latin typeface="ＭＳ Ｐ明朝" pitchFamily="18" charset="-128"/>
                          <a:ea typeface="ＭＳ Ｐ明朝" pitchFamily="18" charset="-128"/>
                        </a:rPr>
                        <a:t>出火件数（初期）</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1" dirty="0" smtClean="0">
                          <a:solidFill>
                            <a:schemeClr val="tx1"/>
                          </a:solidFill>
                          <a:latin typeface="ＭＳ Ｐ明朝" pitchFamily="18" charset="-128"/>
                          <a:ea typeface="ＭＳ Ｐ明朝" pitchFamily="18" charset="-128"/>
                        </a:rPr>
                        <a:t>家屋数ｘ０．０５１％</a:t>
                      </a:r>
                      <a:endParaRPr kumimoji="1" lang="ja-JP" altLang="en-US" sz="2000" b="1" dirty="0">
                        <a:solidFill>
                          <a:schemeClr val="tx1"/>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000" b="1" dirty="0" smtClean="0">
                          <a:solidFill>
                            <a:srgbClr val="FF0000"/>
                          </a:solidFill>
                          <a:latin typeface="ＭＳ Ｐ明朝" pitchFamily="18" charset="-128"/>
                          <a:ea typeface="ＭＳ Ｐ明朝" pitchFamily="18" charset="-128"/>
                        </a:rPr>
                        <a:t>１軒</a:t>
                      </a:r>
                      <a:endParaRPr kumimoji="1" lang="ja-JP" altLang="en-US" sz="2000" b="1" dirty="0">
                        <a:solidFill>
                          <a:srgbClr val="FF0000"/>
                        </a:solidFill>
                        <a:latin typeface="ＭＳ Ｐ明朝" pitchFamily="18" charset="-128"/>
                        <a:ea typeface="ＭＳ Ｐ明朝" pitchFamily="18" charset="-128"/>
                      </a:endParaRPr>
                    </a:p>
                  </a:txBody>
                  <a:tcPr marL="75613" marR="75613" marT="67448" marB="67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テキスト ボックス 14"/>
          <p:cNvSpPr txBox="1"/>
          <p:nvPr/>
        </p:nvSpPr>
        <p:spPr>
          <a:xfrm>
            <a:off x="396255" y="8442945"/>
            <a:ext cx="6939720" cy="1015663"/>
          </a:xfrm>
          <a:prstGeom prst="rect">
            <a:avLst/>
          </a:prstGeom>
          <a:noFill/>
        </p:spPr>
        <p:txBody>
          <a:bodyPr wrap="none" rtlCol="0">
            <a:spAutoFit/>
          </a:bodyPr>
          <a:lstStyle/>
          <a:p>
            <a:r>
              <a:rPr kumimoji="1" lang="ja-JP" altLang="en-US" sz="2000" dirty="0" smtClean="0">
                <a:latin typeface="HGP正楷書体" pitchFamily="66" charset="-128"/>
                <a:ea typeface="HGP正楷書体" pitchFamily="66" charset="-128"/>
              </a:rPr>
              <a:t>シミュレーションモデル：京都大学防災研究所　西宮市の指数使用</a:t>
            </a:r>
            <a:endParaRPr kumimoji="1" lang="en-US" altLang="ja-JP" sz="2000"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　　　　　　　　　　　　　　水害は前提になし</a:t>
            </a:r>
            <a:endParaRPr lang="en-US" altLang="ja-JP" sz="2000" dirty="0" smtClean="0">
              <a:latin typeface="HGP正楷書体" pitchFamily="66" charset="-128"/>
              <a:ea typeface="HGP正楷書体" pitchFamily="66" charset="-128"/>
            </a:endParaRPr>
          </a:p>
          <a:p>
            <a:r>
              <a:rPr lang="ja-JP" altLang="en-US" sz="2000" dirty="0" smtClean="0">
                <a:latin typeface="HGP正楷書体" pitchFamily="66" charset="-128"/>
                <a:ea typeface="HGP正楷書体" pitchFamily="66" charset="-128"/>
              </a:rPr>
              <a:t>注）</a:t>
            </a:r>
            <a:r>
              <a:rPr kumimoji="1" lang="ja-JP" altLang="en-US" sz="2000" dirty="0" smtClean="0">
                <a:latin typeface="HGP正楷書体" pitchFamily="66" charset="-128"/>
                <a:ea typeface="HGP正楷書体" pitchFamily="66" charset="-128"/>
              </a:rPr>
              <a:t>発生の時間帯によって大きく変わる</a:t>
            </a:r>
            <a:endParaRPr kumimoji="1" lang="ja-JP" altLang="en-US" sz="2000" dirty="0">
              <a:latin typeface="HGP正楷書体" pitchFamily="66" charset="-128"/>
              <a:ea typeface="HGP正楷書体" pitchFamily="66"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396255" y="1386161"/>
            <a:ext cx="6696744" cy="8433078"/>
          </a:xfrm>
          <a:prstGeom prst="rect">
            <a:avLst/>
          </a:prstGeom>
          <a:noFill/>
          <a:ln w="19050">
            <a:solidFill>
              <a:schemeClr val="tx1"/>
            </a:solidFill>
            <a:prstDash val="dash"/>
          </a:ln>
        </p:spPr>
        <p:txBody>
          <a:bodyPr wrap="square" rtlCol="0">
            <a:spAutoFit/>
          </a:bodyPr>
          <a:lstStyle/>
          <a:p>
            <a:pPr algn="ctr"/>
            <a:endParaRPr lang="en-US" altLang="ja-JP" sz="1200" u="sng" dirty="0" smtClean="0"/>
          </a:p>
          <a:p>
            <a:pPr algn="ctr"/>
            <a:r>
              <a:rPr lang="ja-JP" altLang="en-US" sz="2800" u="sng" dirty="0" smtClean="0"/>
              <a:t>小川自治会の現状</a:t>
            </a:r>
            <a:r>
              <a:rPr lang="ja-JP" altLang="en-US" sz="2800" dirty="0" smtClean="0"/>
              <a:t>（自助）</a:t>
            </a:r>
            <a:endParaRPr lang="en-US" altLang="ja-JP" sz="1200" dirty="0" smtClean="0"/>
          </a:p>
          <a:p>
            <a:pPr algn="ctr"/>
            <a:endParaRPr lang="en-US" altLang="ja-JP" sz="12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1800" dirty="0" smtClean="0"/>
          </a:p>
          <a:p>
            <a:pPr algn="ctr"/>
            <a:endParaRPr kumimoji="1" lang="en-US" altLang="ja-JP" sz="1800" dirty="0" smtClean="0"/>
          </a:p>
          <a:p>
            <a:pPr algn="ctr"/>
            <a:endParaRPr lang="en-US" altLang="ja-JP" sz="1800" dirty="0" smtClean="0"/>
          </a:p>
          <a:p>
            <a:pPr algn="ctr"/>
            <a:endParaRPr kumimoji="1" lang="en-US" altLang="ja-JP" sz="1800" dirty="0" smtClean="0"/>
          </a:p>
          <a:p>
            <a:pPr algn="ctr"/>
            <a:endParaRPr lang="en-US" altLang="ja-JP" sz="1800" dirty="0" smtClean="0"/>
          </a:p>
          <a:p>
            <a:pPr algn="ctr"/>
            <a:endParaRPr kumimoji="1" lang="en-US" altLang="ja-JP" sz="1800" dirty="0" smtClean="0"/>
          </a:p>
          <a:p>
            <a:pPr algn="ctr"/>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kumimoji="1" lang="en-US" altLang="ja-JP" dirty="0" smtClean="0"/>
          </a:p>
        </p:txBody>
      </p:sp>
      <p:sp>
        <p:nvSpPr>
          <p:cNvPr id="15" name="円/楕円 14"/>
          <p:cNvSpPr/>
          <p:nvPr/>
        </p:nvSpPr>
        <p:spPr>
          <a:xfrm>
            <a:off x="720291" y="2178249"/>
            <a:ext cx="6120680" cy="23042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u="sng" dirty="0" smtClean="0">
                <a:solidFill>
                  <a:schemeClr val="tx1"/>
                </a:solidFill>
                <a:latin typeface="ＭＳ 明朝" pitchFamily="17" charset="-128"/>
                <a:ea typeface="ＭＳ 明朝" pitchFamily="17" charset="-128"/>
              </a:rPr>
              <a:t>自治会員の意識－１</a:t>
            </a:r>
            <a:endParaRPr kumimoji="1" lang="en-US" altLang="ja-JP" sz="2400" u="sng" dirty="0" smtClean="0">
              <a:solidFill>
                <a:schemeClr val="tx1"/>
              </a:solidFill>
              <a:latin typeface="ＭＳ 明朝" pitchFamily="17" charset="-128"/>
              <a:ea typeface="ＭＳ 明朝" pitchFamily="17" charset="-128"/>
            </a:endParaRPr>
          </a:p>
          <a:p>
            <a:pPr algn="ctr"/>
            <a:r>
              <a:rPr kumimoji="1" lang="ja-JP" altLang="en-US" sz="2400" dirty="0" smtClean="0">
                <a:solidFill>
                  <a:schemeClr val="tx1"/>
                </a:solidFill>
                <a:latin typeface="ＭＳ 明朝" pitchFamily="17" charset="-128"/>
                <a:ea typeface="ＭＳ 明朝" pitchFamily="17" charset="-128"/>
              </a:rPr>
              <a:t>（２００９年アンケート）</a:t>
            </a:r>
            <a:endParaRPr kumimoji="1" lang="en-US" altLang="ja-JP" sz="2400" dirty="0" smtClean="0">
              <a:solidFill>
                <a:schemeClr val="tx1"/>
              </a:solidFill>
              <a:latin typeface="ＭＳ 明朝" pitchFamily="17" charset="-128"/>
              <a:ea typeface="ＭＳ 明朝" pitchFamily="17" charset="-128"/>
            </a:endParaRPr>
          </a:p>
          <a:p>
            <a:pPr algn="ctr"/>
            <a:r>
              <a:rPr lang="ja-JP" altLang="en-US" sz="2400" dirty="0" smtClean="0">
                <a:solidFill>
                  <a:schemeClr val="tx1"/>
                </a:solidFill>
                <a:latin typeface="ＭＳ 明朝" pitchFamily="17" charset="-128"/>
                <a:ea typeface="ＭＳ 明朝" pitchFamily="17" charset="-128"/>
              </a:rPr>
              <a:t>認知度：パト隊</a:t>
            </a:r>
            <a:r>
              <a:rPr lang="en-US" altLang="ja-JP" sz="2400" dirty="0" smtClean="0">
                <a:solidFill>
                  <a:schemeClr val="tx1"/>
                </a:solidFill>
                <a:latin typeface="ＭＳ 明朝"/>
                <a:ea typeface="ＭＳ 明朝"/>
              </a:rPr>
              <a:t>›</a:t>
            </a:r>
            <a:r>
              <a:rPr lang="ja-JP" altLang="en-US" sz="2400" dirty="0" smtClean="0">
                <a:solidFill>
                  <a:schemeClr val="tx1"/>
                </a:solidFill>
                <a:latin typeface="ＭＳ 明朝"/>
                <a:ea typeface="ＭＳ 明朝"/>
              </a:rPr>
              <a:t>防災隊</a:t>
            </a:r>
            <a:endParaRPr lang="en-US" altLang="ja-JP" sz="2400" dirty="0" smtClean="0">
              <a:solidFill>
                <a:schemeClr val="tx1"/>
              </a:solidFill>
              <a:latin typeface="ＭＳ 明朝"/>
              <a:ea typeface="ＭＳ 明朝"/>
            </a:endParaRPr>
          </a:p>
          <a:p>
            <a:pPr algn="ctr"/>
            <a:r>
              <a:rPr kumimoji="1" lang="ja-JP" altLang="en-US" sz="2400" dirty="0" smtClean="0">
                <a:solidFill>
                  <a:schemeClr val="tx1"/>
                </a:solidFill>
                <a:latin typeface="ＭＳ 明朝"/>
                <a:ea typeface="ＭＳ 明朝"/>
              </a:rPr>
              <a:t>必要度：</a:t>
            </a:r>
            <a:r>
              <a:rPr lang="ja-JP" altLang="en-US" sz="2400" dirty="0" smtClean="0">
                <a:solidFill>
                  <a:schemeClr val="tx1"/>
                </a:solidFill>
                <a:latin typeface="ＭＳ 明朝" pitchFamily="17" charset="-128"/>
                <a:ea typeface="ＭＳ 明朝" pitchFamily="17" charset="-128"/>
              </a:rPr>
              <a:t>パト隊</a:t>
            </a:r>
            <a:r>
              <a:rPr lang="en-US" altLang="ja-JP" sz="2400" dirty="0" smtClean="0">
                <a:solidFill>
                  <a:schemeClr val="tx1"/>
                </a:solidFill>
                <a:latin typeface="ＭＳ 明朝"/>
                <a:ea typeface="ＭＳ 明朝"/>
              </a:rPr>
              <a:t>›</a:t>
            </a:r>
            <a:r>
              <a:rPr lang="ja-JP" altLang="en-US" sz="2400" dirty="0" smtClean="0">
                <a:solidFill>
                  <a:schemeClr val="tx1"/>
                </a:solidFill>
                <a:latin typeface="ＭＳ 明朝"/>
                <a:ea typeface="ＭＳ 明朝"/>
              </a:rPr>
              <a:t>防災隊</a:t>
            </a:r>
            <a:endParaRPr lang="en-US" altLang="ja-JP" sz="2400" dirty="0" smtClean="0">
              <a:solidFill>
                <a:schemeClr val="tx1"/>
              </a:solidFill>
              <a:latin typeface="ＭＳ 明朝"/>
              <a:ea typeface="ＭＳ 明朝"/>
            </a:endParaRPr>
          </a:p>
          <a:p>
            <a:pPr algn="ctr"/>
            <a:r>
              <a:rPr kumimoji="1" lang="ja-JP" altLang="en-US" sz="2400" dirty="0" smtClean="0">
                <a:solidFill>
                  <a:schemeClr val="tx1"/>
                </a:solidFill>
                <a:latin typeface="ＭＳ 明朝"/>
                <a:ea typeface="ＭＳ 明朝"/>
              </a:rPr>
              <a:t>参加：パトロール</a:t>
            </a:r>
            <a:r>
              <a:rPr lang="en-US" altLang="ja-JP" sz="2400" dirty="0" smtClean="0">
                <a:solidFill>
                  <a:schemeClr val="tx1"/>
                </a:solidFill>
                <a:latin typeface="ＭＳ 明朝"/>
                <a:ea typeface="ＭＳ 明朝"/>
              </a:rPr>
              <a:t>›</a:t>
            </a:r>
            <a:r>
              <a:rPr lang="ja-JP" altLang="en-US" sz="2400" dirty="0" smtClean="0">
                <a:solidFill>
                  <a:schemeClr val="tx1"/>
                </a:solidFill>
                <a:latin typeface="ＭＳ 明朝"/>
                <a:ea typeface="ＭＳ 明朝"/>
              </a:rPr>
              <a:t>防災訓練</a:t>
            </a:r>
            <a:endParaRPr kumimoji="1" lang="ja-JP" altLang="en-US" sz="2400" dirty="0">
              <a:solidFill>
                <a:schemeClr val="tx1"/>
              </a:solidFill>
              <a:latin typeface="ＭＳ 明朝" pitchFamily="17" charset="-128"/>
              <a:ea typeface="ＭＳ 明朝" pitchFamily="17" charset="-128"/>
            </a:endParaRPr>
          </a:p>
        </p:txBody>
      </p:sp>
      <p:sp>
        <p:nvSpPr>
          <p:cNvPr id="17" name="円/楕円 16"/>
          <p:cNvSpPr/>
          <p:nvPr/>
        </p:nvSpPr>
        <p:spPr>
          <a:xfrm>
            <a:off x="684287" y="6354713"/>
            <a:ext cx="6192688" cy="3312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u="sng" dirty="0" smtClean="0">
                <a:solidFill>
                  <a:schemeClr val="tx1"/>
                </a:solidFill>
                <a:latin typeface="ＭＳ 明朝" pitchFamily="17" charset="-128"/>
                <a:ea typeface="ＭＳ 明朝" pitchFamily="17" charset="-128"/>
              </a:rPr>
              <a:t>自治会員の意識－２</a:t>
            </a:r>
            <a:endParaRPr kumimoji="1" lang="en-US" altLang="ja-JP" sz="2400" u="sng" dirty="0" smtClean="0">
              <a:solidFill>
                <a:schemeClr val="tx1"/>
              </a:solidFill>
              <a:latin typeface="ＭＳ 明朝" pitchFamily="17" charset="-128"/>
              <a:ea typeface="ＭＳ 明朝" pitchFamily="17" charset="-128"/>
            </a:endParaRPr>
          </a:p>
          <a:p>
            <a:pPr algn="ctr"/>
            <a:r>
              <a:rPr kumimoji="1" lang="ja-JP" altLang="en-US" sz="2400" dirty="0" smtClean="0">
                <a:solidFill>
                  <a:schemeClr val="tx1"/>
                </a:solidFill>
                <a:latin typeface="ＭＳ 明朝" pitchFamily="17" charset="-128"/>
                <a:ea typeface="ＭＳ 明朝" pitchFamily="17" charset="-128"/>
              </a:rPr>
              <a:t>（２０１２年アンケート）</a:t>
            </a:r>
            <a:endParaRPr kumimoji="1" lang="en-US" altLang="ja-JP" sz="2400" dirty="0" smtClean="0">
              <a:solidFill>
                <a:schemeClr val="tx1"/>
              </a:solidFill>
              <a:latin typeface="ＭＳ 明朝" pitchFamily="17" charset="-128"/>
              <a:ea typeface="ＭＳ 明朝" pitchFamily="17" charset="-128"/>
            </a:endParaRPr>
          </a:p>
          <a:p>
            <a:pPr algn="ctr"/>
            <a:r>
              <a:rPr lang="ja-JP" altLang="en-US" sz="2400" dirty="0" smtClean="0">
                <a:solidFill>
                  <a:schemeClr val="tx1"/>
                </a:solidFill>
                <a:latin typeface="ＭＳ 明朝" pitchFamily="17" charset="-128"/>
                <a:ea typeface="ＭＳ 明朝" pitchFamily="17" charset="-128"/>
              </a:rPr>
              <a:t>耐震補強：４５％</a:t>
            </a:r>
            <a:endParaRPr lang="en-US" altLang="ja-JP" sz="2400" dirty="0" smtClean="0">
              <a:solidFill>
                <a:schemeClr val="tx1"/>
              </a:solidFill>
              <a:latin typeface="ＭＳ 明朝"/>
              <a:ea typeface="ＭＳ 明朝"/>
            </a:endParaRPr>
          </a:p>
          <a:p>
            <a:pPr algn="ctr"/>
            <a:r>
              <a:rPr kumimoji="1" lang="ja-JP" altLang="en-US" sz="2400" dirty="0" smtClean="0">
                <a:solidFill>
                  <a:schemeClr val="tx1"/>
                </a:solidFill>
                <a:latin typeface="ＭＳ 明朝"/>
                <a:ea typeface="ＭＳ 明朝"/>
              </a:rPr>
              <a:t>転倒防止装置：５５％</a:t>
            </a:r>
            <a:endParaRPr lang="en-US" altLang="ja-JP" sz="2400" dirty="0" smtClean="0">
              <a:solidFill>
                <a:schemeClr val="tx1"/>
              </a:solidFill>
              <a:latin typeface="ＭＳ 明朝"/>
              <a:ea typeface="ＭＳ 明朝"/>
            </a:endParaRPr>
          </a:p>
          <a:p>
            <a:pPr algn="ctr"/>
            <a:r>
              <a:rPr kumimoji="1" lang="ja-JP" altLang="en-US" sz="2400" dirty="0" smtClean="0">
                <a:solidFill>
                  <a:schemeClr val="tx1"/>
                </a:solidFill>
                <a:latin typeface="ＭＳ 明朝"/>
                <a:ea typeface="ＭＳ 明朝"/>
              </a:rPr>
              <a:t>火災警報器：６６％</a:t>
            </a:r>
            <a:endParaRPr kumimoji="1" lang="en-US" altLang="ja-JP" sz="2400" dirty="0" smtClean="0">
              <a:solidFill>
                <a:schemeClr val="tx1"/>
              </a:solidFill>
              <a:latin typeface="ＭＳ 明朝"/>
              <a:ea typeface="ＭＳ 明朝"/>
            </a:endParaRPr>
          </a:p>
          <a:p>
            <a:pPr algn="ctr"/>
            <a:r>
              <a:rPr kumimoji="1" lang="ja-JP" altLang="en-US" sz="2400" dirty="0" smtClean="0">
                <a:solidFill>
                  <a:schemeClr val="tx1"/>
                </a:solidFill>
                <a:latin typeface="ＭＳ 明朝"/>
                <a:ea typeface="ＭＳ 明朝"/>
              </a:rPr>
              <a:t>備蓄（３日以上）</a:t>
            </a:r>
            <a:endParaRPr kumimoji="1" lang="en-US" altLang="ja-JP" sz="2400" dirty="0" smtClean="0">
              <a:solidFill>
                <a:schemeClr val="tx1"/>
              </a:solidFill>
              <a:latin typeface="ＭＳ 明朝"/>
              <a:ea typeface="ＭＳ 明朝"/>
            </a:endParaRPr>
          </a:p>
          <a:p>
            <a:pPr algn="ctr"/>
            <a:r>
              <a:rPr lang="ja-JP" altLang="en-US" sz="2400" dirty="0" smtClean="0">
                <a:solidFill>
                  <a:schemeClr val="tx1"/>
                </a:solidFill>
                <a:latin typeface="ＭＳ 明朝"/>
                <a:ea typeface="ＭＳ 明朝"/>
              </a:rPr>
              <a:t>非常食：４１％</a:t>
            </a:r>
            <a:endParaRPr lang="en-US" altLang="ja-JP" sz="2400" dirty="0" smtClean="0">
              <a:solidFill>
                <a:schemeClr val="tx1"/>
              </a:solidFill>
              <a:latin typeface="ＭＳ 明朝"/>
              <a:ea typeface="ＭＳ 明朝"/>
            </a:endParaRPr>
          </a:p>
          <a:p>
            <a:pPr algn="ctr"/>
            <a:r>
              <a:rPr lang="ja-JP" altLang="en-US" sz="2400" dirty="0" smtClean="0">
                <a:solidFill>
                  <a:schemeClr val="tx1"/>
                </a:solidFill>
                <a:latin typeface="ＭＳ 明朝"/>
                <a:ea typeface="ＭＳ 明朝"/>
              </a:rPr>
              <a:t>飲料水：６０％</a:t>
            </a:r>
            <a:endParaRPr kumimoji="1" lang="ja-JP" altLang="en-US" sz="2400" dirty="0">
              <a:solidFill>
                <a:schemeClr val="tx1"/>
              </a:solidFill>
              <a:latin typeface="ＭＳ 明朝" pitchFamily="17" charset="-128"/>
              <a:ea typeface="ＭＳ 明朝" pitchFamily="17" charset="-128"/>
            </a:endParaRPr>
          </a:p>
        </p:txBody>
      </p:sp>
      <p:sp>
        <p:nvSpPr>
          <p:cNvPr id="35" name="テキスト ボックス 34"/>
          <p:cNvSpPr txBox="1"/>
          <p:nvPr/>
        </p:nvSpPr>
        <p:spPr>
          <a:xfrm>
            <a:off x="684287" y="450057"/>
            <a:ext cx="6115777" cy="769441"/>
          </a:xfrm>
          <a:prstGeom prst="rect">
            <a:avLst/>
          </a:prstGeom>
          <a:noFill/>
          <a:ln>
            <a:noFill/>
          </a:ln>
        </p:spPr>
        <p:txBody>
          <a:bodyPr wrap="none" rtlCol="0">
            <a:spAutoFit/>
          </a:bodyPr>
          <a:lstStyle/>
          <a:p>
            <a:r>
              <a:rPr kumimoji="1" lang="ja-JP" altLang="en-US" sz="4400" u="sng" dirty="0" smtClean="0">
                <a:latin typeface="HGP正楷書体" pitchFamily="66" charset="-128"/>
                <a:ea typeface="HGP正楷書体" pitchFamily="66" charset="-128"/>
              </a:rPr>
              <a:t>なぜ自主防災隊が必要か</a:t>
            </a:r>
            <a:endParaRPr kumimoji="1" lang="ja-JP" altLang="en-US" sz="4400" u="sng" dirty="0">
              <a:latin typeface="HGP正楷書体" pitchFamily="66" charset="-128"/>
              <a:ea typeface="HGP正楷書体" pitchFamily="66" charset="-128"/>
            </a:endParaRPr>
          </a:p>
        </p:txBody>
      </p:sp>
      <p:sp>
        <p:nvSpPr>
          <p:cNvPr id="6" name="円/楕円 5"/>
          <p:cNvSpPr/>
          <p:nvPr/>
        </p:nvSpPr>
        <p:spPr>
          <a:xfrm>
            <a:off x="792299" y="4698529"/>
            <a:ext cx="597666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防災訓練参加者</a:t>
            </a:r>
            <a:endParaRPr kumimoji="1" lang="en-US" altLang="ja-JP" sz="2400" b="1" dirty="0" smtClean="0"/>
          </a:p>
          <a:p>
            <a:pPr algn="ctr"/>
            <a:r>
              <a:rPr lang="ja-JP" altLang="en-US" sz="2400" b="1" dirty="0" smtClean="0"/>
              <a:t>毎年１００人前後</a:t>
            </a:r>
            <a:endParaRPr lang="en-US" altLang="ja-JP" sz="2400" b="1" dirty="0" smtClean="0"/>
          </a:p>
          <a:p>
            <a:pPr algn="ctr"/>
            <a:r>
              <a:rPr kumimoji="1" lang="ja-JP" altLang="en-US" sz="2400" b="1" dirty="0" smtClean="0"/>
              <a:t>同等規模の他自治会の１／３</a:t>
            </a:r>
            <a:endParaRPr kumimoji="1" lang="ja-JP" altLang="en-U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円/楕円 19"/>
          <p:cNvSpPr/>
          <p:nvPr/>
        </p:nvSpPr>
        <p:spPr>
          <a:xfrm>
            <a:off x="720291" y="2898329"/>
            <a:ext cx="6048672"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ＭＳ 明朝" pitchFamily="17" charset="-128"/>
                <a:ea typeface="ＭＳ 明朝" pitchFamily="17" charset="-128"/>
              </a:rPr>
              <a:t>本格支援開始迄に</a:t>
            </a:r>
            <a:endParaRPr lang="en-US" altLang="ja-JP" sz="2400" b="1" dirty="0" smtClean="0">
              <a:solidFill>
                <a:schemeClr val="tx1"/>
              </a:solidFill>
              <a:latin typeface="ＭＳ 明朝" pitchFamily="17" charset="-128"/>
              <a:ea typeface="ＭＳ 明朝" pitchFamily="17" charset="-128"/>
            </a:endParaRPr>
          </a:p>
          <a:p>
            <a:pPr algn="ctr"/>
            <a:r>
              <a:rPr lang="ja-JP" altLang="en-US" sz="2400" b="1" dirty="0" smtClean="0">
                <a:solidFill>
                  <a:schemeClr val="tx1"/>
                </a:solidFill>
                <a:latin typeface="ＭＳ 明朝" pitchFamily="17" charset="-128"/>
                <a:ea typeface="ＭＳ 明朝" pitchFamily="17" charset="-128"/>
              </a:rPr>
              <a:t>３日はかかる</a:t>
            </a:r>
            <a:endParaRPr lang="en-US" altLang="ja-JP" sz="2400" b="1" dirty="0" smtClean="0">
              <a:solidFill>
                <a:schemeClr val="tx1"/>
              </a:solidFill>
              <a:latin typeface="ＭＳ 明朝" pitchFamily="17" charset="-128"/>
              <a:ea typeface="ＭＳ 明朝" pitchFamily="17" charset="-128"/>
            </a:endParaRPr>
          </a:p>
        </p:txBody>
      </p:sp>
      <p:sp>
        <p:nvSpPr>
          <p:cNvPr id="21" name="円/楕円 20"/>
          <p:cNvSpPr/>
          <p:nvPr/>
        </p:nvSpPr>
        <p:spPr>
          <a:xfrm>
            <a:off x="684287" y="4098462"/>
            <a:ext cx="6120680" cy="10321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明朝" pitchFamily="17" charset="-128"/>
                <a:ea typeface="ＭＳ 明朝" pitchFamily="17" charset="-128"/>
              </a:rPr>
              <a:t>大規模災害の時繁華街中心で</a:t>
            </a:r>
            <a:endParaRPr kumimoji="1" lang="en-US" altLang="ja-JP" sz="2400" dirty="0" smtClean="0">
              <a:solidFill>
                <a:schemeClr val="tx1"/>
              </a:solidFill>
              <a:latin typeface="ＭＳ 明朝" pitchFamily="17" charset="-128"/>
              <a:ea typeface="ＭＳ 明朝" pitchFamily="17" charset="-128"/>
            </a:endParaRPr>
          </a:p>
          <a:p>
            <a:pPr algn="ctr"/>
            <a:r>
              <a:rPr kumimoji="1" lang="ja-JP" altLang="en-US" sz="2400" dirty="0" smtClean="0">
                <a:solidFill>
                  <a:schemeClr val="tx1"/>
                </a:solidFill>
                <a:latin typeface="ＭＳ 明朝" pitchFamily="17" charset="-128"/>
                <a:ea typeface="ＭＳ 明朝" pitchFamily="17" charset="-128"/>
              </a:rPr>
              <a:t>住宅街は</a:t>
            </a:r>
            <a:r>
              <a:rPr lang="ja-JP" altLang="en-US" sz="2400" dirty="0" smtClean="0">
                <a:solidFill>
                  <a:schemeClr val="tx1"/>
                </a:solidFill>
                <a:latin typeface="ＭＳ 明朝" pitchFamily="17" charset="-128"/>
                <a:ea typeface="ＭＳ 明朝" pitchFamily="17" charset="-128"/>
              </a:rPr>
              <a:t>支援が遅れる</a:t>
            </a:r>
            <a:endParaRPr kumimoji="1" lang="ja-JP" altLang="en-US" sz="2400" dirty="0">
              <a:solidFill>
                <a:schemeClr val="tx1"/>
              </a:solidFill>
              <a:latin typeface="ＭＳ 明朝" pitchFamily="17" charset="-128"/>
              <a:ea typeface="ＭＳ 明朝" pitchFamily="17" charset="-128"/>
            </a:endParaRPr>
          </a:p>
        </p:txBody>
      </p:sp>
      <p:sp>
        <p:nvSpPr>
          <p:cNvPr id="24" name="円/楕円 23"/>
          <p:cNvSpPr/>
          <p:nvPr/>
        </p:nvSpPr>
        <p:spPr>
          <a:xfrm>
            <a:off x="720291" y="5466615"/>
            <a:ext cx="6048672" cy="9361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明朝" pitchFamily="17" charset="-128"/>
                <a:ea typeface="ＭＳ 明朝" pitchFamily="17" charset="-128"/>
              </a:rPr>
              <a:t>避難場所（学校）の</a:t>
            </a:r>
            <a:endParaRPr kumimoji="1" lang="en-US" altLang="ja-JP" sz="2400" dirty="0" smtClean="0">
              <a:solidFill>
                <a:schemeClr val="tx1"/>
              </a:solidFill>
              <a:latin typeface="ＭＳ 明朝" pitchFamily="17" charset="-128"/>
              <a:ea typeface="ＭＳ 明朝" pitchFamily="17" charset="-128"/>
            </a:endParaRPr>
          </a:p>
          <a:p>
            <a:pPr algn="ctr"/>
            <a:r>
              <a:rPr lang="ja-JP" altLang="en-US" sz="2400" dirty="0" smtClean="0">
                <a:solidFill>
                  <a:schemeClr val="tx1"/>
                </a:solidFill>
                <a:latin typeface="ＭＳ 明朝" pitchFamily="17" charset="-128"/>
                <a:ea typeface="ＭＳ 明朝" pitchFamily="17" charset="-128"/>
              </a:rPr>
              <a:t>備蓄品が十分ではない</a:t>
            </a:r>
            <a:endParaRPr kumimoji="1" lang="ja-JP" altLang="en-US" sz="2400" dirty="0">
              <a:solidFill>
                <a:schemeClr val="tx1"/>
              </a:solidFill>
              <a:latin typeface="ＭＳ 明朝" pitchFamily="17" charset="-128"/>
              <a:ea typeface="ＭＳ 明朝" pitchFamily="17" charset="-128"/>
            </a:endParaRPr>
          </a:p>
        </p:txBody>
      </p:sp>
      <p:sp>
        <p:nvSpPr>
          <p:cNvPr id="25" name="円/楕円 24"/>
          <p:cNvSpPr/>
          <p:nvPr/>
        </p:nvSpPr>
        <p:spPr>
          <a:xfrm>
            <a:off x="792299" y="8298929"/>
            <a:ext cx="5904656"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明朝" pitchFamily="17" charset="-128"/>
                <a:ea typeface="ＭＳ 明朝" pitchFamily="17" charset="-128"/>
              </a:rPr>
              <a:t>町田市役所の職員</a:t>
            </a:r>
            <a:endParaRPr kumimoji="1" lang="en-US" altLang="ja-JP" sz="2400" dirty="0" smtClean="0">
              <a:solidFill>
                <a:schemeClr val="tx1"/>
              </a:solidFill>
              <a:latin typeface="ＭＳ 明朝" pitchFamily="17" charset="-128"/>
              <a:ea typeface="ＭＳ 明朝" pitchFamily="17" charset="-128"/>
            </a:endParaRPr>
          </a:p>
          <a:p>
            <a:pPr algn="ctr"/>
            <a:r>
              <a:rPr lang="ja-JP" altLang="en-US" sz="2400" dirty="0" smtClean="0">
                <a:solidFill>
                  <a:schemeClr val="tx1"/>
                </a:solidFill>
                <a:latin typeface="ＭＳ 明朝" pitchFamily="17" charset="-128"/>
                <a:ea typeface="ＭＳ 明朝" pitchFamily="17" charset="-128"/>
              </a:rPr>
              <a:t>６０％が市外に居住</a:t>
            </a:r>
            <a:endParaRPr kumimoji="1" lang="ja-JP" altLang="en-US" sz="2400" dirty="0">
              <a:solidFill>
                <a:schemeClr val="tx1"/>
              </a:solidFill>
              <a:latin typeface="ＭＳ 明朝" pitchFamily="17" charset="-128"/>
              <a:ea typeface="ＭＳ 明朝" pitchFamily="17" charset="-128"/>
            </a:endParaRPr>
          </a:p>
        </p:txBody>
      </p:sp>
      <p:sp>
        <p:nvSpPr>
          <p:cNvPr id="35" name="テキスト ボックス 34"/>
          <p:cNvSpPr txBox="1"/>
          <p:nvPr/>
        </p:nvSpPr>
        <p:spPr>
          <a:xfrm>
            <a:off x="684287" y="450057"/>
            <a:ext cx="6115777" cy="769441"/>
          </a:xfrm>
          <a:prstGeom prst="rect">
            <a:avLst/>
          </a:prstGeom>
          <a:noFill/>
          <a:ln>
            <a:noFill/>
          </a:ln>
        </p:spPr>
        <p:txBody>
          <a:bodyPr wrap="none" rtlCol="0">
            <a:spAutoFit/>
          </a:bodyPr>
          <a:lstStyle/>
          <a:p>
            <a:r>
              <a:rPr kumimoji="1" lang="ja-JP" altLang="en-US" sz="4400" u="sng" dirty="0" smtClean="0">
                <a:latin typeface="HGP正楷書体" pitchFamily="66" charset="-128"/>
                <a:ea typeface="HGP正楷書体" pitchFamily="66" charset="-128"/>
              </a:rPr>
              <a:t>なぜ自主防災隊が必要か</a:t>
            </a:r>
            <a:endParaRPr kumimoji="1" lang="ja-JP" altLang="en-US" sz="4400" u="sng" dirty="0">
              <a:latin typeface="HGP正楷書体" pitchFamily="66" charset="-128"/>
              <a:ea typeface="HGP正楷書体" pitchFamily="66" charset="-128"/>
            </a:endParaRPr>
          </a:p>
        </p:txBody>
      </p:sp>
      <p:sp>
        <p:nvSpPr>
          <p:cNvPr id="36" name="テキスト ボックス 35"/>
          <p:cNvSpPr txBox="1"/>
          <p:nvPr/>
        </p:nvSpPr>
        <p:spPr>
          <a:xfrm>
            <a:off x="396255" y="1746201"/>
            <a:ext cx="6696744" cy="8002191"/>
          </a:xfrm>
          <a:prstGeom prst="rect">
            <a:avLst/>
          </a:prstGeom>
          <a:noFill/>
          <a:ln w="19050">
            <a:solidFill>
              <a:schemeClr val="tx1"/>
            </a:solidFill>
            <a:prstDash val="dash"/>
          </a:ln>
        </p:spPr>
        <p:txBody>
          <a:bodyPr wrap="square" rtlCol="0">
            <a:spAutoFit/>
          </a:bodyPr>
          <a:lstStyle/>
          <a:p>
            <a:pPr algn="ctr"/>
            <a:endParaRPr lang="en-US" altLang="ja-JP" sz="1200" u="sng" dirty="0" smtClean="0"/>
          </a:p>
          <a:p>
            <a:pPr algn="ctr"/>
            <a:r>
              <a:rPr lang="ja-JP" altLang="en-US" sz="2800" u="sng" dirty="0" smtClean="0"/>
              <a:t>行政機関の支援は</a:t>
            </a:r>
            <a:r>
              <a:rPr lang="ja-JP" altLang="en-US" sz="2800" dirty="0" smtClean="0"/>
              <a:t>（公助）</a:t>
            </a: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1800" dirty="0" smtClean="0"/>
          </a:p>
          <a:p>
            <a:pPr algn="ctr"/>
            <a:endParaRPr kumimoji="1" lang="en-US" altLang="ja-JP" sz="1800" dirty="0" smtClean="0"/>
          </a:p>
          <a:p>
            <a:pPr algn="ctr"/>
            <a:endParaRPr lang="en-US" altLang="ja-JP" sz="1800" dirty="0" smtClean="0"/>
          </a:p>
          <a:p>
            <a:pPr algn="ctr"/>
            <a:endParaRPr kumimoji="1" lang="en-US" altLang="ja-JP" sz="1800" dirty="0" smtClean="0"/>
          </a:p>
          <a:p>
            <a:pPr algn="ctr"/>
            <a:endParaRPr lang="en-US" altLang="ja-JP" sz="1800" dirty="0" smtClean="0"/>
          </a:p>
          <a:p>
            <a:pPr algn="ctr"/>
            <a:endParaRPr kumimoji="1" lang="en-US" altLang="ja-JP" sz="1800" dirty="0" smtClean="0"/>
          </a:p>
          <a:p>
            <a:pPr algn="ctr"/>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kumimoji="1" lang="en-US" altLang="ja-JP" dirty="0" smtClean="0"/>
          </a:p>
        </p:txBody>
      </p:sp>
      <p:sp>
        <p:nvSpPr>
          <p:cNvPr id="10" name="円/楕円 9"/>
          <p:cNvSpPr/>
          <p:nvPr/>
        </p:nvSpPr>
        <p:spPr>
          <a:xfrm>
            <a:off x="720291" y="6738756"/>
            <a:ext cx="6048672" cy="1224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明朝" pitchFamily="17" charset="-128"/>
                <a:ea typeface="ＭＳ 明朝" pitchFamily="17" charset="-128"/>
              </a:rPr>
              <a:t>地域住民全員を</a:t>
            </a:r>
            <a:endParaRPr kumimoji="1" lang="en-US" altLang="ja-JP" sz="2400" dirty="0" smtClean="0">
              <a:solidFill>
                <a:schemeClr val="tx1"/>
              </a:solidFill>
              <a:latin typeface="ＭＳ 明朝" pitchFamily="17" charset="-128"/>
              <a:ea typeface="ＭＳ 明朝" pitchFamily="17" charset="-128"/>
            </a:endParaRPr>
          </a:p>
          <a:p>
            <a:pPr algn="ctr"/>
            <a:r>
              <a:rPr kumimoji="1" lang="ja-JP" altLang="en-US" sz="2400" dirty="0" smtClean="0">
                <a:solidFill>
                  <a:schemeClr val="tx1"/>
                </a:solidFill>
                <a:latin typeface="ＭＳ 明朝" pitchFamily="17" charset="-128"/>
                <a:ea typeface="ＭＳ 明朝" pitchFamily="17" charset="-128"/>
              </a:rPr>
              <a:t>避難場所（学校）で</a:t>
            </a:r>
            <a:endParaRPr kumimoji="1" lang="en-US" altLang="ja-JP" sz="2400" dirty="0" smtClean="0">
              <a:solidFill>
                <a:schemeClr val="tx1"/>
              </a:solidFill>
              <a:latin typeface="ＭＳ 明朝" pitchFamily="17" charset="-128"/>
              <a:ea typeface="ＭＳ 明朝" pitchFamily="17" charset="-128"/>
            </a:endParaRPr>
          </a:p>
          <a:p>
            <a:pPr algn="ctr"/>
            <a:r>
              <a:rPr lang="ja-JP" altLang="en-US" sz="2400" dirty="0" smtClean="0">
                <a:solidFill>
                  <a:schemeClr val="tx1"/>
                </a:solidFill>
                <a:latin typeface="ＭＳ 明朝" pitchFamily="17" charset="-128"/>
                <a:ea typeface="ＭＳ 明朝" pitchFamily="17" charset="-128"/>
              </a:rPr>
              <a:t>収容可能か？</a:t>
            </a:r>
            <a:endParaRPr kumimoji="1" lang="ja-JP" altLang="en-US" sz="2400" dirty="0">
              <a:solidFill>
                <a:schemeClr val="tx1"/>
              </a:solidFill>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円/楕円 12"/>
          <p:cNvSpPr/>
          <p:nvPr/>
        </p:nvSpPr>
        <p:spPr>
          <a:xfrm>
            <a:off x="756295" y="4122465"/>
            <a:ext cx="5904656" cy="2160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u="sng" dirty="0" smtClean="0">
                <a:solidFill>
                  <a:schemeClr val="tx1"/>
                </a:solidFill>
                <a:latin typeface="ＭＳ 明朝" pitchFamily="17" charset="-128"/>
                <a:ea typeface="ＭＳ 明朝" pitchFamily="17" charset="-128"/>
              </a:rPr>
              <a:t>会員の構成</a:t>
            </a:r>
            <a:endParaRPr kumimoji="1" lang="en-US" altLang="ja-JP" sz="2400" u="sng" dirty="0" smtClean="0">
              <a:solidFill>
                <a:schemeClr val="tx1"/>
              </a:solidFill>
              <a:latin typeface="ＭＳ 明朝" pitchFamily="17" charset="-128"/>
              <a:ea typeface="ＭＳ 明朝" pitchFamily="17" charset="-128"/>
            </a:endParaRPr>
          </a:p>
          <a:p>
            <a:pPr algn="ctr"/>
            <a:r>
              <a:rPr kumimoji="1" lang="ja-JP" altLang="en-US" sz="2400" dirty="0" smtClean="0">
                <a:solidFill>
                  <a:schemeClr val="tx1"/>
                </a:solidFill>
                <a:latin typeface="ＭＳ 明朝" pitchFamily="17" charset="-128"/>
                <a:ea typeface="ＭＳ 明朝" pitchFamily="17" charset="-128"/>
              </a:rPr>
              <a:t>急速な高齢化</a:t>
            </a:r>
            <a:endParaRPr kumimoji="1" lang="en-US" altLang="ja-JP" sz="2400" dirty="0" smtClean="0">
              <a:solidFill>
                <a:schemeClr val="tx1"/>
              </a:solidFill>
              <a:latin typeface="ＭＳ 明朝" pitchFamily="17" charset="-128"/>
              <a:ea typeface="ＭＳ 明朝" pitchFamily="17" charset="-128"/>
            </a:endParaRPr>
          </a:p>
          <a:p>
            <a:pPr algn="ctr"/>
            <a:r>
              <a:rPr lang="ja-JP" altLang="en-US" sz="2400" dirty="0" smtClean="0">
                <a:solidFill>
                  <a:schemeClr val="tx1"/>
                </a:solidFill>
                <a:latin typeface="ＭＳ 明朝" pitchFamily="17" charset="-128"/>
                <a:ea typeface="ＭＳ 明朝" pitchFamily="17" charset="-128"/>
              </a:rPr>
              <a:t>要援護者の増加</a:t>
            </a:r>
            <a:endParaRPr lang="en-US" altLang="ja-JP" sz="2400" dirty="0" smtClean="0">
              <a:solidFill>
                <a:schemeClr val="tx1"/>
              </a:solidFill>
              <a:latin typeface="ＭＳ 明朝" pitchFamily="17" charset="-128"/>
              <a:ea typeface="ＭＳ 明朝" pitchFamily="17" charset="-128"/>
            </a:endParaRPr>
          </a:p>
          <a:p>
            <a:pPr algn="ctr"/>
            <a:r>
              <a:rPr kumimoji="1" lang="ja-JP" altLang="en-US" sz="2400" dirty="0" smtClean="0">
                <a:solidFill>
                  <a:schemeClr val="tx1"/>
                </a:solidFill>
                <a:latin typeface="ＭＳ 明朝" pitchFamily="17" charset="-128"/>
                <a:ea typeface="ＭＳ 明朝" pitchFamily="17" charset="-128"/>
              </a:rPr>
              <a:t>把握できていない</a:t>
            </a:r>
            <a:endParaRPr kumimoji="1" lang="en-US" altLang="ja-JP" sz="2400" dirty="0" smtClean="0">
              <a:solidFill>
                <a:schemeClr val="tx1"/>
              </a:solidFill>
              <a:latin typeface="ＭＳ 明朝" pitchFamily="17" charset="-128"/>
              <a:ea typeface="ＭＳ 明朝" pitchFamily="17" charset="-128"/>
            </a:endParaRPr>
          </a:p>
          <a:p>
            <a:pPr algn="ctr"/>
            <a:r>
              <a:rPr lang="ja-JP" altLang="en-US" sz="2400" dirty="0" smtClean="0">
                <a:solidFill>
                  <a:schemeClr val="tx1"/>
                </a:solidFill>
                <a:latin typeface="ＭＳ 明朝" pitchFamily="17" charset="-128"/>
                <a:ea typeface="ＭＳ 明朝" pitchFamily="17" charset="-128"/>
              </a:rPr>
              <a:t>援護の体制もない</a:t>
            </a:r>
            <a:endParaRPr kumimoji="1" lang="ja-JP" altLang="en-US" sz="2400" dirty="0">
              <a:solidFill>
                <a:schemeClr val="tx1"/>
              </a:solidFill>
              <a:latin typeface="ＭＳ 明朝" pitchFamily="17" charset="-128"/>
              <a:ea typeface="ＭＳ 明朝" pitchFamily="17" charset="-128"/>
            </a:endParaRPr>
          </a:p>
        </p:txBody>
      </p:sp>
      <p:sp>
        <p:nvSpPr>
          <p:cNvPr id="16" name="円/楕円 15"/>
          <p:cNvSpPr/>
          <p:nvPr/>
        </p:nvSpPr>
        <p:spPr>
          <a:xfrm>
            <a:off x="756295" y="2466281"/>
            <a:ext cx="5904656"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u="sng" dirty="0" smtClean="0">
                <a:solidFill>
                  <a:schemeClr val="tx1"/>
                </a:solidFill>
                <a:latin typeface="ＭＳ 明朝" pitchFamily="17" charset="-128"/>
                <a:ea typeface="ＭＳ 明朝" pitchFamily="17" charset="-128"/>
              </a:rPr>
              <a:t>現在の防災隊</a:t>
            </a:r>
            <a:endParaRPr kumimoji="1" lang="en-US" altLang="ja-JP" sz="2400" u="sng" dirty="0" smtClean="0">
              <a:solidFill>
                <a:schemeClr val="tx1"/>
              </a:solidFill>
              <a:latin typeface="ＭＳ 明朝" pitchFamily="17" charset="-128"/>
              <a:ea typeface="ＭＳ 明朝" pitchFamily="17" charset="-128"/>
            </a:endParaRPr>
          </a:p>
          <a:p>
            <a:pPr algn="ctr"/>
            <a:r>
              <a:rPr lang="ja-JP" altLang="en-US" sz="2400" dirty="0" smtClean="0">
                <a:solidFill>
                  <a:schemeClr val="tx1"/>
                </a:solidFill>
                <a:latin typeface="ＭＳ 明朝" pitchFamily="17" charset="-128"/>
                <a:ea typeface="ＭＳ 明朝" pitchFamily="17" charset="-128"/>
              </a:rPr>
              <a:t>１年で全員交代</a:t>
            </a:r>
            <a:endParaRPr lang="en-US" altLang="ja-JP" sz="2400" dirty="0" smtClean="0">
              <a:solidFill>
                <a:schemeClr val="tx1"/>
              </a:solidFill>
              <a:latin typeface="ＭＳ 明朝" pitchFamily="17" charset="-128"/>
              <a:ea typeface="ＭＳ 明朝" pitchFamily="17" charset="-128"/>
            </a:endParaRPr>
          </a:p>
          <a:p>
            <a:pPr algn="ctr"/>
            <a:r>
              <a:rPr kumimoji="1" lang="ja-JP" altLang="en-US" sz="2400" dirty="0" smtClean="0">
                <a:solidFill>
                  <a:schemeClr val="tx1"/>
                </a:solidFill>
                <a:latin typeface="ＭＳ 明朝" pitchFamily="17" charset="-128"/>
                <a:ea typeface="ＭＳ 明朝" pitchFamily="17" charset="-128"/>
              </a:rPr>
              <a:t>実質的</a:t>
            </a:r>
            <a:r>
              <a:rPr lang="ja-JP" altLang="en-US" sz="2400" dirty="0" smtClean="0">
                <a:solidFill>
                  <a:schemeClr val="tx1"/>
                </a:solidFill>
                <a:latin typeface="ＭＳ 明朝" pitchFamily="17" charset="-128"/>
                <a:ea typeface="ＭＳ 明朝" pitchFamily="17" charset="-128"/>
              </a:rPr>
              <a:t>には活動不能</a:t>
            </a:r>
            <a:endParaRPr kumimoji="1" lang="ja-JP" altLang="en-US" sz="2400" dirty="0">
              <a:solidFill>
                <a:schemeClr val="tx1"/>
              </a:solidFill>
              <a:latin typeface="ＭＳ 明朝" pitchFamily="17" charset="-128"/>
              <a:ea typeface="ＭＳ 明朝" pitchFamily="17" charset="-128"/>
            </a:endParaRPr>
          </a:p>
        </p:txBody>
      </p:sp>
      <p:sp>
        <p:nvSpPr>
          <p:cNvPr id="35" name="テキスト ボックス 34"/>
          <p:cNvSpPr txBox="1"/>
          <p:nvPr/>
        </p:nvSpPr>
        <p:spPr>
          <a:xfrm>
            <a:off x="684287" y="450057"/>
            <a:ext cx="6115777" cy="769441"/>
          </a:xfrm>
          <a:prstGeom prst="rect">
            <a:avLst/>
          </a:prstGeom>
          <a:noFill/>
          <a:ln>
            <a:noFill/>
          </a:ln>
        </p:spPr>
        <p:txBody>
          <a:bodyPr wrap="none" rtlCol="0">
            <a:spAutoFit/>
          </a:bodyPr>
          <a:lstStyle/>
          <a:p>
            <a:r>
              <a:rPr kumimoji="1" lang="ja-JP" altLang="en-US" sz="4400" u="sng" dirty="0" smtClean="0">
                <a:latin typeface="HGP正楷書体" pitchFamily="66" charset="-128"/>
                <a:ea typeface="HGP正楷書体" pitchFamily="66" charset="-128"/>
              </a:rPr>
              <a:t>なぜ自主防災隊が必要か</a:t>
            </a:r>
            <a:endParaRPr kumimoji="1" lang="ja-JP" altLang="en-US" sz="4400" u="sng" dirty="0">
              <a:latin typeface="HGP正楷書体" pitchFamily="66" charset="-128"/>
              <a:ea typeface="HGP正楷書体" pitchFamily="66" charset="-128"/>
            </a:endParaRPr>
          </a:p>
        </p:txBody>
      </p:sp>
      <p:sp>
        <p:nvSpPr>
          <p:cNvPr id="30" name="テキスト ボックス 29"/>
          <p:cNvSpPr txBox="1"/>
          <p:nvPr/>
        </p:nvSpPr>
        <p:spPr>
          <a:xfrm>
            <a:off x="396255" y="1602185"/>
            <a:ext cx="6696744" cy="6709529"/>
          </a:xfrm>
          <a:prstGeom prst="rect">
            <a:avLst/>
          </a:prstGeom>
          <a:noFill/>
          <a:ln w="19050">
            <a:solidFill>
              <a:schemeClr val="tx1"/>
            </a:solidFill>
            <a:prstDash val="dash"/>
          </a:ln>
        </p:spPr>
        <p:txBody>
          <a:bodyPr wrap="square" rtlCol="0">
            <a:spAutoFit/>
          </a:bodyPr>
          <a:lstStyle/>
          <a:p>
            <a:pPr algn="ctr"/>
            <a:endParaRPr lang="en-US" altLang="ja-JP" sz="1200" u="sng" dirty="0" smtClean="0"/>
          </a:p>
          <a:p>
            <a:pPr algn="ctr"/>
            <a:r>
              <a:rPr lang="ja-JP" altLang="en-US" sz="2800" u="sng" dirty="0" smtClean="0"/>
              <a:t>小川自治会の現状</a:t>
            </a:r>
            <a:r>
              <a:rPr lang="ja-JP" altLang="en-US" sz="2800" dirty="0" smtClean="0"/>
              <a:t>（共助）</a:t>
            </a: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2800" dirty="0" smtClean="0"/>
          </a:p>
          <a:p>
            <a:pPr algn="ctr"/>
            <a:endParaRPr lang="en-US" altLang="ja-JP" sz="1800" dirty="0" smtClean="0"/>
          </a:p>
          <a:p>
            <a:pPr algn="ctr"/>
            <a:endParaRPr kumimoji="1" lang="en-US" altLang="ja-JP" sz="1800" dirty="0" smtClean="0"/>
          </a:p>
          <a:p>
            <a:pPr algn="ctr"/>
            <a:endParaRPr lang="en-US" altLang="ja-JP" sz="1800" dirty="0" smtClean="0"/>
          </a:p>
          <a:p>
            <a:pPr algn="ctr"/>
            <a:endParaRPr kumimoji="1" lang="en-US" altLang="ja-JP" sz="1800" dirty="0" smtClean="0"/>
          </a:p>
          <a:p>
            <a:pPr algn="ctr"/>
            <a:endParaRPr lang="en-US" altLang="ja-JP" sz="1800" dirty="0" smtClean="0"/>
          </a:p>
          <a:p>
            <a:pPr algn="ctr"/>
            <a:endParaRPr kumimoji="1" lang="en-US" altLang="ja-JP" sz="1800" dirty="0" smtClean="0"/>
          </a:p>
          <a:p>
            <a:pPr algn="ctr"/>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kumimoji="1" lang="en-US" altLang="ja-JP" dirty="0" smtClean="0"/>
          </a:p>
        </p:txBody>
      </p:sp>
      <p:sp>
        <p:nvSpPr>
          <p:cNvPr id="31" name="テキスト ボックス 30"/>
          <p:cNvSpPr txBox="1"/>
          <p:nvPr/>
        </p:nvSpPr>
        <p:spPr>
          <a:xfrm>
            <a:off x="756295" y="6570737"/>
            <a:ext cx="5904656" cy="1569660"/>
          </a:xfrm>
          <a:prstGeom prst="rect">
            <a:avLst/>
          </a:prstGeom>
          <a:noFill/>
          <a:ln w="19050">
            <a:solidFill>
              <a:schemeClr val="tx1"/>
            </a:solidFill>
            <a:prstDash val="dash"/>
          </a:ln>
        </p:spPr>
        <p:txBody>
          <a:bodyPr wrap="square" rtlCol="0">
            <a:spAutoFit/>
          </a:bodyPr>
          <a:lstStyle/>
          <a:p>
            <a:pPr algn="ctr"/>
            <a:r>
              <a:rPr lang="ja-JP" altLang="en-US" sz="2400" u="sng" dirty="0" smtClean="0"/>
              <a:t>自治会活動の事業仕分け</a:t>
            </a:r>
            <a:endParaRPr lang="en-US" altLang="ja-JP" sz="2400" u="sng" dirty="0" smtClean="0"/>
          </a:p>
          <a:p>
            <a:pPr algn="ctr"/>
            <a:r>
              <a:rPr lang="ja-JP" altLang="en-US" sz="2400" dirty="0" smtClean="0">
                <a:latin typeface="ＭＳ 明朝" pitchFamily="17" charset="-128"/>
                <a:ea typeface="ＭＳ 明朝" pitchFamily="17" charset="-128"/>
              </a:rPr>
              <a:t>（２０１０年実施）</a:t>
            </a:r>
            <a:endParaRPr lang="en-US" altLang="ja-JP" sz="2400" dirty="0" smtClean="0">
              <a:latin typeface="ＭＳ 明朝" pitchFamily="17" charset="-128"/>
              <a:ea typeface="ＭＳ 明朝" pitchFamily="17" charset="-128"/>
            </a:endParaRPr>
          </a:p>
          <a:p>
            <a:pPr algn="ctr"/>
            <a:r>
              <a:rPr lang="ja-JP" altLang="en-US" sz="2400" dirty="0" smtClean="0">
                <a:latin typeface="ＭＳ 明朝" pitchFamily="17" charset="-128"/>
                <a:ea typeface="ＭＳ 明朝" pitchFamily="17" charset="-128"/>
              </a:rPr>
              <a:t>防犯・防災を最優先活動に</a:t>
            </a:r>
            <a:endParaRPr lang="en-US" altLang="ja-JP" sz="2400" dirty="0" smtClean="0">
              <a:latin typeface="ＭＳ 明朝" pitchFamily="17" charset="-128"/>
              <a:ea typeface="ＭＳ 明朝" pitchFamily="17" charset="-128"/>
            </a:endParaRPr>
          </a:p>
          <a:p>
            <a:pPr algn="ctr"/>
            <a:r>
              <a:rPr lang="ja-JP" altLang="en-US" sz="2400" dirty="0" smtClean="0">
                <a:latin typeface="ＭＳ 明朝" pitchFamily="17" charset="-128"/>
                <a:ea typeface="ＭＳ 明朝" pitchFamily="17" charset="-128"/>
              </a:rPr>
              <a:t>本格的な防災隊編成の提案</a:t>
            </a:r>
            <a:endParaRPr lang="en-US" altLang="ja-JP" sz="2400" dirty="0" smtClean="0">
              <a:latin typeface="ＭＳ 明朝" pitchFamily="17" charset="-128"/>
              <a:ea typeface="ＭＳ 明朝" pitchFamily="17" charset="-128"/>
            </a:endParaRPr>
          </a:p>
        </p:txBody>
      </p:sp>
      <p:sp>
        <p:nvSpPr>
          <p:cNvPr id="7" name="テキスト ボックス 6"/>
          <p:cNvSpPr txBox="1"/>
          <p:nvPr/>
        </p:nvSpPr>
        <p:spPr>
          <a:xfrm>
            <a:off x="396255" y="8514953"/>
            <a:ext cx="6696744" cy="1215717"/>
          </a:xfrm>
          <a:prstGeom prst="rect">
            <a:avLst/>
          </a:prstGeom>
          <a:noFill/>
          <a:ln w="19050">
            <a:solidFill>
              <a:schemeClr val="tx1"/>
            </a:solidFill>
            <a:prstDash val="dash"/>
          </a:ln>
        </p:spPr>
        <p:txBody>
          <a:bodyPr wrap="square" rtlCol="0">
            <a:spAutoFit/>
          </a:bodyPr>
          <a:lstStyle/>
          <a:p>
            <a:pPr algn="ctr"/>
            <a:r>
              <a:rPr lang="ja-JP" altLang="en-US" sz="2400" u="sng" dirty="0" smtClean="0">
                <a:solidFill>
                  <a:srgbClr val="C00000"/>
                </a:solidFill>
              </a:rPr>
              <a:t>阪神淡路大震災の教訓</a:t>
            </a:r>
            <a:endParaRPr lang="en-US" altLang="ja-JP" sz="2400" u="sng" dirty="0" smtClean="0">
              <a:solidFill>
                <a:srgbClr val="C00000"/>
              </a:solidFill>
            </a:endParaRPr>
          </a:p>
          <a:p>
            <a:pPr algn="ctr"/>
            <a:endParaRPr lang="en-US" altLang="ja-JP" sz="1200" u="sng" dirty="0" smtClean="0">
              <a:solidFill>
                <a:srgbClr val="C00000"/>
              </a:solidFill>
            </a:endParaRPr>
          </a:p>
          <a:p>
            <a:pPr algn="ctr"/>
            <a:endParaRPr lang="en-US" altLang="ja-JP" sz="1800" u="sng" dirty="0" smtClean="0"/>
          </a:p>
          <a:p>
            <a:pPr algn="ctr"/>
            <a:endParaRPr kumimoji="1" lang="en-US" altLang="ja-JP" dirty="0" smtClean="0"/>
          </a:p>
        </p:txBody>
      </p:sp>
      <p:sp>
        <p:nvSpPr>
          <p:cNvPr id="8" name="円/楕円 7"/>
          <p:cNvSpPr/>
          <p:nvPr/>
        </p:nvSpPr>
        <p:spPr>
          <a:xfrm>
            <a:off x="684287" y="9091017"/>
            <a:ext cx="5976664"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C00000"/>
                </a:solidFill>
                <a:latin typeface="ＭＳ 明朝" pitchFamily="17" charset="-128"/>
                <a:ea typeface="ＭＳ 明朝" pitchFamily="17" charset="-128"/>
              </a:rPr>
              <a:t>近所の助け合いが一番重要</a:t>
            </a:r>
            <a:endParaRPr kumimoji="1" lang="ja-JP" altLang="en-US" sz="2400" b="1" dirty="0">
              <a:solidFill>
                <a:srgbClr val="C00000"/>
              </a:solidFill>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円/楕円 18"/>
          <p:cNvSpPr/>
          <p:nvPr/>
        </p:nvSpPr>
        <p:spPr>
          <a:xfrm>
            <a:off x="252239" y="3978449"/>
            <a:ext cx="6912768" cy="20882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b="1" dirty="0" smtClean="0">
              <a:solidFill>
                <a:srgbClr val="0070C0"/>
              </a:solidFill>
              <a:latin typeface="ＭＳ 明朝" pitchFamily="17" charset="-128"/>
              <a:ea typeface="ＭＳ 明朝" pitchFamily="17" charset="-128"/>
            </a:endParaRPr>
          </a:p>
          <a:p>
            <a:pPr algn="ctr"/>
            <a:r>
              <a:rPr lang="ja-JP" altLang="en-US" sz="3600" b="1" dirty="0" smtClean="0">
                <a:solidFill>
                  <a:srgbClr val="FF0000"/>
                </a:solidFill>
                <a:latin typeface="ＭＳ 明朝" pitchFamily="17" charset="-128"/>
                <a:ea typeface="ＭＳ 明朝" pitchFamily="17" charset="-128"/>
              </a:rPr>
              <a:t>本格的で継続的な</a:t>
            </a:r>
            <a:endParaRPr lang="en-US" altLang="ja-JP" sz="3600" b="1" dirty="0" smtClean="0">
              <a:solidFill>
                <a:srgbClr val="FF0000"/>
              </a:solidFill>
              <a:latin typeface="ＭＳ 明朝" pitchFamily="17" charset="-128"/>
              <a:ea typeface="ＭＳ 明朝" pitchFamily="17" charset="-128"/>
            </a:endParaRPr>
          </a:p>
          <a:p>
            <a:pPr algn="ctr"/>
            <a:r>
              <a:rPr lang="ja-JP" altLang="en-US" sz="3600" b="1" dirty="0" smtClean="0">
                <a:solidFill>
                  <a:srgbClr val="FF0000"/>
                </a:solidFill>
                <a:latin typeface="ＭＳ 明朝" pitchFamily="17" charset="-128"/>
                <a:ea typeface="ＭＳ 明朝" pitchFamily="17" charset="-128"/>
              </a:rPr>
              <a:t>防災・減殺体制の構築が必要</a:t>
            </a:r>
            <a:endParaRPr lang="en-US" altLang="ja-JP" sz="3600" b="1" dirty="0" smtClean="0">
              <a:solidFill>
                <a:srgbClr val="FF0000"/>
              </a:solidFill>
              <a:latin typeface="ＭＳ 明朝" pitchFamily="17" charset="-128"/>
              <a:ea typeface="ＭＳ 明朝" pitchFamily="17" charset="-128"/>
            </a:endParaRPr>
          </a:p>
          <a:p>
            <a:pPr algn="ctr"/>
            <a:endParaRPr lang="ja-JP" altLang="en-US" sz="3600" b="1" dirty="0">
              <a:solidFill>
                <a:srgbClr val="0070C0"/>
              </a:solidFill>
              <a:latin typeface="ＭＳ 明朝" pitchFamily="17" charset="-128"/>
              <a:ea typeface="ＭＳ 明朝" pitchFamily="17" charset="-128"/>
            </a:endParaRPr>
          </a:p>
        </p:txBody>
      </p:sp>
      <p:sp>
        <p:nvSpPr>
          <p:cNvPr id="29" name="テキスト ボックス 28"/>
          <p:cNvSpPr txBox="1"/>
          <p:nvPr/>
        </p:nvSpPr>
        <p:spPr>
          <a:xfrm>
            <a:off x="324247" y="6426721"/>
            <a:ext cx="6840760" cy="584775"/>
          </a:xfrm>
          <a:prstGeom prst="rect">
            <a:avLst/>
          </a:prstGeom>
          <a:noFill/>
          <a:ln w="19050">
            <a:solidFill>
              <a:schemeClr val="tx1"/>
            </a:solidFill>
            <a:prstDash val="solid"/>
          </a:ln>
        </p:spPr>
        <p:txBody>
          <a:bodyPr wrap="square" rtlCol="0">
            <a:spAutoFit/>
          </a:bodyPr>
          <a:lstStyle/>
          <a:p>
            <a:pPr algn="ctr"/>
            <a:r>
              <a:rPr lang="ja-JP" altLang="en-US" sz="3200" dirty="0" smtClean="0">
                <a:latin typeface="ＭＳ 明朝" pitchFamily="17" charset="-128"/>
                <a:ea typeface="ＭＳ 明朝" pitchFamily="17" charset="-128"/>
              </a:rPr>
              <a:t>幸い防災に初期投資する内部留保有</a:t>
            </a:r>
            <a:endParaRPr lang="en-US" altLang="ja-JP" sz="3200" dirty="0" smtClean="0">
              <a:latin typeface="ＭＳ 明朝" pitchFamily="17" charset="-128"/>
              <a:ea typeface="ＭＳ 明朝" pitchFamily="17" charset="-128"/>
            </a:endParaRPr>
          </a:p>
        </p:txBody>
      </p:sp>
      <p:sp>
        <p:nvSpPr>
          <p:cNvPr id="35" name="テキスト ボックス 34"/>
          <p:cNvSpPr txBox="1"/>
          <p:nvPr/>
        </p:nvSpPr>
        <p:spPr>
          <a:xfrm>
            <a:off x="684287" y="450057"/>
            <a:ext cx="6115777" cy="769441"/>
          </a:xfrm>
          <a:prstGeom prst="rect">
            <a:avLst/>
          </a:prstGeom>
          <a:noFill/>
          <a:ln>
            <a:noFill/>
          </a:ln>
        </p:spPr>
        <p:txBody>
          <a:bodyPr wrap="none" rtlCol="0">
            <a:spAutoFit/>
          </a:bodyPr>
          <a:lstStyle/>
          <a:p>
            <a:r>
              <a:rPr kumimoji="1" lang="ja-JP" altLang="en-US" sz="4400" u="sng" dirty="0" smtClean="0">
                <a:latin typeface="HGP正楷書体" pitchFamily="66" charset="-128"/>
                <a:ea typeface="HGP正楷書体" pitchFamily="66" charset="-128"/>
              </a:rPr>
              <a:t>なぜ自主防災隊が必要か</a:t>
            </a:r>
            <a:endParaRPr kumimoji="1" lang="ja-JP" altLang="en-US" sz="4400" u="sng" dirty="0">
              <a:latin typeface="HGP正楷書体" pitchFamily="66" charset="-128"/>
              <a:ea typeface="HGP正楷書体" pitchFamily="66" charset="-128"/>
            </a:endParaRPr>
          </a:p>
        </p:txBody>
      </p:sp>
      <p:sp>
        <p:nvSpPr>
          <p:cNvPr id="10" name="円/楕円 9"/>
          <p:cNvSpPr/>
          <p:nvPr/>
        </p:nvSpPr>
        <p:spPr>
          <a:xfrm>
            <a:off x="324247" y="7290817"/>
            <a:ext cx="6768752" cy="2448272"/>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b="1" dirty="0" smtClean="0">
              <a:solidFill>
                <a:srgbClr val="0070C0"/>
              </a:solidFill>
              <a:latin typeface="ＭＳ 明朝" pitchFamily="17" charset="-128"/>
              <a:ea typeface="ＭＳ 明朝" pitchFamily="17" charset="-128"/>
            </a:endParaRPr>
          </a:p>
          <a:p>
            <a:pPr algn="ctr"/>
            <a:r>
              <a:rPr lang="ja-JP" altLang="en-US" sz="4800" b="1" dirty="0" smtClean="0">
                <a:solidFill>
                  <a:srgbClr val="0070C0"/>
                </a:solidFill>
                <a:latin typeface="ＭＳ 明朝" pitchFamily="17" charset="-128"/>
                <a:ea typeface="ＭＳ 明朝" pitchFamily="17" charset="-128"/>
              </a:rPr>
              <a:t>小川自治会</a:t>
            </a:r>
            <a:endParaRPr lang="en-US" altLang="ja-JP" sz="4800" b="1" dirty="0" smtClean="0">
              <a:solidFill>
                <a:srgbClr val="0070C0"/>
              </a:solidFill>
              <a:latin typeface="ＭＳ 明朝" pitchFamily="17" charset="-128"/>
              <a:ea typeface="ＭＳ 明朝" pitchFamily="17" charset="-128"/>
            </a:endParaRPr>
          </a:p>
          <a:p>
            <a:pPr algn="ctr"/>
            <a:r>
              <a:rPr lang="ja-JP" altLang="en-US" sz="4800" b="1" dirty="0" smtClean="0">
                <a:solidFill>
                  <a:srgbClr val="0070C0"/>
                </a:solidFill>
                <a:latin typeface="ＭＳ 明朝" pitchFamily="17" charset="-128"/>
                <a:ea typeface="ＭＳ 明朝" pitchFamily="17" charset="-128"/>
              </a:rPr>
              <a:t>自主防災隊</a:t>
            </a:r>
            <a:endParaRPr lang="en-US" altLang="ja-JP" sz="4800" b="1" dirty="0" smtClean="0">
              <a:solidFill>
                <a:srgbClr val="0070C0"/>
              </a:solidFill>
              <a:latin typeface="ＭＳ 明朝" pitchFamily="17" charset="-128"/>
              <a:ea typeface="ＭＳ 明朝" pitchFamily="17" charset="-128"/>
            </a:endParaRPr>
          </a:p>
          <a:p>
            <a:pPr algn="ctr"/>
            <a:r>
              <a:rPr lang="ja-JP" altLang="en-US" sz="4800" b="1" dirty="0" smtClean="0">
                <a:solidFill>
                  <a:srgbClr val="0070C0"/>
                </a:solidFill>
                <a:latin typeface="ＭＳ 明朝" pitchFamily="17" charset="-128"/>
                <a:ea typeface="ＭＳ 明朝" pitchFamily="17" charset="-128"/>
              </a:rPr>
              <a:t>結成</a:t>
            </a:r>
            <a:endParaRPr lang="en-US" altLang="ja-JP" sz="4800" b="1" dirty="0" smtClean="0">
              <a:solidFill>
                <a:srgbClr val="0070C0"/>
              </a:solidFill>
              <a:latin typeface="ＭＳ 明朝" pitchFamily="17" charset="-128"/>
              <a:ea typeface="ＭＳ 明朝" pitchFamily="17" charset="-128"/>
            </a:endParaRPr>
          </a:p>
          <a:p>
            <a:pPr algn="ctr"/>
            <a:endParaRPr lang="ja-JP" altLang="en-US" sz="3600" b="1" dirty="0">
              <a:solidFill>
                <a:srgbClr val="0070C0"/>
              </a:solidFill>
              <a:latin typeface="ＭＳ 明朝" pitchFamily="17" charset="-128"/>
              <a:ea typeface="ＭＳ 明朝" pitchFamily="17" charset="-128"/>
            </a:endParaRPr>
          </a:p>
        </p:txBody>
      </p:sp>
      <p:sp>
        <p:nvSpPr>
          <p:cNvPr id="6" name="テキスト ボックス 5"/>
          <p:cNvSpPr txBox="1"/>
          <p:nvPr/>
        </p:nvSpPr>
        <p:spPr>
          <a:xfrm>
            <a:off x="324247" y="1674193"/>
            <a:ext cx="6907660" cy="1877437"/>
          </a:xfrm>
          <a:prstGeom prst="rect">
            <a:avLst/>
          </a:prstGeom>
          <a:noFill/>
          <a:ln w="19050">
            <a:solidFill>
              <a:schemeClr val="tx1"/>
            </a:solidFill>
          </a:ln>
        </p:spPr>
        <p:txBody>
          <a:bodyPr wrap="square" rtlCol="0">
            <a:spAutoFit/>
          </a:bodyPr>
          <a:lstStyle/>
          <a:p>
            <a:r>
              <a:rPr kumimoji="1" lang="ja-JP" altLang="en-US" sz="3200" b="1" dirty="0" smtClean="0"/>
              <a:t>事前の備え全てが充分とは言えない</a:t>
            </a:r>
            <a:endParaRPr kumimoji="1" lang="en-US" altLang="ja-JP" sz="3200" b="1" dirty="0" smtClean="0"/>
          </a:p>
          <a:p>
            <a:r>
              <a:rPr lang="ja-JP" altLang="en-US" sz="2800" b="1" dirty="0" smtClean="0"/>
              <a:t>　　・体制</a:t>
            </a:r>
            <a:endParaRPr lang="en-US" altLang="ja-JP" sz="2800" b="1" dirty="0" smtClean="0"/>
          </a:p>
          <a:p>
            <a:r>
              <a:rPr lang="ja-JP" altLang="en-US" sz="2800" b="1" dirty="0" smtClean="0"/>
              <a:t>　　・物（機材・備蓄品）　　</a:t>
            </a:r>
            <a:endParaRPr lang="en-US" altLang="ja-JP" sz="2800" b="1" dirty="0" smtClean="0"/>
          </a:p>
          <a:p>
            <a:r>
              <a:rPr lang="ja-JP" altLang="en-US" sz="2800" b="1" dirty="0" smtClean="0"/>
              <a:t>　　・経験（訓練）</a:t>
            </a:r>
            <a:endParaRPr kumimoji="1" lang="ja-JP" alt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1715</TotalTime>
  <Words>1792</Words>
  <Application>Microsoft Office PowerPoint</Application>
  <PresentationFormat>ユーザー設定</PresentationFormat>
  <Paragraphs>767</Paragraphs>
  <Slides>28</Slides>
  <Notes>0</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N.Hayashi</dc:creator>
  <cp:lastModifiedBy>N.Hayashi</cp:lastModifiedBy>
  <cp:revision>225</cp:revision>
  <dcterms:created xsi:type="dcterms:W3CDTF">2013-03-15T08:26:03Z</dcterms:created>
  <dcterms:modified xsi:type="dcterms:W3CDTF">2015-01-19T04:10:12Z</dcterms:modified>
</cp:coreProperties>
</file>