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67" r:id="rId2"/>
    <p:sldId id="270" r:id="rId3"/>
    <p:sldId id="256" r:id="rId4"/>
    <p:sldId id="258" r:id="rId5"/>
    <p:sldId id="277" r:id="rId6"/>
    <p:sldId id="275" r:id="rId7"/>
    <p:sldId id="259" r:id="rId8"/>
    <p:sldId id="268" r:id="rId9"/>
    <p:sldId id="271" r:id="rId10"/>
    <p:sldId id="280" r:id="rId11"/>
    <p:sldId id="281" r:id="rId12"/>
    <p:sldId id="282" r:id="rId13"/>
    <p:sldId id="284" r:id="rId14"/>
    <p:sldId id="273" r:id="rId15"/>
    <p:sldId id="272" r:id="rId16"/>
    <p:sldId id="274" r:id="rId17"/>
    <p:sldId id="276" r:id="rId18"/>
    <p:sldId id="283" r:id="rId19"/>
  </p:sldIdLst>
  <p:sldSz cx="7021513" cy="9469438"/>
  <p:notesSz cx="6858000" cy="9945688"/>
  <p:defaultTextStyle>
    <a:defPPr>
      <a:defRPr lang="ja-JP"/>
    </a:defPPr>
    <a:lvl1pPr marL="0" algn="l" defTabSz="942253" rtl="0" eaLnBrk="1" latinLnBrk="0" hangingPunct="1">
      <a:defRPr kumimoji="1" sz="1900" kern="1200">
        <a:solidFill>
          <a:schemeClr val="tx1"/>
        </a:solidFill>
        <a:latin typeface="+mn-lt"/>
        <a:ea typeface="+mn-ea"/>
        <a:cs typeface="+mn-cs"/>
      </a:defRPr>
    </a:lvl1pPr>
    <a:lvl2pPr marL="471126" algn="l" defTabSz="942253" rtl="0" eaLnBrk="1" latinLnBrk="0" hangingPunct="1">
      <a:defRPr kumimoji="1" sz="1900" kern="1200">
        <a:solidFill>
          <a:schemeClr val="tx1"/>
        </a:solidFill>
        <a:latin typeface="+mn-lt"/>
        <a:ea typeface="+mn-ea"/>
        <a:cs typeface="+mn-cs"/>
      </a:defRPr>
    </a:lvl2pPr>
    <a:lvl3pPr marL="942253" algn="l" defTabSz="942253" rtl="0" eaLnBrk="1" latinLnBrk="0" hangingPunct="1">
      <a:defRPr kumimoji="1" sz="1900" kern="1200">
        <a:solidFill>
          <a:schemeClr val="tx1"/>
        </a:solidFill>
        <a:latin typeface="+mn-lt"/>
        <a:ea typeface="+mn-ea"/>
        <a:cs typeface="+mn-cs"/>
      </a:defRPr>
    </a:lvl3pPr>
    <a:lvl4pPr marL="1413379" algn="l" defTabSz="942253" rtl="0" eaLnBrk="1" latinLnBrk="0" hangingPunct="1">
      <a:defRPr kumimoji="1" sz="1900" kern="1200">
        <a:solidFill>
          <a:schemeClr val="tx1"/>
        </a:solidFill>
        <a:latin typeface="+mn-lt"/>
        <a:ea typeface="+mn-ea"/>
        <a:cs typeface="+mn-cs"/>
      </a:defRPr>
    </a:lvl4pPr>
    <a:lvl5pPr marL="1884506" algn="l" defTabSz="942253" rtl="0" eaLnBrk="1" latinLnBrk="0" hangingPunct="1">
      <a:defRPr kumimoji="1" sz="1900" kern="1200">
        <a:solidFill>
          <a:schemeClr val="tx1"/>
        </a:solidFill>
        <a:latin typeface="+mn-lt"/>
        <a:ea typeface="+mn-ea"/>
        <a:cs typeface="+mn-cs"/>
      </a:defRPr>
    </a:lvl5pPr>
    <a:lvl6pPr marL="2355632" algn="l" defTabSz="942253" rtl="0" eaLnBrk="1" latinLnBrk="0" hangingPunct="1">
      <a:defRPr kumimoji="1" sz="1900" kern="1200">
        <a:solidFill>
          <a:schemeClr val="tx1"/>
        </a:solidFill>
        <a:latin typeface="+mn-lt"/>
        <a:ea typeface="+mn-ea"/>
        <a:cs typeface="+mn-cs"/>
      </a:defRPr>
    </a:lvl6pPr>
    <a:lvl7pPr marL="2826759" algn="l" defTabSz="942253" rtl="0" eaLnBrk="1" latinLnBrk="0" hangingPunct="1">
      <a:defRPr kumimoji="1" sz="1900" kern="1200">
        <a:solidFill>
          <a:schemeClr val="tx1"/>
        </a:solidFill>
        <a:latin typeface="+mn-lt"/>
        <a:ea typeface="+mn-ea"/>
        <a:cs typeface="+mn-cs"/>
      </a:defRPr>
    </a:lvl7pPr>
    <a:lvl8pPr marL="3297885" algn="l" defTabSz="942253" rtl="0" eaLnBrk="1" latinLnBrk="0" hangingPunct="1">
      <a:defRPr kumimoji="1" sz="1900" kern="1200">
        <a:solidFill>
          <a:schemeClr val="tx1"/>
        </a:solidFill>
        <a:latin typeface="+mn-lt"/>
        <a:ea typeface="+mn-ea"/>
        <a:cs typeface="+mn-cs"/>
      </a:defRPr>
    </a:lvl8pPr>
    <a:lvl9pPr marL="3769012" algn="l" defTabSz="942253" rtl="0" eaLnBrk="1" latinLnBrk="0" hangingPunct="1">
      <a:defRPr kumimoji="1"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0" d="100"/>
          <a:sy n="70" d="100"/>
        </p:scale>
        <p:origin x="-1632" y="696"/>
      </p:cViewPr>
      <p:guideLst>
        <p:guide orient="horz" pos="2983"/>
        <p:guide pos="22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400" u="sng"/>
            </a:pPr>
            <a:r>
              <a:rPr lang="ja-JP" altLang="en-US" sz="1200" u="sng" dirty="0" smtClean="0"/>
              <a:t>阪神大震災で誰</a:t>
            </a:r>
            <a:r>
              <a:rPr lang="ja-JP" altLang="en-US" sz="1200" u="sng" dirty="0"/>
              <a:t>が救助</a:t>
            </a:r>
            <a:r>
              <a:rPr lang="ja-JP" altLang="en-US" sz="1200" u="sng" dirty="0" smtClean="0"/>
              <a:t>したか</a:t>
            </a:r>
            <a:endParaRPr lang="ja-JP" altLang="en-US" sz="1200" u="sng" dirty="0"/>
          </a:p>
        </c:rich>
      </c:tx>
      <c:layout>
        <c:manualLayout>
          <c:xMode val="edge"/>
          <c:yMode val="edge"/>
          <c:x val="5.158647495957399E-2"/>
          <c:y val="4.3181597662102299E-2"/>
        </c:manualLayout>
      </c:layout>
    </c:title>
    <c:view3D>
      <c:rotX val="30"/>
      <c:perspective val="30"/>
    </c:view3D>
    <c:plotArea>
      <c:layout/>
      <c:pie3DChart>
        <c:varyColors val="1"/>
        <c:ser>
          <c:idx val="0"/>
          <c:order val="0"/>
          <c:tx>
            <c:strRef>
              <c:f>Sheet1!$B$1</c:f>
              <c:strCache>
                <c:ptCount val="1"/>
                <c:pt idx="0">
                  <c:v>阪神淡路大震災の時誰が救助したか（神戸市）</c:v>
                </c:pt>
              </c:strCache>
            </c:strRef>
          </c:tx>
          <c:explosion val="25"/>
          <c:dPt>
            <c:idx val="0"/>
            <c:spPr>
              <a:solidFill>
                <a:schemeClr val="bg1">
                  <a:lumMod val="85000"/>
                </a:schemeClr>
              </a:solidFill>
            </c:spPr>
          </c:dPt>
          <c:dPt>
            <c:idx val="1"/>
            <c:spPr>
              <a:solidFill>
                <a:schemeClr val="tx1"/>
              </a:solidFill>
            </c:spPr>
          </c:dPt>
          <c:dLbls>
            <c:dLbl>
              <c:idx val="0"/>
              <c:spPr/>
              <c:txPr>
                <a:bodyPr/>
                <a:lstStyle/>
                <a:p>
                  <a:pPr>
                    <a:defRPr sz="1400" b="1">
                      <a:solidFill>
                        <a:schemeClr val="tx1"/>
                      </a:solidFill>
                    </a:defRPr>
                  </a:pPr>
                  <a:endParaRPr lang="ja-JP"/>
                </a:p>
              </c:txPr>
            </c:dLbl>
            <c:txPr>
              <a:bodyPr/>
              <a:lstStyle/>
              <a:p>
                <a:pPr>
                  <a:defRPr sz="1400" b="1">
                    <a:solidFill>
                      <a:schemeClr val="bg1"/>
                    </a:solidFill>
                  </a:defRPr>
                </a:pPr>
                <a:endParaRPr lang="ja-JP"/>
              </a:p>
            </c:txPr>
            <c:dLblPos val="ctr"/>
            <c:showVal val="1"/>
            <c:showLeaderLines val="1"/>
          </c:dLbls>
          <c:cat>
            <c:strRef>
              <c:f>Sheet1!$A$2:$A$5</c:f>
              <c:strCache>
                <c:ptCount val="2"/>
                <c:pt idx="0">
                  <c:v>公（消防など）</c:v>
                </c:pt>
                <c:pt idx="1">
                  <c:v>近隣</c:v>
                </c:pt>
              </c:strCache>
            </c:strRef>
          </c:cat>
          <c:val>
            <c:numRef>
              <c:f>Sheet1!$B$2:$B$5</c:f>
              <c:numCache>
                <c:formatCode>General</c:formatCode>
                <c:ptCount val="4"/>
                <c:pt idx="0">
                  <c:v>22.9</c:v>
                </c:pt>
                <c:pt idx="1">
                  <c:v>77.099999999999994</c:v>
                </c:pt>
              </c:numCache>
            </c:numRef>
          </c:val>
        </c:ser>
      </c:pie3DChart>
      <c:spPr>
        <a:ln>
          <a:noFill/>
        </a:ln>
      </c:spPr>
    </c:plotArea>
    <c:legend>
      <c:legendPos val="r"/>
      <c:legendEntry>
        <c:idx val="0"/>
        <c:txPr>
          <a:bodyPr/>
          <a:lstStyle/>
          <a:p>
            <a:pPr>
              <a:defRPr sz="1200"/>
            </a:pPr>
            <a:endParaRPr lang="ja-JP"/>
          </a:p>
        </c:txPr>
      </c:legendEntry>
      <c:legendEntry>
        <c:idx val="1"/>
        <c:txPr>
          <a:bodyPr/>
          <a:lstStyle/>
          <a:p>
            <a:pPr>
              <a:defRPr sz="1200"/>
            </a:pPr>
            <a:endParaRPr lang="ja-JP"/>
          </a:p>
        </c:txPr>
      </c:legendEntry>
      <c:legendEntry>
        <c:idx val="2"/>
        <c:delete val="1"/>
      </c:legendEntry>
      <c:legendEntry>
        <c:idx val="3"/>
        <c:delete val="1"/>
      </c:legendEntry>
      <c:layout>
        <c:manualLayout>
          <c:xMode val="edge"/>
          <c:yMode val="edge"/>
          <c:x val="0.56142141613895913"/>
          <c:y val="0.38170335581578185"/>
          <c:w val="0.43347326487533488"/>
          <c:h val="0.5420459717796996"/>
        </c:manualLayout>
      </c:layout>
    </c:legend>
    <c:plotVisOnly val="1"/>
  </c:chart>
  <c:spPr>
    <a:ln>
      <a:solidFill>
        <a:schemeClr val="tx1"/>
      </a:solidFill>
    </a:ln>
  </c:spPr>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200" u="sng"/>
            </a:pPr>
            <a:r>
              <a:rPr lang="ja-JP" altLang="en-US" sz="1200" u="sng" dirty="0" smtClean="0"/>
              <a:t>阪神大震災のけが人の割合</a:t>
            </a:r>
            <a:endParaRPr lang="ja-JP" altLang="en-US" sz="1200" u="sng" dirty="0"/>
          </a:p>
        </c:rich>
      </c:tx>
      <c:layout>
        <c:manualLayout>
          <c:xMode val="edge"/>
          <c:yMode val="edge"/>
          <c:x val="7.9756473817726409E-2"/>
          <c:y val="5.0143551301317396E-2"/>
        </c:manualLayout>
      </c:layout>
    </c:title>
    <c:view3D>
      <c:rotX val="30"/>
      <c:perspective val="30"/>
    </c:view3D>
    <c:plotArea>
      <c:layout/>
      <c:pie3DChart>
        <c:varyColors val="1"/>
        <c:ser>
          <c:idx val="0"/>
          <c:order val="0"/>
          <c:tx>
            <c:strRef>
              <c:f>Sheet1!$B$1</c:f>
              <c:strCache>
                <c:ptCount val="1"/>
                <c:pt idx="0">
                  <c:v>けが人の割合</c:v>
                </c:pt>
              </c:strCache>
            </c:strRef>
          </c:tx>
          <c:spPr>
            <a:solidFill>
              <a:srgbClr val="00B050"/>
            </a:solidFill>
          </c:spPr>
          <c:explosion val="25"/>
          <c:dPt>
            <c:idx val="0"/>
            <c:spPr>
              <a:solidFill>
                <a:schemeClr val="bg1">
                  <a:lumMod val="85000"/>
                </a:schemeClr>
              </a:solidFill>
            </c:spPr>
          </c:dPt>
          <c:dPt>
            <c:idx val="1"/>
            <c:spPr>
              <a:solidFill>
                <a:schemeClr val="tx1"/>
              </a:solidFill>
            </c:spPr>
          </c:dPt>
          <c:dLbls>
            <c:dLbl>
              <c:idx val="0"/>
              <c:spPr>
                <a:noFill/>
              </c:spPr>
              <c:txPr>
                <a:bodyPr/>
                <a:lstStyle/>
                <a:p>
                  <a:pPr>
                    <a:defRPr sz="1400" b="1">
                      <a:solidFill>
                        <a:schemeClr val="tx1"/>
                      </a:solidFill>
                    </a:defRPr>
                  </a:pPr>
                  <a:endParaRPr lang="ja-JP"/>
                </a:p>
              </c:txPr>
            </c:dLbl>
            <c:txPr>
              <a:bodyPr/>
              <a:lstStyle/>
              <a:p>
                <a:pPr>
                  <a:defRPr sz="1400" b="1">
                    <a:solidFill>
                      <a:schemeClr val="bg1"/>
                    </a:solidFill>
                  </a:defRPr>
                </a:pPr>
                <a:endParaRPr lang="ja-JP"/>
              </a:p>
            </c:txPr>
            <c:dLblPos val="ctr"/>
            <c:showVal val="1"/>
            <c:showLeaderLines val="1"/>
          </c:dLbls>
          <c:cat>
            <c:strRef>
              <c:f>Sheet1!$A$2:$A$5</c:f>
              <c:strCache>
                <c:ptCount val="2"/>
                <c:pt idx="0">
                  <c:v>重・中傷者</c:v>
                </c:pt>
                <c:pt idx="1">
                  <c:v>軽傷者</c:v>
                </c:pt>
              </c:strCache>
            </c:strRef>
          </c:cat>
          <c:val>
            <c:numRef>
              <c:f>Sheet1!$B$2:$B$5</c:f>
              <c:numCache>
                <c:formatCode>General</c:formatCode>
                <c:ptCount val="4"/>
                <c:pt idx="0">
                  <c:v>30</c:v>
                </c:pt>
                <c:pt idx="1">
                  <c:v>70</c:v>
                </c:pt>
              </c:numCache>
            </c:numRef>
          </c:val>
        </c:ser>
      </c:pie3DChart>
      <c:spPr>
        <a:ln>
          <a:noFill/>
        </a:ln>
      </c:spPr>
    </c:plotArea>
    <c:legend>
      <c:legendPos val="r"/>
      <c:legendEntry>
        <c:idx val="0"/>
        <c:txPr>
          <a:bodyPr/>
          <a:lstStyle/>
          <a:p>
            <a:pPr>
              <a:defRPr sz="1200"/>
            </a:pPr>
            <a:endParaRPr lang="ja-JP"/>
          </a:p>
        </c:txPr>
      </c:legendEntry>
      <c:legendEntry>
        <c:idx val="1"/>
        <c:txPr>
          <a:bodyPr/>
          <a:lstStyle/>
          <a:p>
            <a:pPr>
              <a:defRPr sz="1200"/>
            </a:pPr>
            <a:endParaRPr lang="ja-JP"/>
          </a:p>
        </c:txPr>
      </c:legendEntry>
      <c:legendEntry>
        <c:idx val="2"/>
        <c:delete val="1"/>
      </c:legendEntry>
      <c:legendEntry>
        <c:idx val="3"/>
        <c:delete val="1"/>
      </c:legendEntry>
      <c:layout>
        <c:manualLayout>
          <c:xMode val="edge"/>
          <c:yMode val="edge"/>
          <c:x val="0.56142141613895935"/>
          <c:y val="0.38170335581578185"/>
          <c:w val="0.4183560044254343"/>
          <c:h val="0.5420459717796996"/>
        </c:manualLayout>
      </c:layout>
      <c:txPr>
        <a:bodyPr/>
        <a:lstStyle/>
        <a:p>
          <a:pPr>
            <a:defRPr sz="1200"/>
          </a:pPr>
          <a:endParaRPr lang="ja-JP"/>
        </a:p>
      </c:txPr>
    </c:legend>
    <c:plotVisOnly val="1"/>
  </c:chart>
  <c:spPr>
    <a:ln>
      <a:solidFill>
        <a:schemeClr val="tx1"/>
      </a:solidFill>
    </a:ln>
  </c:spPr>
  <c:txPr>
    <a:bodyPr/>
    <a:lstStyle/>
    <a:p>
      <a:pPr>
        <a:defRPr sz="1800"/>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47D641B-870C-45D3-925C-4FEBFF32DAD7}" type="datetimeFigureOut">
              <a:rPr kumimoji="1" lang="ja-JP" altLang="en-US" smtClean="0"/>
              <a:pPr/>
              <a:t>2014/4/1</a:t>
            </a:fld>
            <a:endParaRPr kumimoji="1" lang="ja-JP" altLang="en-US"/>
          </a:p>
        </p:txBody>
      </p:sp>
      <p:sp>
        <p:nvSpPr>
          <p:cNvPr id="4" name="スライド イメージ プレースホルダ 3"/>
          <p:cNvSpPr>
            <a:spLocks noGrp="1" noRot="1" noChangeAspect="1"/>
          </p:cNvSpPr>
          <p:nvPr>
            <p:ph type="sldImg" idx="2"/>
          </p:nvPr>
        </p:nvSpPr>
        <p:spPr>
          <a:xfrm>
            <a:off x="2046288" y="746125"/>
            <a:ext cx="2765425"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C46ECE69-E718-4290-A041-01DC5351B1D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46ECE69-E718-4290-A041-01DC5351B1D7}" type="slidenum">
              <a:rPr kumimoji="1" lang="ja-JP" altLang="en-US" smtClean="0"/>
              <a:pPr/>
              <a:t>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6615" y="2941673"/>
            <a:ext cx="5968286" cy="2029791"/>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53227" y="5366016"/>
            <a:ext cx="4915059" cy="2419967"/>
          </a:xfrm>
        </p:spPr>
        <p:txBody>
          <a:bodyPr/>
          <a:lstStyle>
            <a:lvl1pPr marL="0" indent="0" algn="ctr">
              <a:buNone/>
              <a:defRPr>
                <a:solidFill>
                  <a:schemeClr val="tx1">
                    <a:tint val="75000"/>
                  </a:schemeClr>
                </a:solidFill>
              </a:defRPr>
            </a:lvl1pPr>
            <a:lvl2pPr marL="471126" indent="0" algn="ctr">
              <a:buNone/>
              <a:defRPr>
                <a:solidFill>
                  <a:schemeClr val="tx1">
                    <a:tint val="75000"/>
                  </a:schemeClr>
                </a:solidFill>
              </a:defRPr>
            </a:lvl2pPr>
            <a:lvl3pPr marL="942253" indent="0" algn="ctr">
              <a:buNone/>
              <a:defRPr>
                <a:solidFill>
                  <a:schemeClr val="tx1">
                    <a:tint val="75000"/>
                  </a:schemeClr>
                </a:solidFill>
              </a:defRPr>
            </a:lvl3pPr>
            <a:lvl4pPr marL="1413379" indent="0" algn="ctr">
              <a:buNone/>
              <a:defRPr>
                <a:solidFill>
                  <a:schemeClr val="tx1">
                    <a:tint val="75000"/>
                  </a:schemeClr>
                </a:solidFill>
              </a:defRPr>
            </a:lvl4pPr>
            <a:lvl5pPr marL="1884506" indent="0" algn="ctr">
              <a:buNone/>
              <a:defRPr>
                <a:solidFill>
                  <a:schemeClr val="tx1">
                    <a:tint val="75000"/>
                  </a:schemeClr>
                </a:solidFill>
              </a:defRPr>
            </a:lvl5pPr>
            <a:lvl6pPr marL="2355632" indent="0" algn="ctr">
              <a:buNone/>
              <a:defRPr>
                <a:solidFill>
                  <a:schemeClr val="tx1">
                    <a:tint val="75000"/>
                  </a:schemeClr>
                </a:solidFill>
              </a:defRPr>
            </a:lvl6pPr>
            <a:lvl7pPr marL="2826759" indent="0" algn="ctr">
              <a:buNone/>
              <a:defRPr>
                <a:solidFill>
                  <a:schemeClr val="tx1">
                    <a:tint val="75000"/>
                  </a:schemeClr>
                </a:solidFill>
              </a:defRPr>
            </a:lvl7pPr>
            <a:lvl8pPr marL="3297885" indent="0" algn="ctr">
              <a:buNone/>
              <a:defRPr>
                <a:solidFill>
                  <a:schemeClr val="tx1">
                    <a:tint val="75000"/>
                  </a:schemeClr>
                </a:solidFill>
              </a:defRPr>
            </a:lvl8pPr>
            <a:lvl9pPr marL="376901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90597" y="379220"/>
            <a:ext cx="1579840" cy="8079710"/>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51077" y="379220"/>
            <a:ext cx="4622496" cy="8079710"/>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54652" y="6084991"/>
            <a:ext cx="5968286" cy="1880736"/>
          </a:xfrm>
        </p:spPr>
        <p:txBody>
          <a:bodyPr anchor="t"/>
          <a:lstStyle>
            <a:lvl1pPr algn="l">
              <a:defRPr sz="41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54652" y="4013561"/>
            <a:ext cx="5968286" cy="2071439"/>
          </a:xfrm>
        </p:spPr>
        <p:txBody>
          <a:bodyPr anchor="b"/>
          <a:lstStyle>
            <a:lvl1pPr marL="0" indent="0">
              <a:buNone/>
              <a:defRPr sz="2100">
                <a:solidFill>
                  <a:schemeClr val="tx1">
                    <a:tint val="75000"/>
                  </a:schemeClr>
                </a:solidFill>
              </a:defRPr>
            </a:lvl1pPr>
            <a:lvl2pPr marL="471126" indent="0">
              <a:buNone/>
              <a:defRPr sz="1900">
                <a:solidFill>
                  <a:schemeClr val="tx1">
                    <a:tint val="75000"/>
                  </a:schemeClr>
                </a:solidFill>
              </a:defRPr>
            </a:lvl2pPr>
            <a:lvl3pPr marL="942253" indent="0">
              <a:buNone/>
              <a:defRPr sz="1600">
                <a:solidFill>
                  <a:schemeClr val="tx1">
                    <a:tint val="75000"/>
                  </a:schemeClr>
                </a:solidFill>
              </a:defRPr>
            </a:lvl3pPr>
            <a:lvl4pPr marL="1413379" indent="0">
              <a:buNone/>
              <a:defRPr sz="1400">
                <a:solidFill>
                  <a:schemeClr val="tx1">
                    <a:tint val="75000"/>
                  </a:schemeClr>
                </a:solidFill>
              </a:defRPr>
            </a:lvl4pPr>
            <a:lvl5pPr marL="1884506" indent="0">
              <a:buNone/>
              <a:defRPr sz="1400">
                <a:solidFill>
                  <a:schemeClr val="tx1">
                    <a:tint val="75000"/>
                  </a:schemeClr>
                </a:solidFill>
              </a:defRPr>
            </a:lvl5pPr>
            <a:lvl6pPr marL="2355632" indent="0">
              <a:buNone/>
              <a:defRPr sz="1400">
                <a:solidFill>
                  <a:schemeClr val="tx1">
                    <a:tint val="75000"/>
                  </a:schemeClr>
                </a:solidFill>
              </a:defRPr>
            </a:lvl6pPr>
            <a:lvl7pPr marL="2826759" indent="0">
              <a:buNone/>
              <a:defRPr sz="1400">
                <a:solidFill>
                  <a:schemeClr val="tx1">
                    <a:tint val="75000"/>
                  </a:schemeClr>
                </a:solidFill>
              </a:defRPr>
            </a:lvl7pPr>
            <a:lvl8pPr marL="3297885" indent="0">
              <a:buNone/>
              <a:defRPr sz="1400">
                <a:solidFill>
                  <a:schemeClr val="tx1">
                    <a:tint val="75000"/>
                  </a:schemeClr>
                </a:solidFill>
              </a:defRPr>
            </a:lvl8pPr>
            <a:lvl9pPr marL="3769012"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51076" y="2209544"/>
            <a:ext cx="3101168" cy="624939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569269" y="2209544"/>
            <a:ext cx="3101168" cy="6249391"/>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51079" y="2119665"/>
            <a:ext cx="3102388" cy="883375"/>
          </a:xfrm>
        </p:spPr>
        <p:txBody>
          <a:bodyPr anchor="b"/>
          <a:lstStyle>
            <a:lvl1pPr marL="0" indent="0">
              <a:buNone/>
              <a:defRPr sz="2500" b="1"/>
            </a:lvl1pPr>
            <a:lvl2pPr marL="471126" indent="0">
              <a:buNone/>
              <a:defRPr sz="2100" b="1"/>
            </a:lvl2pPr>
            <a:lvl3pPr marL="942253" indent="0">
              <a:buNone/>
              <a:defRPr sz="1900" b="1"/>
            </a:lvl3pPr>
            <a:lvl4pPr marL="1413379" indent="0">
              <a:buNone/>
              <a:defRPr sz="1600" b="1"/>
            </a:lvl4pPr>
            <a:lvl5pPr marL="1884506" indent="0">
              <a:buNone/>
              <a:defRPr sz="1600" b="1"/>
            </a:lvl5pPr>
            <a:lvl6pPr marL="2355632" indent="0">
              <a:buNone/>
              <a:defRPr sz="1600" b="1"/>
            </a:lvl6pPr>
            <a:lvl7pPr marL="2826759" indent="0">
              <a:buNone/>
              <a:defRPr sz="1600" b="1"/>
            </a:lvl7pPr>
            <a:lvl8pPr marL="3297885" indent="0">
              <a:buNone/>
              <a:defRPr sz="1600" b="1"/>
            </a:lvl8pPr>
            <a:lvl9pPr marL="3769012"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51079" y="3003040"/>
            <a:ext cx="3102388" cy="54558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566838" y="2119665"/>
            <a:ext cx="3103606" cy="883375"/>
          </a:xfrm>
        </p:spPr>
        <p:txBody>
          <a:bodyPr anchor="b"/>
          <a:lstStyle>
            <a:lvl1pPr marL="0" indent="0">
              <a:buNone/>
              <a:defRPr sz="2500" b="1"/>
            </a:lvl1pPr>
            <a:lvl2pPr marL="471126" indent="0">
              <a:buNone/>
              <a:defRPr sz="2100" b="1"/>
            </a:lvl2pPr>
            <a:lvl3pPr marL="942253" indent="0">
              <a:buNone/>
              <a:defRPr sz="1900" b="1"/>
            </a:lvl3pPr>
            <a:lvl4pPr marL="1413379" indent="0">
              <a:buNone/>
              <a:defRPr sz="1600" b="1"/>
            </a:lvl4pPr>
            <a:lvl5pPr marL="1884506" indent="0">
              <a:buNone/>
              <a:defRPr sz="1600" b="1"/>
            </a:lvl5pPr>
            <a:lvl6pPr marL="2355632" indent="0">
              <a:buNone/>
              <a:defRPr sz="1600" b="1"/>
            </a:lvl6pPr>
            <a:lvl7pPr marL="2826759" indent="0">
              <a:buNone/>
              <a:defRPr sz="1600" b="1"/>
            </a:lvl7pPr>
            <a:lvl8pPr marL="3297885" indent="0">
              <a:buNone/>
              <a:defRPr sz="1600" b="1"/>
            </a:lvl8pPr>
            <a:lvl9pPr marL="3769012"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566838" y="3003040"/>
            <a:ext cx="3103606" cy="54558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1081" y="377024"/>
            <a:ext cx="2310030" cy="1604544"/>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745222" y="377031"/>
            <a:ext cx="3925221" cy="808190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51081" y="1981574"/>
            <a:ext cx="2310030" cy="6477360"/>
          </a:xfrm>
        </p:spPr>
        <p:txBody>
          <a:bodyPr/>
          <a:lstStyle>
            <a:lvl1pPr marL="0" indent="0">
              <a:buNone/>
              <a:defRPr sz="1400"/>
            </a:lvl1pPr>
            <a:lvl2pPr marL="471126" indent="0">
              <a:buNone/>
              <a:defRPr sz="1200"/>
            </a:lvl2pPr>
            <a:lvl3pPr marL="942253" indent="0">
              <a:buNone/>
              <a:defRPr sz="1000"/>
            </a:lvl3pPr>
            <a:lvl4pPr marL="1413379" indent="0">
              <a:buNone/>
              <a:defRPr sz="900"/>
            </a:lvl4pPr>
            <a:lvl5pPr marL="1884506" indent="0">
              <a:buNone/>
              <a:defRPr sz="900"/>
            </a:lvl5pPr>
            <a:lvl6pPr marL="2355632" indent="0">
              <a:buNone/>
              <a:defRPr sz="900"/>
            </a:lvl6pPr>
            <a:lvl7pPr marL="2826759" indent="0">
              <a:buNone/>
              <a:defRPr sz="900"/>
            </a:lvl7pPr>
            <a:lvl8pPr marL="3297885" indent="0">
              <a:buNone/>
              <a:defRPr sz="900"/>
            </a:lvl8pPr>
            <a:lvl9pPr marL="376901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76266" y="6628609"/>
            <a:ext cx="4212908" cy="782545"/>
          </a:xfrm>
        </p:spPr>
        <p:txBody>
          <a:bodyPr anchor="b"/>
          <a:lstStyle>
            <a:lvl1pPr algn="l">
              <a:defRPr sz="2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76266" y="846112"/>
            <a:ext cx="4212908" cy="5681663"/>
          </a:xfrm>
        </p:spPr>
        <p:txBody>
          <a:bodyPr/>
          <a:lstStyle>
            <a:lvl1pPr marL="0" indent="0">
              <a:buNone/>
              <a:defRPr sz="3300"/>
            </a:lvl1pPr>
            <a:lvl2pPr marL="471126" indent="0">
              <a:buNone/>
              <a:defRPr sz="2900"/>
            </a:lvl2pPr>
            <a:lvl3pPr marL="942253" indent="0">
              <a:buNone/>
              <a:defRPr sz="2500"/>
            </a:lvl3pPr>
            <a:lvl4pPr marL="1413379" indent="0">
              <a:buNone/>
              <a:defRPr sz="2100"/>
            </a:lvl4pPr>
            <a:lvl5pPr marL="1884506" indent="0">
              <a:buNone/>
              <a:defRPr sz="2100"/>
            </a:lvl5pPr>
            <a:lvl6pPr marL="2355632" indent="0">
              <a:buNone/>
              <a:defRPr sz="2100"/>
            </a:lvl6pPr>
            <a:lvl7pPr marL="2826759" indent="0">
              <a:buNone/>
              <a:defRPr sz="2100"/>
            </a:lvl7pPr>
            <a:lvl8pPr marL="3297885" indent="0">
              <a:buNone/>
              <a:defRPr sz="2100"/>
            </a:lvl8pPr>
            <a:lvl9pPr marL="3769012" indent="0">
              <a:buNone/>
              <a:defRPr sz="2100"/>
            </a:lvl9pPr>
          </a:lstStyle>
          <a:p>
            <a:endParaRPr kumimoji="1" lang="ja-JP" altLang="en-US" dirty="0"/>
          </a:p>
        </p:txBody>
      </p:sp>
      <p:sp>
        <p:nvSpPr>
          <p:cNvPr id="4" name="テキスト プレースホルダ 3"/>
          <p:cNvSpPr>
            <a:spLocks noGrp="1"/>
          </p:cNvSpPr>
          <p:nvPr>
            <p:ph type="body" sz="half" idx="2"/>
          </p:nvPr>
        </p:nvSpPr>
        <p:spPr>
          <a:xfrm>
            <a:off x="1376266" y="7411154"/>
            <a:ext cx="4212908" cy="1111343"/>
          </a:xfrm>
        </p:spPr>
        <p:txBody>
          <a:bodyPr/>
          <a:lstStyle>
            <a:lvl1pPr marL="0" indent="0">
              <a:buNone/>
              <a:defRPr sz="1400"/>
            </a:lvl1pPr>
            <a:lvl2pPr marL="471126" indent="0">
              <a:buNone/>
              <a:defRPr sz="1200"/>
            </a:lvl2pPr>
            <a:lvl3pPr marL="942253" indent="0">
              <a:buNone/>
              <a:defRPr sz="1000"/>
            </a:lvl3pPr>
            <a:lvl4pPr marL="1413379" indent="0">
              <a:buNone/>
              <a:defRPr sz="900"/>
            </a:lvl4pPr>
            <a:lvl5pPr marL="1884506" indent="0">
              <a:buNone/>
              <a:defRPr sz="900"/>
            </a:lvl5pPr>
            <a:lvl6pPr marL="2355632" indent="0">
              <a:buNone/>
              <a:defRPr sz="900"/>
            </a:lvl6pPr>
            <a:lvl7pPr marL="2826759" indent="0">
              <a:buNone/>
              <a:defRPr sz="900"/>
            </a:lvl7pPr>
            <a:lvl8pPr marL="3297885" indent="0">
              <a:buNone/>
              <a:defRPr sz="900"/>
            </a:lvl8pPr>
            <a:lvl9pPr marL="3769012"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8DE03F7-DD8B-40F7-9259-F03CC28467BD}" type="datetimeFigureOut">
              <a:rPr kumimoji="1" lang="ja-JP" altLang="en-US" smtClean="0"/>
              <a:pPr/>
              <a:t>2014/4/1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C6BBECF-0BC4-4413-845E-AE302E5E61B1}"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51077" y="379216"/>
            <a:ext cx="6319362" cy="1578240"/>
          </a:xfrm>
          <a:prstGeom prst="rect">
            <a:avLst/>
          </a:prstGeom>
        </p:spPr>
        <p:txBody>
          <a:bodyPr vert="horz" lIns="94225" tIns="47112" rIns="94225" bIns="471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51077" y="2209544"/>
            <a:ext cx="6319362" cy="6249391"/>
          </a:xfrm>
          <a:prstGeom prst="rect">
            <a:avLst/>
          </a:prstGeom>
        </p:spPr>
        <p:txBody>
          <a:bodyPr vert="horz" lIns="94225" tIns="47112" rIns="94225" bIns="471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51077" y="8776774"/>
            <a:ext cx="1638353" cy="504160"/>
          </a:xfrm>
          <a:prstGeom prst="rect">
            <a:avLst/>
          </a:prstGeom>
        </p:spPr>
        <p:txBody>
          <a:bodyPr vert="horz" lIns="94225" tIns="47112" rIns="94225" bIns="47112" rtlCol="0" anchor="ctr"/>
          <a:lstStyle>
            <a:lvl1pPr algn="l">
              <a:defRPr sz="1200">
                <a:solidFill>
                  <a:schemeClr val="tx1">
                    <a:tint val="75000"/>
                  </a:schemeClr>
                </a:solidFill>
              </a:defRPr>
            </a:lvl1pPr>
          </a:lstStyle>
          <a:p>
            <a:fld id="{98DE03F7-DD8B-40F7-9259-F03CC28467BD}" type="datetimeFigureOut">
              <a:rPr kumimoji="1" lang="ja-JP" altLang="en-US" smtClean="0"/>
              <a:pPr/>
              <a:t>2014/4/1</a:t>
            </a:fld>
            <a:endParaRPr kumimoji="1" lang="ja-JP" altLang="en-US" dirty="0"/>
          </a:p>
        </p:txBody>
      </p:sp>
      <p:sp>
        <p:nvSpPr>
          <p:cNvPr id="5" name="フッター プレースホルダ 4"/>
          <p:cNvSpPr>
            <a:spLocks noGrp="1"/>
          </p:cNvSpPr>
          <p:nvPr>
            <p:ph type="ftr" sz="quarter" idx="3"/>
          </p:nvPr>
        </p:nvSpPr>
        <p:spPr>
          <a:xfrm>
            <a:off x="2399017" y="8776774"/>
            <a:ext cx="2223479" cy="504160"/>
          </a:xfrm>
          <a:prstGeom prst="rect">
            <a:avLst/>
          </a:prstGeom>
        </p:spPr>
        <p:txBody>
          <a:bodyPr vert="horz" lIns="94225" tIns="47112" rIns="94225" bIns="47112"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5032085" y="8776774"/>
            <a:ext cx="1638353" cy="504160"/>
          </a:xfrm>
          <a:prstGeom prst="rect">
            <a:avLst/>
          </a:prstGeom>
        </p:spPr>
        <p:txBody>
          <a:bodyPr vert="horz" lIns="94225" tIns="47112" rIns="94225" bIns="47112" rtlCol="0" anchor="ctr"/>
          <a:lstStyle>
            <a:lvl1pPr algn="r">
              <a:defRPr sz="1200">
                <a:solidFill>
                  <a:schemeClr val="tx1">
                    <a:tint val="75000"/>
                  </a:schemeClr>
                </a:solidFill>
              </a:defRPr>
            </a:lvl1pPr>
          </a:lstStyle>
          <a:p>
            <a:fld id="{DC6BBECF-0BC4-4413-845E-AE302E5E61B1}"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2253" rtl="0" eaLnBrk="1" latinLnBrk="0" hangingPunct="1">
        <a:spcBef>
          <a:spcPct val="0"/>
        </a:spcBef>
        <a:buNone/>
        <a:defRPr kumimoji="1" sz="4500" kern="1200">
          <a:solidFill>
            <a:schemeClr val="tx1"/>
          </a:solidFill>
          <a:latin typeface="+mj-lt"/>
          <a:ea typeface="+mj-ea"/>
          <a:cs typeface="+mj-cs"/>
        </a:defRPr>
      </a:lvl1pPr>
    </p:titleStyle>
    <p:bodyStyle>
      <a:lvl1pPr marL="353345" indent="-353345" algn="l" defTabSz="942253"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5581" indent="-294453" algn="l" defTabSz="942253"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77817" indent="-235563" algn="l" defTabSz="942253"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48942"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0070"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1195"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62323"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33449"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04575" indent="-235563" algn="l" defTabSz="942253"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2253" rtl="0" eaLnBrk="1" latinLnBrk="0" hangingPunct="1">
        <a:defRPr kumimoji="1" sz="1900" kern="1200">
          <a:solidFill>
            <a:schemeClr val="tx1"/>
          </a:solidFill>
          <a:latin typeface="+mn-lt"/>
          <a:ea typeface="+mn-ea"/>
          <a:cs typeface="+mn-cs"/>
        </a:defRPr>
      </a:lvl1pPr>
      <a:lvl2pPr marL="471126" algn="l" defTabSz="942253" rtl="0" eaLnBrk="1" latinLnBrk="0" hangingPunct="1">
        <a:defRPr kumimoji="1" sz="1900" kern="1200">
          <a:solidFill>
            <a:schemeClr val="tx1"/>
          </a:solidFill>
          <a:latin typeface="+mn-lt"/>
          <a:ea typeface="+mn-ea"/>
          <a:cs typeface="+mn-cs"/>
        </a:defRPr>
      </a:lvl2pPr>
      <a:lvl3pPr marL="942253" algn="l" defTabSz="942253" rtl="0" eaLnBrk="1" latinLnBrk="0" hangingPunct="1">
        <a:defRPr kumimoji="1" sz="1900" kern="1200">
          <a:solidFill>
            <a:schemeClr val="tx1"/>
          </a:solidFill>
          <a:latin typeface="+mn-lt"/>
          <a:ea typeface="+mn-ea"/>
          <a:cs typeface="+mn-cs"/>
        </a:defRPr>
      </a:lvl3pPr>
      <a:lvl4pPr marL="1413379" algn="l" defTabSz="942253" rtl="0" eaLnBrk="1" latinLnBrk="0" hangingPunct="1">
        <a:defRPr kumimoji="1" sz="1900" kern="1200">
          <a:solidFill>
            <a:schemeClr val="tx1"/>
          </a:solidFill>
          <a:latin typeface="+mn-lt"/>
          <a:ea typeface="+mn-ea"/>
          <a:cs typeface="+mn-cs"/>
        </a:defRPr>
      </a:lvl4pPr>
      <a:lvl5pPr marL="1884506" algn="l" defTabSz="942253" rtl="0" eaLnBrk="1" latinLnBrk="0" hangingPunct="1">
        <a:defRPr kumimoji="1" sz="1900" kern="1200">
          <a:solidFill>
            <a:schemeClr val="tx1"/>
          </a:solidFill>
          <a:latin typeface="+mn-lt"/>
          <a:ea typeface="+mn-ea"/>
          <a:cs typeface="+mn-cs"/>
        </a:defRPr>
      </a:lvl5pPr>
      <a:lvl6pPr marL="2355632" algn="l" defTabSz="942253" rtl="0" eaLnBrk="1" latinLnBrk="0" hangingPunct="1">
        <a:defRPr kumimoji="1" sz="1900" kern="1200">
          <a:solidFill>
            <a:schemeClr val="tx1"/>
          </a:solidFill>
          <a:latin typeface="+mn-lt"/>
          <a:ea typeface="+mn-ea"/>
          <a:cs typeface="+mn-cs"/>
        </a:defRPr>
      </a:lvl6pPr>
      <a:lvl7pPr marL="2826759" algn="l" defTabSz="942253" rtl="0" eaLnBrk="1" latinLnBrk="0" hangingPunct="1">
        <a:defRPr kumimoji="1" sz="1900" kern="1200">
          <a:solidFill>
            <a:schemeClr val="tx1"/>
          </a:solidFill>
          <a:latin typeface="+mn-lt"/>
          <a:ea typeface="+mn-ea"/>
          <a:cs typeface="+mn-cs"/>
        </a:defRPr>
      </a:lvl7pPr>
      <a:lvl8pPr marL="3297885" algn="l" defTabSz="942253" rtl="0" eaLnBrk="1" latinLnBrk="0" hangingPunct="1">
        <a:defRPr kumimoji="1" sz="1900" kern="1200">
          <a:solidFill>
            <a:schemeClr val="tx1"/>
          </a:solidFill>
          <a:latin typeface="+mn-lt"/>
          <a:ea typeface="+mn-ea"/>
          <a:cs typeface="+mn-cs"/>
        </a:defRPr>
      </a:lvl8pPr>
      <a:lvl9pPr marL="3769012" algn="l" defTabSz="942253"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err="1" smtClean="0"/>
              <a:t>うよ</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26" name="Picture 2" descr="C:\Users\N.Hayashi\Pictures\MP Navigator\2013_03_15\IMG.jpg"/>
          <p:cNvPicPr>
            <a:picLocks noChangeAspect="1" noChangeArrowheads="1"/>
          </p:cNvPicPr>
          <p:nvPr/>
        </p:nvPicPr>
        <p:blipFill>
          <a:blip r:embed="rId2" cstate="print"/>
          <a:srcRect/>
          <a:stretch>
            <a:fillRect/>
          </a:stretch>
        </p:blipFill>
        <p:spPr bwMode="auto">
          <a:xfrm>
            <a:off x="0" y="-521865"/>
            <a:ext cx="7021513" cy="9789572"/>
          </a:xfrm>
          <a:prstGeom prst="rect">
            <a:avLst/>
          </a:prstGeom>
          <a:noFill/>
        </p:spPr>
      </p:pic>
      <p:sp>
        <p:nvSpPr>
          <p:cNvPr id="6" name="正方形/長方形 5"/>
          <p:cNvSpPr/>
          <p:nvPr/>
        </p:nvSpPr>
        <p:spPr>
          <a:xfrm>
            <a:off x="630436" y="1971400"/>
            <a:ext cx="5544616" cy="607412"/>
          </a:xfrm>
          <a:prstGeom prst="rect">
            <a:avLst/>
          </a:prstGeom>
          <a:solidFill>
            <a:schemeClr val="bg1"/>
          </a:solidFill>
          <a:effectLst>
            <a:outerShdw blurRad="50800" dist="38100" dir="5400000" algn="t" rotWithShape="0">
              <a:prstClr val="black">
                <a:alpha val="40000"/>
              </a:prstClr>
            </a:outerShdw>
          </a:effectLst>
        </p:spPr>
        <p:txBody>
          <a:bodyPr wrap="square" lIns="83376" tIns="41689" rIns="83376" bIns="41689">
            <a:spAutoFit/>
          </a:bodyPr>
          <a:lstStyle/>
          <a:p>
            <a:pPr algn="ctr"/>
            <a:r>
              <a:rPr lang="ja-JP" altLang="en-US" sz="3400" b="1" dirty="0" smtClean="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rPr>
              <a:t>小川自治会の防災・減災活動</a:t>
            </a:r>
            <a:endParaRPr lang="en-US" altLang="ja-JP" sz="3400" b="1" dirty="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endParaRPr>
          </a:p>
        </p:txBody>
      </p:sp>
      <p:sp>
        <p:nvSpPr>
          <p:cNvPr id="8" name="テキスト ボックス 7"/>
          <p:cNvSpPr txBox="1"/>
          <p:nvPr/>
        </p:nvSpPr>
        <p:spPr>
          <a:xfrm>
            <a:off x="702444" y="5526807"/>
            <a:ext cx="5400600" cy="2607960"/>
          </a:xfrm>
          <a:prstGeom prst="rect">
            <a:avLst/>
          </a:prstGeom>
          <a:solidFill>
            <a:schemeClr val="bg1"/>
          </a:solidFill>
        </p:spPr>
        <p:txBody>
          <a:bodyPr wrap="square" lIns="83376" tIns="41689" rIns="83376" bIns="41689" rtlCol="0">
            <a:spAutoFit/>
          </a:bodyPr>
          <a:lstStyle/>
          <a:p>
            <a:r>
              <a:rPr lang="ja-JP" altLang="en-US" sz="2000" b="1" dirty="0" smtClean="0">
                <a:latin typeface="HGP教科書体" pitchFamily="18" charset="-128"/>
                <a:ea typeface="HGP教科書体" pitchFamily="18" charset="-128"/>
              </a:rPr>
              <a:t>１．防災活動の重要性と自主防災隊の目的</a:t>
            </a:r>
            <a:endParaRPr lang="en-US" altLang="ja-JP" sz="2000" b="1" dirty="0" smtClean="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２．自主防災隊の具体的な活動内容　</a:t>
            </a:r>
            <a:endParaRPr lang="en-US" altLang="ja-JP" sz="2000" b="1" dirty="0" smtClean="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３．２０１３年度の自主防災隊の活動と評価</a:t>
            </a:r>
            <a:endParaRPr lang="en-US" altLang="ja-JP" sz="2000" b="1" dirty="0" smtClean="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　　　　　　　総括、組織別　</a:t>
            </a:r>
            <a:endParaRPr lang="en-US" altLang="ja-JP" sz="2000" b="1" dirty="0" smtClean="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４．改善検討プロジェクトの結果</a:t>
            </a:r>
            <a:endParaRPr lang="en-US" altLang="ja-JP" sz="2000" b="1" dirty="0" smtClean="0">
              <a:latin typeface="HGP教科書体" pitchFamily="18" charset="-128"/>
              <a:ea typeface="HGP教科書体" pitchFamily="18" charset="-128"/>
            </a:endParaRPr>
          </a:p>
          <a:p>
            <a:r>
              <a:rPr lang="ja-JP" altLang="en-US" sz="2000" b="1" dirty="0" smtClean="0">
                <a:latin typeface="HGP教科書体" pitchFamily="18" charset="-128"/>
                <a:ea typeface="HGP教科書体" pitchFamily="18" charset="-128"/>
              </a:rPr>
              <a:t>５． ２０１３年度決算</a:t>
            </a:r>
            <a:endParaRPr lang="en-US" altLang="ja-JP" sz="2000" b="1" dirty="0" smtClean="0">
              <a:latin typeface="HGP教科書体" pitchFamily="18" charset="-128"/>
              <a:ea typeface="HGP教科書体" pitchFamily="18" charset="-128"/>
            </a:endParaRPr>
          </a:p>
          <a:p>
            <a:endParaRPr lang="en-US" altLang="ja-JP" sz="1200" b="1" dirty="0" smtClean="0">
              <a:latin typeface="HGP教科書体" pitchFamily="18" charset="-128"/>
              <a:ea typeface="HGP教科書体" pitchFamily="18" charset="-128"/>
            </a:endParaRPr>
          </a:p>
          <a:p>
            <a:r>
              <a:rPr lang="ja-JP" altLang="en-US" sz="1600" b="1" dirty="0" smtClean="0">
                <a:latin typeface="HGP教科書体" pitchFamily="18" charset="-128"/>
                <a:ea typeface="HGP教科書体" pitchFamily="18" charset="-128"/>
              </a:rPr>
              <a:t>付）自主防災隊活動マニュアル（案）</a:t>
            </a:r>
            <a:endParaRPr lang="en-US" altLang="ja-JP" sz="1600" b="1" dirty="0" smtClean="0">
              <a:latin typeface="HGP教科書体" pitchFamily="18" charset="-128"/>
              <a:ea typeface="HGP教科書体" pitchFamily="18" charset="-128"/>
            </a:endParaRPr>
          </a:p>
          <a:p>
            <a:r>
              <a:rPr lang="ja-JP" altLang="en-US" sz="1600" b="1" dirty="0" smtClean="0">
                <a:latin typeface="HGP教科書体" pitchFamily="18" charset="-128"/>
                <a:ea typeface="HGP教科書体" pitchFamily="18" charset="-128"/>
              </a:rPr>
              <a:t>　　　規約改定案（２０１４年４月改訂）</a:t>
            </a:r>
            <a:endParaRPr lang="en-US" altLang="ja-JP" sz="1600" b="1" dirty="0" smtClean="0">
              <a:latin typeface="HGP教科書体" pitchFamily="18" charset="-128"/>
              <a:ea typeface="HGP教科書体" pitchFamily="18" charset="-128"/>
            </a:endParaRPr>
          </a:p>
        </p:txBody>
      </p:sp>
      <p:pic>
        <p:nvPicPr>
          <p:cNvPr id="7" name="Picture 2" descr="マーク抜き"/>
          <p:cNvPicPr>
            <a:picLocks noChangeAspect="1" noChangeArrowheads="1"/>
          </p:cNvPicPr>
          <p:nvPr/>
        </p:nvPicPr>
        <p:blipFill>
          <a:blip r:embed="rId3" cstate="print"/>
          <a:srcRect/>
          <a:stretch>
            <a:fillRect/>
          </a:stretch>
        </p:blipFill>
        <p:spPr bwMode="auto">
          <a:xfrm>
            <a:off x="990476" y="8191103"/>
            <a:ext cx="936104" cy="609214"/>
          </a:xfrm>
          <a:prstGeom prst="rect">
            <a:avLst/>
          </a:prstGeom>
          <a:solidFill>
            <a:schemeClr val="bg1">
              <a:lumMod val="50000"/>
            </a:schemeClr>
          </a:solidFill>
          <a:ln w="9525">
            <a:noFill/>
            <a:miter lim="800000"/>
            <a:headEnd/>
            <a:tailEnd/>
          </a:ln>
        </p:spPr>
      </p:pic>
      <p:sp>
        <p:nvSpPr>
          <p:cNvPr id="9" name="テキスト ボックス 8"/>
          <p:cNvSpPr txBox="1"/>
          <p:nvPr/>
        </p:nvSpPr>
        <p:spPr>
          <a:xfrm>
            <a:off x="1563749" y="8839175"/>
            <a:ext cx="3785011" cy="369332"/>
          </a:xfrm>
          <a:prstGeom prst="rect">
            <a:avLst/>
          </a:prstGeom>
          <a:noFill/>
        </p:spPr>
        <p:txBody>
          <a:bodyPr wrap="none" rtlCol="0">
            <a:spAutoFit/>
          </a:bodyPr>
          <a:lstStyle/>
          <a:p>
            <a:r>
              <a:rPr lang="ja-JP" altLang="en-US" sz="1800" b="1" dirty="0" smtClean="0">
                <a:latin typeface="HGP正楷書体" pitchFamily="66" charset="-128"/>
                <a:ea typeface="HGP正楷書体" pitchFamily="66" charset="-128"/>
              </a:rPr>
              <a:t>２０１４年４月　小川自治会自主防災隊</a:t>
            </a:r>
            <a:endParaRPr kumimoji="1" lang="en-US" altLang="ja-JP" sz="1800" b="1" dirty="0" smtClean="0">
              <a:latin typeface="HGP正楷書体" pitchFamily="66" charset="-128"/>
              <a:ea typeface="HGP正楷書体" pitchFamily="66" charset="-128"/>
            </a:endParaRPr>
          </a:p>
        </p:txBody>
      </p:sp>
      <p:sp>
        <p:nvSpPr>
          <p:cNvPr id="11" name="テキスト ボックス 10"/>
          <p:cNvSpPr txBox="1"/>
          <p:nvPr/>
        </p:nvSpPr>
        <p:spPr>
          <a:xfrm>
            <a:off x="558428" y="1998415"/>
            <a:ext cx="5760640" cy="954107"/>
          </a:xfrm>
          <a:prstGeom prst="rect">
            <a:avLst/>
          </a:prstGeom>
          <a:solidFill>
            <a:schemeClr val="bg1"/>
          </a:solidFill>
          <a:ln>
            <a:noFill/>
          </a:ln>
        </p:spPr>
        <p:txBody>
          <a:bodyPr wrap="square" rtlCol="0">
            <a:spAutoFit/>
          </a:bodyPr>
          <a:lstStyle/>
          <a:p>
            <a:pPr algn="ctr"/>
            <a:r>
              <a:rPr kumimoji="1" lang="ja-JP" altLang="en-US" sz="2800" b="1" dirty="0" smtClean="0">
                <a:latin typeface="HG正楷書体" pitchFamily="65" charset="-128"/>
                <a:ea typeface="HG正楷書体" pitchFamily="65" charset="-128"/>
              </a:rPr>
              <a:t>小川自治会自主防災隊活動報告書</a:t>
            </a:r>
            <a:endParaRPr kumimoji="1" lang="en-US" altLang="ja-JP" sz="2800" b="1" dirty="0" smtClean="0">
              <a:latin typeface="HG正楷書体" pitchFamily="65" charset="-128"/>
              <a:ea typeface="HG正楷書体" pitchFamily="65" charset="-128"/>
            </a:endParaRPr>
          </a:p>
          <a:p>
            <a:pPr algn="ctr"/>
            <a:r>
              <a:rPr lang="ja-JP" altLang="en-US" sz="2800" b="1" dirty="0" smtClean="0">
                <a:latin typeface="HG正楷書体" pitchFamily="65" charset="-128"/>
                <a:ea typeface="HG正楷書体" pitchFamily="65" charset="-128"/>
              </a:rPr>
              <a:t>２０１３年度版</a:t>
            </a:r>
            <a:endParaRPr kumimoji="1" lang="ja-JP" altLang="en-US" sz="2800" b="1" dirty="0">
              <a:latin typeface="HG正楷書体" pitchFamily="65" charset="-128"/>
              <a:ea typeface="HG正楷書体" pitchFamily="65" charset="-128"/>
            </a:endParaRPr>
          </a:p>
        </p:txBody>
      </p:sp>
      <p:sp>
        <p:nvSpPr>
          <p:cNvPr id="13" name="フローチャート : 論理積ゲート 12"/>
          <p:cNvSpPr/>
          <p:nvPr/>
        </p:nvSpPr>
        <p:spPr>
          <a:xfrm>
            <a:off x="2790676" y="846287"/>
            <a:ext cx="3312368" cy="1080120"/>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latin typeface="HGP行書体" pitchFamily="66" charset="-128"/>
                <a:ea typeface="HGP行書体" pitchFamily="66" charset="-128"/>
              </a:rPr>
              <a:t>に備えてこうしよう</a:t>
            </a:r>
          </a:p>
          <a:p>
            <a:r>
              <a:rPr lang="ja-JP" altLang="en-US" sz="3200" b="1" dirty="0" smtClean="0">
                <a:latin typeface="HGP行書体" pitchFamily="66" charset="-128"/>
                <a:ea typeface="HGP行書体" pitchFamily="66" charset="-128"/>
              </a:rPr>
              <a:t>の時はこうしよう</a:t>
            </a:r>
            <a:endParaRPr lang="en-US" altLang="ja-JP" sz="3200" b="1" dirty="0" smtClean="0">
              <a:latin typeface="HGP行書体" pitchFamily="66" charset="-128"/>
              <a:ea typeface="HGP行書体" pitchFamily="66" charset="-128"/>
            </a:endParaRPr>
          </a:p>
        </p:txBody>
      </p:sp>
      <p:sp>
        <p:nvSpPr>
          <p:cNvPr id="14" name="正方形/長方形 13"/>
          <p:cNvSpPr/>
          <p:nvPr/>
        </p:nvSpPr>
        <p:spPr>
          <a:xfrm>
            <a:off x="702444" y="-161825"/>
            <a:ext cx="5400600" cy="923330"/>
          </a:xfrm>
          <a:prstGeom prst="rect">
            <a:avLst/>
          </a:prstGeom>
          <a:noFill/>
        </p:spPr>
        <p:txBody>
          <a:bodyPr wrap="square" lIns="91440" tIns="45720" rIns="91440" bIns="45720">
            <a:spAutoFit/>
          </a:bodyPr>
          <a:lstStyle/>
          <a:p>
            <a:pPr algn="ctr"/>
            <a:r>
              <a:rPr lang="ja-JP" altLang="en-US" sz="5400" b="1" cap="none" spc="0" dirty="0" smtClean="0">
                <a:ln w="19050">
                  <a:solidFill>
                    <a:schemeClr val="tx1"/>
                  </a:solidFill>
                  <a:prstDash val="solid"/>
                  <a:miter lim="800000"/>
                </a:ln>
                <a:noFill/>
                <a:effectLst>
                  <a:outerShdw blurRad="25500" dist="23000" dir="7020000" algn="tl">
                    <a:srgbClr val="000000">
                      <a:alpha val="50000"/>
                    </a:srgbClr>
                  </a:outerShdw>
                </a:effectLst>
                <a:latin typeface="HGP行書体" pitchFamily="66" charset="-128"/>
                <a:ea typeface="HGP行書体" pitchFamily="66" charset="-128"/>
              </a:rPr>
              <a:t>いのちを守るために</a:t>
            </a:r>
            <a:endParaRPr lang="ja-JP" altLang="en-US" sz="5400" b="1" cap="none" spc="0" dirty="0">
              <a:ln w="19050">
                <a:solidFill>
                  <a:schemeClr val="tx1"/>
                </a:solidFill>
                <a:prstDash val="solid"/>
                <a:miter lim="800000"/>
              </a:ln>
              <a:noFill/>
              <a:effectLst>
                <a:outerShdw blurRad="25500" dist="23000" dir="7020000" algn="tl">
                  <a:srgbClr val="000000">
                    <a:alpha val="50000"/>
                  </a:srgbClr>
                </a:outerShdw>
              </a:effectLst>
              <a:latin typeface="HGP行書体" pitchFamily="66" charset="-128"/>
              <a:ea typeface="HGP行書体" pitchFamily="66"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0"/>
            <a:ext cx="7021512" cy="9618018"/>
          </a:xfrm>
          <a:prstGeom prst="rect">
            <a:avLst/>
          </a:prstGeom>
        </p:spPr>
        <p:txBody>
          <a:bodyPr wrap="square">
            <a:spAutoFit/>
          </a:bodyPr>
          <a:lstStyle/>
          <a:p>
            <a:pPr algn="ctr"/>
            <a:r>
              <a:rPr lang="ja-JP" altLang="en-US" sz="1800" dirty="0" smtClean="0">
                <a:latin typeface="ＭＳ 明朝" pitchFamily="17" charset="-128"/>
                <a:ea typeface="ＭＳ 明朝" pitchFamily="17" charset="-128"/>
              </a:rPr>
              <a:t>２．自主防災隊の活動内容</a:t>
            </a:r>
            <a:endParaRPr lang="en-US" altLang="ja-JP" sz="1800" dirty="0" smtClean="0">
              <a:latin typeface="ＭＳ 明朝" pitchFamily="17" charset="-128"/>
              <a:ea typeface="ＭＳ 明朝" pitchFamily="17" charset="-128"/>
            </a:endParaRPr>
          </a:p>
          <a:p>
            <a:endParaRPr lang="en-US" altLang="ja-JP" sz="1200" dirty="0" smtClean="0"/>
          </a:p>
          <a:p>
            <a:r>
              <a:rPr lang="ja-JP" altLang="en-US" sz="1200" dirty="0" smtClean="0"/>
              <a:t>　　</a:t>
            </a:r>
            <a:r>
              <a:rPr lang="ja-JP" altLang="en-US" sz="1400" dirty="0" smtClean="0">
                <a:latin typeface="ＭＳ 明朝" pitchFamily="17" charset="-128"/>
                <a:ea typeface="ＭＳ 明朝" pitchFamily="17" charset="-128"/>
              </a:rPr>
              <a:t>自主防災隊の活動は平常時、非常時とも多岐にわたり平常時と非常時では全く</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異なる。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災害発生そのものを防ぐことは不可能であり、いかに被害を最小限にするかの</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準備活動（減災）が重要である。</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平</a:t>
            </a:r>
            <a:r>
              <a:rPr lang="ja-JP" altLang="en-US" sz="1400" u="sng" dirty="0" smtClean="0">
                <a:latin typeface="ＭＳ 明朝" pitchFamily="17" charset="-128"/>
                <a:ea typeface="ＭＳ 明朝" pitchFamily="17" charset="-128"/>
              </a:rPr>
              <a:t>常時：</a:t>
            </a:r>
            <a:endParaRPr lang="en-US" altLang="ja-JP" sz="1400" u="sng"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・災害発生時に最初に必要な自助の備えを高めるための具体的なお手伝い</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（支援活動）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・災害発生時に必要な機材の準備（消火機材、救出・避難機材など）</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・機材の使用方法や緊急時の活動をあらかじめ定めたマニュアル・手順書・</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取り扱い説明書などの準備</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・上記を活用した実践的な訓練（特に技術を要したり予備知識を必要とするもの</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は繰り返し訓練）</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・多くの人に活動について理解を求め、参加していただくための広報</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・効率的な活動を行うため、各組織の活動状況や機材の保管状況などが一元化</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できる情報管理</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・そして最後に（あるいは最初に）効果的に準備し運用する為の組織体制と</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要員などがあり、組織化・体系化して活動する。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当防災隊では５支隊５防災班で組織を構成している。</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非常</a:t>
            </a:r>
            <a:r>
              <a:rPr lang="ja-JP" altLang="en-US" sz="1400" u="sng" dirty="0" smtClean="0">
                <a:latin typeface="ＭＳ 明朝" pitchFamily="17" charset="-128"/>
                <a:ea typeface="ＭＳ 明朝" pitchFamily="17" charset="-128"/>
              </a:rPr>
              <a:t>時：</a:t>
            </a:r>
            <a:endParaRPr lang="en-US" altLang="ja-JP" sz="1400" u="sng"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災害発生時の活動は平常時とは全く異なる。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発生の状況（季節、曜日、時間帯、天候、被害状況）等で活動内容が異なるほか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時間の経過とともに優先度・重要度も変化する。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・初期段階では組織に関係なく参加出来る人が集まり活動を開始する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・優先度は①被害状況調査→後の優先度を決める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②救出・救護（特に重傷者の人命救助）であり</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なお初期消火（１度延焼が始まると被害が甚大になるため）も最優先あるが</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共助では間に合わない可能性が強く、自助・近助が重要。</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防災隊の活動（共助）以前に隣近所の助け合い（近助）が先行出来るような</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事前のご近所のネットワーク作りが必要・重要である。</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繰り返しになるが、非常時に効果的な活動を行うためには平常時の準備活動が</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重要である。別紙に</a:t>
            </a:r>
            <a:r>
              <a:rPr lang="ja-JP" altLang="en-US" sz="1400" b="1" u="sng" dirty="0" smtClean="0">
                <a:latin typeface="ＭＳ 明朝" pitchFamily="17" charset="-128"/>
                <a:ea typeface="ＭＳ 明朝" pitchFamily="17" charset="-128"/>
              </a:rPr>
              <a:t>、防災隊本部、各支隊、各防災班ごとの平常時、非常時の</a:t>
            </a:r>
            <a:endParaRPr lang="en-US" altLang="ja-JP" sz="1400" b="1" u="sng"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a:t>
            </a:r>
            <a:r>
              <a:rPr lang="ja-JP" altLang="en-US" sz="1400" b="1" u="sng" dirty="0" smtClean="0">
                <a:latin typeface="ＭＳ 明朝" pitchFamily="17" charset="-128"/>
                <a:ea typeface="ＭＳ 明朝" pitchFamily="17" charset="-128"/>
              </a:rPr>
              <a:t>具体的な活動内容と目標、現状などを一覧表で記載する</a:t>
            </a:r>
            <a:r>
              <a:rPr lang="ja-JP" altLang="en-US" sz="1400" dirty="0" smtClean="0">
                <a:latin typeface="ＭＳ 明朝" pitchFamily="17" charset="-128"/>
                <a:ea typeface="ＭＳ 明朝" pitchFamily="17" charset="-128"/>
              </a:rPr>
              <a:t>。（記入用紙次ページ）</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まだ活動開始して１年なので埋まっていない（決まっていない）項目が多いが、</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議論と実践（訓練）を重ね、全員のコンセンサスを得ながら質の高い活動に</a:t>
            </a:r>
            <a:r>
              <a:rPr lang="ja-JP" altLang="en-US" sz="1400" dirty="0" err="1" smtClean="0">
                <a:latin typeface="ＭＳ 明朝" pitchFamily="17" charset="-128"/>
                <a:ea typeface="ＭＳ 明朝" pitchFamily="17" charset="-128"/>
              </a:rPr>
              <a:t>つな</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げていく。</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またこの具体的な活動内容を</a:t>
            </a:r>
            <a:r>
              <a:rPr lang="ja-JP" altLang="en-US" sz="1400" b="1" u="sng" dirty="0" smtClean="0">
                <a:latin typeface="ＭＳ 明朝" pitchFamily="17" charset="-128"/>
                <a:ea typeface="ＭＳ 明朝" pitchFamily="17" charset="-128"/>
              </a:rPr>
              <a:t>活動マニュアルとしてフローチャート、手順書、</a:t>
            </a:r>
            <a:endParaRPr lang="en-US" altLang="ja-JP" sz="1400" b="1" u="sng"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a:t>
            </a:r>
            <a:r>
              <a:rPr lang="ja-JP" altLang="en-US" sz="1400" b="1" u="sng" dirty="0" smtClean="0">
                <a:latin typeface="ＭＳ 明朝" pitchFamily="17" charset="-128"/>
                <a:ea typeface="ＭＳ 明朝" pitchFamily="17" charset="-128"/>
              </a:rPr>
              <a:t>チェックシート、取扱い説明書など形式はさまざまであるが、非常時に活用</a:t>
            </a:r>
            <a:endParaRPr lang="en-US" altLang="ja-JP" sz="1400" b="1" u="sng"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a:t>
            </a:r>
            <a:r>
              <a:rPr lang="ja-JP" altLang="en-US" sz="1400" b="1" u="sng" dirty="0" smtClean="0">
                <a:latin typeface="ＭＳ 明朝" pitchFamily="17" charset="-128"/>
                <a:ea typeface="ＭＳ 明朝" pitchFamily="17" charset="-128"/>
              </a:rPr>
              <a:t>できるよう整備していく。</a:t>
            </a:r>
            <a:endParaRPr lang="en-US" altLang="ja-JP" sz="1400" b="1" u="sng" dirty="0" smtClean="0">
              <a:latin typeface="ＭＳ 明朝" pitchFamily="17" charset="-128"/>
              <a:ea typeface="ＭＳ 明朝" pitchFamily="17" charset="-128"/>
            </a:endParaRPr>
          </a:p>
        </p:txBody>
      </p:sp>
      <p:sp>
        <p:nvSpPr>
          <p:cNvPr id="3" name="テキスト ボックス 2"/>
          <p:cNvSpPr txBox="1"/>
          <p:nvPr/>
        </p:nvSpPr>
        <p:spPr>
          <a:xfrm>
            <a:off x="3078708" y="9192439"/>
            <a:ext cx="691215" cy="276999"/>
          </a:xfrm>
          <a:prstGeom prst="rect">
            <a:avLst/>
          </a:prstGeom>
          <a:noFill/>
        </p:spPr>
        <p:txBody>
          <a:bodyPr wrap="none" rtlCol="0">
            <a:spAutoFit/>
          </a:bodyPr>
          <a:lstStyle/>
          <a:p>
            <a:r>
              <a:rPr kumimoji="1" lang="ja-JP" altLang="en-US" sz="1200" dirty="0" err="1" smtClean="0"/>
              <a:t>ー</a:t>
            </a:r>
            <a:r>
              <a:rPr kumimoji="1" lang="ja-JP" altLang="en-US" sz="1200" dirty="0" smtClean="0"/>
              <a:t>１０ー</a:t>
            </a:r>
            <a:endParaRPr kumimoji="1" lang="ja-JP"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713469"/>
            <a:ext cx="7021512" cy="7755969"/>
          </a:xfrm>
          <a:prstGeom prst="rect">
            <a:avLst/>
          </a:prstGeom>
        </p:spPr>
        <p:txBody>
          <a:bodyPr wrap="square">
            <a:spAutoFit/>
          </a:bodyPr>
          <a:lstStyle/>
          <a:p>
            <a:pPr algn="ctr"/>
            <a:r>
              <a:rPr lang="ja-JP" altLang="en-US" sz="1800" dirty="0" smtClean="0">
                <a:latin typeface="ＭＳ 明朝" pitchFamily="17" charset="-128"/>
                <a:ea typeface="ＭＳ 明朝" pitchFamily="17" charset="-128"/>
              </a:rPr>
              <a:t>３－１．総括</a:t>
            </a:r>
            <a:endParaRPr lang="en-US" altLang="ja-JP" sz="1800" dirty="0" smtClean="0">
              <a:latin typeface="ＭＳ 明朝" pitchFamily="17" charset="-128"/>
              <a:ea typeface="ＭＳ 明朝" pitchFamily="17" charset="-128"/>
            </a:endParaRPr>
          </a:p>
          <a:p>
            <a:r>
              <a:rPr lang="ja-JP" altLang="en-US" sz="18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本格的な自主防災隊の活動開始初年度としては順調なスタートと言える。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・活動隊員として参加していただいた方が２００名を超えた</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・１０月に行った自主防災訓練で昨年度までの２．５倍の２５０名の参加を得た</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・安全確認の「無事です」の旗出し訓練では始めてにもかかわらず７５％もの</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世帯が旗を出したなど意識の高さは特筆すべきであり、又活動のメニューも</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多岐多彩に渡っている。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一方次のように種々の問題点も分かり、対応策を検討し次年度以降の活動に組み</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入れていく必要がある。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①組織によって活動にばらつきがある　　活動の項目、内容のみならず、</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目的がはっきりしているか、目標設定されているか、次の段階が考えられて</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いるかなど差がある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②組織はあるが実質活動していない防災班もある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③情報が共有されていないため、同じことを別々に実施したり、違う結論になる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ケースがあった</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④訓練の参加者が多すぎ、一部訓練を受けられない人が出たり混乱した</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⑤会議体の位置付、性格が不明確で連絡会議（情報交換会）か決定会議か不明瞭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で機材の調達などが遅れている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⑥支隊中心で活動しすぎたため本部が機能しなかった</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⑦広報が支隊中心で行われたため支隊間の差があり、全体として統一がとれて</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いない</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以上の観点より特に次の５点は今後の活動に重要で早急に対応策を検討する必要が</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ある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b="1" dirty="0" smtClean="0">
                <a:latin typeface="ＭＳ 明朝" pitchFamily="17" charset="-128"/>
                <a:ea typeface="ＭＳ 明朝" pitchFamily="17" charset="-128"/>
              </a:rPr>
              <a:t>  ①一部組織と活動内容（ミッション）の見直し（本部体制、防災班の一部、</a:t>
            </a:r>
            <a:endParaRPr lang="en-US" altLang="ja-JP" sz="1400" b="1"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決定機関）</a:t>
            </a:r>
            <a:endParaRPr lang="en-US" altLang="ja-JP" sz="1400" b="1"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②活動内容を定期的に見直す仕組みーＰＤＣＡ（会議体、ＰＴなど）</a:t>
            </a:r>
            <a:endParaRPr lang="en-US" altLang="ja-JP" sz="1400" b="1"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③情報の一元化と横展開の仕組み</a:t>
            </a:r>
            <a:endParaRPr lang="en-US" altLang="ja-JP" sz="1400" b="1"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④特に広報活動における本部広報と支隊広報の区分け</a:t>
            </a:r>
            <a:endParaRPr lang="en-US" altLang="ja-JP" sz="1400" b="1" dirty="0" smtClean="0">
              <a:latin typeface="ＭＳ 明朝" pitchFamily="17" charset="-128"/>
              <a:ea typeface="ＭＳ 明朝" pitchFamily="17" charset="-128"/>
            </a:endParaRPr>
          </a:p>
          <a:p>
            <a:r>
              <a:rPr lang="ja-JP" altLang="en-US" sz="1400" b="1" dirty="0" smtClean="0">
                <a:latin typeface="ＭＳ 明朝" pitchFamily="17" charset="-128"/>
                <a:ea typeface="ＭＳ 明朝" pitchFamily="17" charset="-128"/>
              </a:rPr>
              <a:t>　　⑤訓練体系と内容の見直し（一般向け支隊主催訓練、専門班向け訓練）</a:t>
            </a:r>
            <a:endParaRPr lang="en-US" altLang="ja-JP" sz="1400" b="1"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smtClean="0">
                <a:latin typeface="ＭＳ 明朝" pitchFamily="17" charset="-128"/>
                <a:ea typeface="ＭＳ 明朝" pitchFamily="17" charset="-128"/>
              </a:rPr>
              <a:t>また</a:t>
            </a:r>
            <a:r>
              <a:rPr lang="ja-JP" altLang="en-US" sz="1400" dirty="0" smtClean="0">
                <a:latin typeface="ＭＳ 明朝" pitchFamily="17" charset="-128"/>
                <a:ea typeface="ＭＳ 明朝" pitchFamily="17" charset="-128"/>
              </a:rPr>
              <a:t>個別の活動に対し目的、目標をもう一度整理し、重要度・優先度を設定し、</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限られたリソース（人と金）をどう重点配分するのかも 隊長・支隊長会議などで</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議論する必要がある。</a:t>
            </a:r>
            <a:endParaRPr lang="ja-JP" altLang="en-US" sz="2000" dirty="0">
              <a:latin typeface="ＭＳ 明朝" pitchFamily="17" charset="-128"/>
              <a:ea typeface="ＭＳ 明朝" pitchFamily="17" charset="-128"/>
            </a:endParaRPr>
          </a:p>
        </p:txBody>
      </p:sp>
      <p:sp>
        <p:nvSpPr>
          <p:cNvPr id="3" name="正方形/長方形 2"/>
          <p:cNvSpPr/>
          <p:nvPr/>
        </p:nvSpPr>
        <p:spPr>
          <a:xfrm>
            <a:off x="1" y="0"/>
            <a:ext cx="7021512" cy="1723549"/>
          </a:xfrm>
          <a:prstGeom prst="rect">
            <a:avLst/>
          </a:prstGeom>
        </p:spPr>
        <p:txBody>
          <a:bodyPr wrap="square">
            <a:spAutoFit/>
          </a:bodyPr>
          <a:lstStyle/>
          <a:p>
            <a:r>
              <a:rPr lang="ja-JP" altLang="en-US" sz="1800" dirty="0" smtClean="0">
                <a:latin typeface="ＭＳ 明朝" pitchFamily="17" charset="-128"/>
                <a:ea typeface="ＭＳ 明朝" pitchFamily="17" charset="-128"/>
              </a:rPr>
              <a:t>　　　　　３．２０１３年度の自主防災隊の活動報告</a:t>
            </a:r>
            <a:r>
              <a:rPr lang="en-US" altLang="ja-JP" sz="1800" dirty="0" smtClean="0">
                <a:latin typeface="ＭＳ 明朝" pitchFamily="17" charset="-128"/>
                <a:ea typeface="ＭＳ 明朝" pitchFamily="17" charset="-128"/>
              </a:rPr>
              <a:t/>
            </a:r>
            <a:br>
              <a:rPr lang="en-US" altLang="ja-JP" sz="1800" dirty="0" smtClean="0">
                <a:latin typeface="ＭＳ 明朝" pitchFamily="17" charset="-128"/>
                <a:ea typeface="ＭＳ 明朝" pitchFamily="17" charset="-128"/>
              </a:rPr>
            </a:br>
            <a:r>
              <a:rPr lang="ja-JP" altLang="en-US" sz="20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３－１．総括</a:t>
            </a:r>
            <a:r>
              <a:rPr lang="en-US" altLang="ja-JP" sz="1400" dirty="0" smtClean="0">
                <a:latin typeface="ＭＳ 明朝" pitchFamily="17" charset="-128"/>
                <a:ea typeface="ＭＳ 明朝" pitchFamily="17" charset="-128"/>
              </a:rPr>
              <a:t/>
            </a:r>
            <a:br>
              <a:rPr lang="en-US" altLang="ja-JP" sz="1400" dirty="0" smtClean="0">
                <a:latin typeface="ＭＳ 明朝" pitchFamily="17" charset="-128"/>
                <a:ea typeface="ＭＳ 明朝" pitchFamily="17" charset="-128"/>
              </a:rPr>
            </a:br>
            <a:r>
              <a:rPr lang="ja-JP" altLang="en-US" sz="1400" dirty="0" smtClean="0">
                <a:latin typeface="ＭＳ 明朝" pitchFamily="17" charset="-128"/>
                <a:ea typeface="ＭＳ 明朝" pitchFamily="17" charset="-128"/>
              </a:rPr>
              <a:t>　　３－２．自主防災隊本部</a:t>
            </a:r>
            <a:r>
              <a:rPr lang="en-US" altLang="ja-JP" sz="1400" dirty="0" smtClean="0">
                <a:latin typeface="ＭＳ 明朝" pitchFamily="17" charset="-128"/>
                <a:ea typeface="ＭＳ 明朝" pitchFamily="17" charset="-128"/>
              </a:rPr>
              <a:t/>
            </a:r>
            <a:br>
              <a:rPr lang="en-US" altLang="ja-JP" sz="1400" dirty="0" smtClean="0">
                <a:latin typeface="ＭＳ 明朝" pitchFamily="17" charset="-128"/>
                <a:ea typeface="ＭＳ 明朝" pitchFamily="17" charset="-128"/>
              </a:rPr>
            </a:br>
            <a:r>
              <a:rPr lang="ja-JP" altLang="en-US" sz="1400" dirty="0" smtClean="0">
                <a:latin typeface="ＭＳ 明朝" pitchFamily="17" charset="-128"/>
                <a:ea typeface="ＭＳ 明朝" pitchFamily="17" charset="-128"/>
              </a:rPr>
              <a:t>　　３－３．５支隊</a:t>
            </a:r>
            <a:r>
              <a:rPr lang="en-US" altLang="ja-JP" sz="1400" dirty="0" smtClean="0">
                <a:latin typeface="ＭＳ 明朝" pitchFamily="17" charset="-128"/>
                <a:ea typeface="ＭＳ 明朝" pitchFamily="17" charset="-128"/>
              </a:rPr>
              <a:t/>
            </a:r>
            <a:br>
              <a:rPr lang="en-US" altLang="ja-JP" sz="1400" dirty="0" smtClean="0">
                <a:latin typeface="ＭＳ 明朝" pitchFamily="17" charset="-128"/>
                <a:ea typeface="ＭＳ 明朝" pitchFamily="17" charset="-128"/>
              </a:rPr>
            </a:br>
            <a:r>
              <a:rPr lang="ja-JP" altLang="en-US" sz="1400" dirty="0" smtClean="0">
                <a:latin typeface="ＭＳ 明朝" pitchFamily="17" charset="-128"/>
                <a:ea typeface="ＭＳ 明朝" pitchFamily="17" charset="-128"/>
              </a:rPr>
              <a:t>　　３－４．各防災班</a:t>
            </a:r>
            <a:r>
              <a:rPr lang="ja-JP" altLang="en-US" sz="1200" dirty="0" smtClean="0">
                <a:latin typeface="ＭＳ 明朝" pitchFamily="17" charset="-128"/>
                <a:ea typeface="ＭＳ 明朝" pitchFamily="17" charset="-128"/>
              </a:rPr>
              <a:t>（避難・誘導班と給食・救護班は活動実態がないため今回は報告なし、</a:t>
            </a:r>
            <a:endParaRPr lang="en-US" altLang="ja-JP" sz="1200" dirty="0" smtClean="0">
              <a:latin typeface="ＭＳ 明朝" pitchFamily="17" charset="-128"/>
              <a:ea typeface="ＭＳ 明朝" pitchFamily="17" charset="-128"/>
            </a:endParaRPr>
          </a:p>
          <a:p>
            <a:r>
              <a:rPr lang="ja-JP" altLang="en-US" sz="1200" dirty="0" smtClean="0">
                <a:latin typeface="ＭＳ 明朝" pitchFamily="17" charset="-128"/>
                <a:ea typeface="ＭＳ 明朝" pitchFamily="17" charset="-128"/>
              </a:rPr>
              <a:t>　　　　　　　　　　　　　また情報・広報班は広報活動が支隊中心で行われたため支隊で報告）</a:t>
            </a:r>
            <a:endParaRPr lang="en-US" altLang="ja-JP" sz="1200" dirty="0" smtClean="0">
              <a:latin typeface="ＭＳ 明朝" pitchFamily="17" charset="-128"/>
              <a:ea typeface="ＭＳ 明朝" pitchFamily="17" charset="-128"/>
            </a:endParaRPr>
          </a:p>
          <a:p>
            <a:r>
              <a:rPr lang="ja-JP" altLang="en-US" sz="1200" dirty="0" smtClean="0">
                <a:latin typeface="ＭＳ 明朝" pitchFamily="17" charset="-128"/>
                <a:ea typeface="ＭＳ 明朝" pitchFamily="17" charset="-128"/>
              </a:rPr>
              <a:t>　　　　　　　</a:t>
            </a:r>
            <a:endParaRPr lang="ja-JP" altLang="en-US" sz="1400" u="sng" dirty="0">
              <a:latin typeface="ＭＳ 明朝" pitchFamily="17" charset="-128"/>
              <a:ea typeface="ＭＳ 明朝" pitchFamily="17" charset="-128"/>
            </a:endParaRPr>
          </a:p>
        </p:txBody>
      </p:sp>
      <p:sp>
        <p:nvSpPr>
          <p:cNvPr id="4" name="テキスト ボックス 3"/>
          <p:cNvSpPr txBox="1"/>
          <p:nvPr/>
        </p:nvSpPr>
        <p:spPr>
          <a:xfrm>
            <a:off x="3222724" y="9192439"/>
            <a:ext cx="691215" cy="276999"/>
          </a:xfrm>
          <a:prstGeom prst="rect">
            <a:avLst/>
          </a:prstGeom>
          <a:noFill/>
        </p:spPr>
        <p:txBody>
          <a:bodyPr wrap="none" rtlCol="0">
            <a:spAutoFit/>
          </a:bodyPr>
          <a:lstStyle/>
          <a:p>
            <a:r>
              <a:rPr kumimoji="1" lang="ja-JP" altLang="en-US" sz="1200" dirty="0" err="1" smtClean="0"/>
              <a:t>ー</a:t>
            </a:r>
            <a:r>
              <a:rPr kumimoji="1" lang="ja-JP" altLang="en-US" sz="1200" dirty="0" smtClean="0"/>
              <a:t>１２ー</a:t>
            </a:r>
            <a:endParaRPr kumimoji="1" lang="ja-JP"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78525"/>
            <a:ext cx="6751116"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609600" defTabSz="914400" eaLnBrk="0" fontAlgn="base" hangingPunct="0">
              <a:spcBef>
                <a:spcPct val="0"/>
              </a:spcBef>
              <a:spcAft>
                <a:spcPct val="0"/>
              </a:spcAf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１）</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２０１３年の活動→</a:t>
            </a:r>
            <a:r>
              <a:rPr kumimoji="1" lang="ja-JP" sz="1400" b="1" i="0" u="none" strike="noStrike" cap="none" normalizeH="0" baseline="0" dirty="0" smtClean="0">
                <a:ln>
                  <a:noFill/>
                </a:ln>
                <a:effectLst/>
                <a:latin typeface="ＭＳ 明朝" pitchFamily="17" charset="-128"/>
                <a:ea typeface="ＭＳ 明朝" pitchFamily="17" charset="-128"/>
                <a:cs typeface="Times New Roman" pitchFamily="18" charset="0"/>
              </a:rPr>
              <a:t>問題点の整理 </a:t>
            </a:r>
            <a:r>
              <a:rPr kumimoji="1" lang="ja-JP" altLang="en-US" sz="1400" b="0" i="0" u="none" strike="noStrike" cap="none" normalizeH="0" dirty="0" smtClean="0">
                <a:ln>
                  <a:noFill/>
                </a:ln>
                <a:effectLst/>
                <a:latin typeface="ＭＳ 明朝" pitchFamily="17" charset="-128"/>
                <a:ea typeface="ＭＳ 明朝" pitchFamily="17" charset="-128"/>
                <a:cs typeface="Times New Roman" pitchFamily="18" charset="0"/>
              </a:rPr>
              <a:t>  </a:t>
            </a:r>
            <a:endParaRPr kumimoji="1" lang="en-US" altLang="ja-JP" sz="1400" b="0" i="0" u="none" strike="noStrike" cap="none" normalizeH="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dirty="0" smtClean="0">
                <a:ln>
                  <a:noFill/>
                </a:ln>
                <a:effectLst/>
                <a:latin typeface="ＭＳ 明朝" pitchFamily="17" charset="-128"/>
                <a:ea typeface="ＭＳ 明朝" pitchFamily="17" charset="-128"/>
                <a:cs typeface="Times New Roman" pitchFamily="18" charset="0"/>
              </a:rPr>
              <a:t>　  </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①</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全体の評価とまとめ</a:t>
            </a:r>
            <a:r>
              <a:rPr lang="ja-JP" altLang="en-US" sz="1400" dirty="0" smtClean="0">
                <a:latin typeface="ＭＳ 明朝" pitchFamily="17" charset="-128"/>
                <a:ea typeface="ＭＳ 明朝" pitchFamily="17" charset="-128"/>
                <a:cs typeface="Times New Roman" pitchFamily="18" charset="0"/>
              </a:rPr>
              <a:t>を行う</a:t>
            </a:r>
            <a:r>
              <a:rPr lang="ja-JP" altLang="en-US" sz="1400" b="1" dirty="0" smtClean="0">
                <a:latin typeface="ＭＳ 明朝" pitchFamily="17" charset="-128"/>
                <a:ea typeface="ＭＳ 明朝" pitchFamily="17" charset="-128"/>
                <a:cs typeface="Times New Roman" pitchFamily="18" charset="0"/>
              </a:rPr>
              <a:t>プロジェクトチーム編成</a:t>
            </a:r>
            <a:endParaRPr lang="en-US" altLang="ja-JP" sz="1400" b="1" dirty="0" smtClean="0">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（１１月～３月、報告書作成）</a:t>
            </a:r>
            <a:endParaRPr lang="en-US" altLang="ja-JP" sz="1400" dirty="0" smtClean="0">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②</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一部</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組織と活動内容（ミッション）の見直し</a:t>
            </a: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（本部体制、防災班の一部、決定機関） </a:t>
            </a:r>
            <a:endParaRPr kumimoji="1" lang="ja-JP"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sz="1400" b="1" i="0" u="none" strike="noStrike" cap="none" normalizeH="0" baseline="0" dirty="0" smtClean="0">
                <a:ln>
                  <a:noFill/>
                </a:ln>
                <a:effectLst/>
                <a:latin typeface="ＭＳ 明朝" pitchFamily="17" charset="-128"/>
                <a:ea typeface="ＭＳ 明朝" pitchFamily="17" charset="-128"/>
                <a:cs typeface="Times New Roman" pitchFamily="18" charset="0"/>
              </a:rPr>
              <a:t>ミニＰＴ（ＷＧ</a:t>
            </a:r>
            <a:r>
              <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rPr>
              <a:t>)</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４グループ</a:t>
            </a:r>
            <a:endPar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b="1" dirty="0" smtClean="0">
                <a:latin typeface="ＭＳ 明朝" pitchFamily="17" charset="-128"/>
                <a:ea typeface="ＭＳ 明朝" pitchFamily="17" charset="-128"/>
                <a:cs typeface="Times New Roman" pitchFamily="18" charset="0"/>
              </a:rPr>
              <a:t>　</a:t>
            </a:r>
            <a:r>
              <a:rPr lang="ja-JP" altLang="en-US" sz="1400" b="1" dirty="0" smtClean="0">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本部体制、災害対策本部の体制と機能</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、給食</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給水班</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a:t>
            </a:r>
            <a:endPar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b="1" dirty="0" smtClean="0">
                <a:latin typeface="ＭＳ 明朝" pitchFamily="17" charset="-128"/>
                <a:ea typeface="ＭＳ 明朝" pitchFamily="17" charset="-128"/>
                <a:cs typeface="Times New Roman" pitchFamily="18" charset="0"/>
              </a:rPr>
              <a:t>　</a:t>
            </a:r>
            <a:r>
              <a:rPr lang="ja-JP" altLang="en-US" sz="1400" b="1" dirty="0" smtClean="0">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避難</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誘導班</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）→３月報告</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規約改定案作成（規約改定検討チーム）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lang="ja-JP" altLang="en-US" sz="1400" dirty="0" smtClean="0">
                <a:latin typeface="ＭＳ 明朝" pitchFamily="17" charset="-128"/>
                <a:ea typeface="ＭＳ 明朝" pitchFamily="17" charset="-128"/>
                <a:cs typeface="Times New Roman" pitchFamily="18" charset="0"/>
              </a:rPr>
              <a:t> </a:t>
            </a:r>
            <a:r>
              <a:rPr lang="en-US" altLang="ja-JP" sz="1400" dirty="0" smtClean="0">
                <a:latin typeface="ＭＳ 明朝" pitchFamily="17" charset="-128"/>
                <a:ea typeface="ＭＳ 明朝" pitchFamily="17" charset="-128"/>
                <a:cs typeface="Times New Roman" pitchFamily="18" charset="0"/>
              </a:rPr>
              <a:t> </a:t>
            </a:r>
            <a:r>
              <a:rPr lang="en-US" altLang="ja-JP" sz="1400" dirty="0" smtClean="0">
                <a:latin typeface="ＭＳ 明朝" pitchFamily="17" charset="-128"/>
                <a:ea typeface="ＭＳ 明朝" pitchFamily="17" charset="-128"/>
                <a:cs typeface="Times New Roman" pitchFamily="18" charset="0"/>
              </a:rPr>
              <a:t> </a:t>
            </a:r>
            <a:r>
              <a:rPr lang="ja-JP" altLang="en-US" sz="1400" dirty="0" smtClean="0">
                <a:latin typeface="ＭＳ 明朝" pitchFamily="17" charset="-128"/>
                <a:ea typeface="ＭＳ 明朝" pitchFamily="17" charset="-128"/>
                <a:cs typeface="Times New Roman" pitchFamily="18" charset="0"/>
              </a:rPr>
              <a:t>③</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活動</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内容を定期的に見直す仕組みーＰＤＣＡ</a:t>
            </a: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会議体、プロジェクトチームなど）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隊長・支隊長会議の位置付</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　　　　→毎期末、組織単位の活動報告（標準フォーム）</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規約改定案作成（規約改定検討チーム）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lang="en-US" altLang="ja-JP"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③情報の一元化と横展開の仕組み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活動記録（月報</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）作成</a:t>
            </a:r>
            <a:endPar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b="1" dirty="0" smtClean="0">
                <a:latin typeface="ＭＳ 明朝" pitchFamily="17" charset="-128"/>
                <a:ea typeface="ＭＳ 明朝" pitchFamily="17" charset="-128"/>
                <a:cs typeface="Times New Roman" pitchFamily="18" charset="0"/>
              </a:rPr>
              <a:t>　</a:t>
            </a:r>
            <a:r>
              <a:rPr lang="ja-JP" altLang="en-US" sz="1400" b="1" dirty="0" smtClean="0">
                <a:latin typeface="ＭＳ 明朝" pitchFamily="17" charset="-128"/>
                <a:ea typeface="ＭＳ 明朝" pitchFamily="17" charset="-128"/>
                <a:cs typeface="Times New Roman" pitchFamily="18" charset="0"/>
              </a:rPr>
              <a:t>　　　　　　　　　　　　　　　　　　新年度より実施</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④特に広報活動における本部広報と支隊広報の区分け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ミニＰＴ（ＷＧ</a:t>
            </a:r>
            <a:r>
              <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rPr>
              <a:t>)</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→広報活動の在り方と手法、担当</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整理</a:t>
            </a:r>
            <a:endParaRPr kumimoji="1" lang="en-US" altLang="ja-JP" sz="1400" b="1"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b="1" dirty="0" smtClean="0">
                <a:latin typeface="ＭＳ 明朝" pitchFamily="17" charset="-128"/>
                <a:ea typeface="ＭＳ 明朝" pitchFamily="17" charset="-128"/>
                <a:cs typeface="Times New Roman" pitchFamily="18" charset="0"/>
              </a:rPr>
              <a:t>　</a:t>
            </a:r>
            <a:r>
              <a:rPr lang="ja-JP" altLang="en-US" sz="1400" b="1" dirty="0" smtClean="0">
                <a:latin typeface="ＭＳ 明朝" pitchFamily="17" charset="-128"/>
                <a:ea typeface="ＭＳ 明朝" pitchFamily="17" charset="-128"/>
                <a:cs typeface="Times New Roman" pitchFamily="18" charset="0"/>
              </a:rPr>
              <a:t>　　　　新年度より情報広報班＋自治会広報で実施</a:t>
            </a:r>
            <a:endParaRPr lang="en-US" altLang="ja-JP" sz="1400" b="1" dirty="0" smtClean="0">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⑤訓練体系と内容の見直し（一般向け支隊主催訓練、専門向け訓練）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体系化案作成（すでに一部支隊・防災班で実施経験あり）</a:t>
            </a: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⑥個別の活動に対し目的、目標をもう一度整理し、重要度・優先度</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を</a:t>
            </a: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lang="ja-JP" altLang="en-US" sz="1400" dirty="0" smtClean="0">
                <a:latin typeface="ＭＳ 明朝" pitchFamily="17" charset="-128"/>
                <a:ea typeface="ＭＳ 明朝" pitchFamily="17" charset="-128"/>
                <a:cs typeface="Times New Roman" pitchFamily="18" charset="0"/>
              </a:rPr>
              <a:t>　　</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設定</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し</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、限られた</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リソース（人と金）をどう重点配分するのか</a:t>
            </a: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lang="ja-JP" altLang="en-US" sz="1400" dirty="0" smtClean="0">
                <a:latin typeface="ＭＳ 明朝" pitchFamily="17" charset="-128"/>
                <a:ea typeface="ＭＳ 明朝" pitchFamily="17" charset="-128"/>
                <a:cs typeface="Times New Roman" pitchFamily="18" charset="0"/>
              </a:rPr>
              <a:t>　　　　→</a:t>
            </a:r>
            <a:r>
              <a:rPr lang="ja-JP" altLang="en-US" sz="1400" b="1" dirty="0" smtClean="0">
                <a:latin typeface="ＭＳ 明朝" pitchFamily="17" charset="-128"/>
                <a:ea typeface="ＭＳ 明朝" pitchFamily="17" charset="-128"/>
                <a:cs typeface="Times New Roman" pitchFamily="18" charset="0"/>
              </a:rPr>
              <a:t>隊長・支隊長会議の</a:t>
            </a:r>
            <a:r>
              <a:rPr lang="ja-JP" altLang="en-US" sz="1400" b="1" dirty="0" smtClean="0">
                <a:latin typeface="ＭＳ 明朝" pitchFamily="17" charset="-128"/>
                <a:ea typeface="ＭＳ 明朝" pitchFamily="17" charset="-128"/>
                <a:cs typeface="Times New Roman" pitchFamily="18" charset="0"/>
              </a:rPr>
              <a:t>役割の整理と開催頻度の見直し</a:t>
            </a:r>
            <a:endParaRPr kumimoji="1" lang="ja-JP" altLang="en-US" sz="1400" b="1"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２</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）各組織の活動内容</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当報告書２項（</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作成要領）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３</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）活動マニュアルの構成→</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構成案作成</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４</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）規約改定→</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規約改定案作成（規約改定検討チーム） </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a:p>
            <a:pPr marL="0" marR="0" lvl="0" indent="609600"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effectLst/>
              <a:latin typeface="ＭＳ 明朝" pitchFamily="17" charset="-128"/>
              <a:ea typeface="ＭＳ 明朝" pitchFamily="17" charset="-128"/>
              <a:cs typeface="Times New Roman" pitchFamily="18" charset="0"/>
            </a:endParaRPr>
          </a:p>
          <a:p>
            <a:pPr marL="0" marR="0" lvl="0" indent="609600"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５</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）自助の備え</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の</a:t>
            </a:r>
            <a:r>
              <a:rPr lang="ja-JP" altLang="en-US" sz="1400" dirty="0" smtClean="0">
                <a:latin typeface="ＭＳ 明朝" pitchFamily="17" charset="-128"/>
                <a:ea typeface="ＭＳ 明朝" pitchFamily="17" charset="-128"/>
                <a:cs typeface="Times New Roman" pitchFamily="18" charset="0"/>
              </a:rPr>
              <a:t>促進</a:t>
            </a:r>
            <a:r>
              <a:rPr kumimoji="1" lang="ja-JP" altLang="en-US" sz="1400" b="0" i="0" u="none" strike="noStrike" cap="none" normalizeH="0" baseline="0" dirty="0" smtClean="0">
                <a:ln>
                  <a:noFill/>
                </a:ln>
                <a:effectLst/>
                <a:latin typeface="ＭＳ 明朝" pitchFamily="17" charset="-128"/>
                <a:ea typeface="ＭＳ 明朝" pitchFamily="17" charset="-128"/>
                <a:cs typeface="Times New Roman" pitchFamily="18" charset="0"/>
              </a:rPr>
              <a:t>→</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「安全ノート」改訂版 </a:t>
            </a:r>
            <a:r>
              <a:rPr kumimoji="1" lang="ja-JP" altLang="en-US" sz="1400" b="1" i="0" u="none" strike="noStrike" cap="none" normalizeH="0" baseline="0" dirty="0" smtClean="0">
                <a:ln>
                  <a:noFill/>
                </a:ln>
                <a:effectLst/>
                <a:latin typeface="ＭＳ 明朝" pitchFamily="17" charset="-128"/>
                <a:ea typeface="ＭＳ 明朝" pitchFamily="17" charset="-128"/>
                <a:cs typeface="Times New Roman" pitchFamily="18" charset="0"/>
              </a:rPr>
              <a:t>作成</a:t>
            </a:r>
            <a:endParaRPr kumimoji="1" lang="ja-JP" altLang="en-US" sz="1400" b="0" i="0" u="none" strike="noStrike" cap="none" normalizeH="0" baseline="0" dirty="0" smtClean="0">
              <a:ln>
                <a:noFill/>
              </a:ln>
              <a:effectLst/>
              <a:latin typeface="ＭＳ 明朝" pitchFamily="17" charset="-128"/>
              <a:ea typeface="ＭＳ 明朝" pitchFamily="17" charset="-128"/>
              <a:cs typeface="ＭＳ Ｐゴシック" pitchFamily="50" charset="-128"/>
            </a:endParaRPr>
          </a:p>
        </p:txBody>
      </p:sp>
      <p:sp>
        <p:nvSpPr>
          <p:cNvPr id="4" name="テキスト ボックス 3"/>
          <p:cNvSpPr txBox="1"/>
          <p:nvPr/>
        </p:nvSpPr>
        <p:spPr>
          <a:xfrm>
            <a:off x="3078708" y="9192439"/>
            <a:ext cx="691215" cy="276999"/>
          </a:xfrm>
          <a:prstGeom prst="rect">
            <a:avLst/>
          </a:prstGeom>
          <a:noFill/>
        </p:spPr>
        <p:txBody>
          <a:bodyPr wrap="none" rtlCol="0">
            <a:spAutoFit/>
          </a:bodyPr>
          <a:lstStyle/>
          <a:p>
            <a:r>
              <a:rPr kumimoji="1" lang="ja-JP" altLang="en-US" sz="1200" dirty="0" err="1" smtClean="0"/>
              <a:t>ー</a:t>
            </a:r>
            <a:r>
              <a:rPr kumimoji="1" lang="ja-JP" altLang="en-US" sz="1200" dirty="0" smtClean="0"/>
              <a:t>２８ー</a:t>
            </a:r>
            <a:endParaRPr kumimoji="1" lang="ja-JP" altLang="en-US" sz="1200" dirty="0"/>
          </a:p>
        </p:txBody>
      </p:sp>
      <p:sp>
        <p:nvSpPr>
          <p:cNvPr id="5" name="テキスト ボックス 4"/>
          <p:cNvSpPr txBox="1"/>
          <p:nvPr/>
        </p:nvSpPr>
        <p:spPr>
          <a:xfrm>
            <a:off x="558428" y="0"/>
            <a:ext cx="5184576" cy="400110"/>
          </a:xfrm>
          <a:prstGeom prst="rect">
            <a:avLst/>
          </a:prstGeom>
          <a:noFill/>
        </p:spPr>
        <p:txBody>
          <a:bodyPr wrap="square" rtlCol="0">
            <a:spAutoFit/>
          </a:bodyPr>
          <a:lstStyle/>
          <a:p>
            <a:pPr lvl="0" indent="609600" defTabSz="914400" eaLnBrk="0" fontAlgn="base" hangingPunct="0">
              <a:spcBef>
                <a:spcPct val="0"/>
              </a:spcBef>
              <a:spcAft>
                <a:spcPct val="0"/>
              </a:spcAft>
            </a:pPr>
            <a:r>
              <a:rPr lang="ja-JP" altLang="en-US" sz="2000" dirty="0" smtClean="0">
                <a:latin typeface="ＭＳ 明朝" pitchFamily="17" charset="-128"/>
                <a:ea typeface="ＭＳ 明朝" pitchFamily="17" charset="-128"/>
              </a:rPr>
              <a:t>４．改善検討プロジェクトの結果</a:t>
            </a:r>
            <a:endParaRPr lang="en-US" altLang="ja-JP" sz="2000" dirty="0" smtClean="0">
              <a:latin typeface="ＭＳ 明朝" pitchFamily="17" charset="-128"/>
              <a:ea typeface="ＭＳ 明朝" pitchFamily="17" charset="-128"/>
              <a:cs typeface="Times New Roman" pitchFamily="18" charset="0"/>
            </a:endParaRPr>
          </a:p>
        </p:txBody>
      </p:sp>
      <p:sp>
        <p:nvSpPr>
          <p:cNvPr id="6" name="下矢印 5"/>
          <p:cNvSpPr/>
          <p:nvPr/>
        </p:nvSpPr>
        <p:spPr>
          <a:xfrm>
            <a:off x="2646660" y="7543031"/>
            <a:ext cx="1152128" cy="8640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実施提</a:t>
            </a:r>
            <a:r>
              <a:rPr kumimoji="1" lang="ja-JP" altLang="en-US" sz="1600" b="1" dirty="0" smtClean="0"/>
              <a:t>案</a:t>
            </a:r>
            <a:endParaRPr kumimoji="1" lang="ja-JP" altLang="en-US" sz="1600" b="1" dirty="0"/>
          </a:p>
        </p:txBody>
      </p:sp>
      <p:sp>
        <p:nvSpPr>
          <p:cNvPr id="11" name="角丸四角形 10"/>
          <p:cNvSpPr/>
          <p:nvPr/>
        </p:nvSpPr>
        <p:spPr>
          <a:xfrm>
            <a:off x="1782564" y="8479135"/>
            <a:ext cx="295232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隊長</a:t>
            </a:r>
            <a:r>
              <a:rPr kumimoji="1" lang="ja-JP" altLang="en-US" sz="1600" dirty="0" smtClean="0">
                <a:solidFill>
                  <a:schemeClr val="tx1"/>
                </a:solidFill>
              </a:rPr>
              <a:t>支隊長</a:t>
            </a:r>
            <a:r>
              <a:rPr kumimoji="1" lang="ja-JP" altLang="en-US" sz="1600" dirty="0" smtClean="0">
                <a:solidFill>
                  <a:schemeClr val="tx1"/>
                </a:solidFill>
              </a:rPr>
              <a:t>会議開催</a:t>
            </a:r>
            <a:endParaRPr kumimoji="1" lang="en-US" altLang="ja-JP" sz="1600" dirty="0" smtClean="0">
              <a:solidFill>
                <a:schemeClr val="tx1"/>
              </a:solidFill>
            </a:endParaRPr>
          </a:p>
          <a:p>
            <a:pPr algn="ctr"/>
            <a:r>
              <a:rPr lang="ja-JP" altLang="en-US" sz="1600" dirty="0" smtClean="0">
                <a:solidFill>
                  <a:schemeClr val="tx1"/>
                </a:solidFill>
              </a:rPr>
              <a:t>（３月３０日）</a:t>
            </a:r>
            <a:endParaRPr kumimoji="1" lang="ja-JP" alt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78708" y="9192439"/>
            <a:ext cx="691215" cy="276999"/>
          </a:xfrm>
          <a:prstGeom prst="rect">
            <a:avLst/>
          </a:prstGeom>
          <a:noFill/>
        </p:spPr>
        <p:txBody>
          <a:bodyPr wrap="none" rtlCol="0">
            <a:spAutoFit/>
          </a:bodyPr>
          <a:lstStyle/>
          <a:p>
            <a:r>
              <a:rPr kumimoji="1" lang="ja-JP" altLang="en-US" sz="1200" dirty="0" err="1" smtClean="0"/>
              <a:t>ー</a:t>
            </a:r>
            <a:r>
              <a:rPr kumimoji="1" lang="ja-JP" altLang="en-US" sz="1200" dirty="0" smtClean="0"/>
              <a:t>２９ー</a:t>
            </a:r>
            <a:endParaRPr kumimoji="1" lang="ja-JP" altLang="en-US" sz="1200" dirty="0"/>
          </a:p>
        </p:txBody>
      </p:sp>
      <p:sp>
        <p:nvSpPr>
          <p:cNvPr id="5" name="テキスト ボックス 4"/>
          <p:cNvSpPr txBox="1"/>
          <p:nvPr/>
        </p:nvSpPr>
        <p:spPr>
          <a:xfrm>
            <a:off x="558428" y="0"/>
            <a:ext cx="5184576" cy="400110"/>
          </a:xfrm>
          <a:prstGeom prst="rect">
            <a:avLst/>
          </a:prstGeom>
          <a:noFill/>
        </p:spPr>
        <p:txBody>
          <a:bodyPr wrap="square" rtlCol="0">
            <a:spAutoFit/>
          </a:bodyPr>
          <a:lstStyle/>
          <a:p>
            <a:pPr lvl="0" indent="609600" defTabSz="914400" eaLnBrk="0" fontAlgn="base" hangingPunct="0">
              <a:spcBef>
                <a:spcPct val="0"/>
              </a:spcBef>
              <a:spcAft>
                <a:spcPct val="0"/>
              </a:spcAft>
            </a:pPr>
            <a:r>
              <a:rPr lang="ja-JP" altLang="en-US" sz="2000" dirty="0" smtClean="0">
                <a:latin typeface="ＭＳ 明朝" pitchFamily="17" charset="-128"/>
                <a:ea typeface="ＭＳ 明朝" pitchFamily="17" charset="-128"/>
              </a:rPr>
              <a:t>４．改善検討プロジェクトの結果</a:t>
            </a:r>
            <a:endParaRPr lang="en-US" altLang="ja-JP" sz="2000" dirty="0" smtClean="0">
              <a:latin typeface="ＭＳ 明朝" pitchFamily="17" charset="-128"/>
              <a:ea typeface="ＭＳ 明朝" pitchFamily="17" charset="-128"/>
              <a:cs typeface="Times New Roman" pitchFamily="18" charset="0"/>
            </a:endParaRPr>
          </a:p>
        </p:txBody>
      </p:sp>
      <p:sp>
        <p:nvSpPr>
          <p:cNvPr id="8" name="テキスト ボックス 7"/>
          <p:cNvSpPr txBox="1"/>
          <p:nvPr/>
        </p:nvSpPr>
        <p:spPr>
          <a:xfrm>
            <a:off x="270396" y="4302671"/>
            <a:ext cx="6408712" cy="4832092"/>
          </a:xfrm>
          <a:prstGeom prst="rect">
            <a:avLst/>
          </a:prstGeom>
          <a:noFill/>
          <a:ln>
            <a:solidFill>
              <a:schemeClr val="tx1"/>
            </a:solidFill>
            <a:prstDash val="dash"/>
          </a:ln>
        </p:spPr>
        <p:txBody>
          <a:bodyPr wrap="square" rtlCol="0">
            <a:spAutoFit/>
          </a:bodyPr>
          <a:lstStyle/>
          <a:p>
            <a:r>
              <a:rPr kumimoji="1" lang="ja-JP" altLang="en-US" sz="1400" dirty="0" smtClean="0">
                <a:latin typeface="ＭＳ 明朝" pitchFamily="17" charset="-128"/>
                <a:ea typeface="ＭＳ 明朝" pitchFamily="17" charset="-128"/>
              </a:rPr>
              <a:t>１）各組織の活動内容の再整理と２０１４年度重点活動の設定</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→活動実績：最新情報を事務局で整理</a:t>
            </a:r>
            <a:endParaRPr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　</a:t>
            </a:r>
            <a:r>
              <a:rPr kumimoji="1" lang="ja-JP" altLang="en-US" sz="1400" dirty="0" smtClean="0">
                <a:latin typeface="ＭＳ 明朝" pitchFamily="17" charset="-128"/>
                <a:ea typeface="ＭＳ 明朝" pitchFamily="17" charset="-128"/>
              </a:rPr>
              <a:t>　　　　活動内容の再整理：４）②</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　　　　２０１４重点活動：隊長＋事務局で作成</a:t>
            </a:r>
            <a:endParaRPr lang="en-US" altLang="ja-JP" sz="1400" dirty="0" smtClean="0">
              <a:latin typeface="ＭＳ 明朝" pitchFamily="17" charset="-128"/>
              <a:ea typeface="ＭＳ 明朝" pitchFamily="17" charset="-128"/>
            </a:endParaRPr>
          </a:p>
          <a:p>
            <a:endParaRPr kumimoji="1"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２</a:t>
            </a:r>
            <a:r>
              <a:rPr kumimoji="1" lang="ja-JP" altLang="en-US" sz="1400" dirty="0" smtClean="0">
                <a:latin typeface="ＭＳ 明朝" pitchFamily="17" charset="-128"/>
                <a:ea typeface="ＭＳ 明朝" pitchFamily="17" charset="-128"/>
              </a:rPr>
              <a:t>）組織と人事</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①本部隊員の</a:t>
            </a:r>
            <a:r>
              <a:rPr lang="ja-JP" altLang="en-US" sz="1400" dirty="0" smtClean="0">
                <a:latin typeface="ＭＳ 明朝" pitchFamily="17" charset="-128"/>
                <a:ea typeface="ＭＳ 明朝" pitchFamily="17" charset="-128"/>
              </a:rPr>
              <a:t>任命</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　　特に扇の要となる本部事務局</a:t>
            </a:r>
            <a:endParaRPr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　　②支隊、防災班の２０１４年度</a:t>
            </a:r>
            <a:r>
              <a:rPr kumimoji="1" lang="ja-JP" altLang="en-US" sz="1400" dirty="0" smtClean="0">
                <a:latin typeface="ＭＳ 明朝" pitchFamily="17" charset="-128"/>
                <a:ea typeface="ＭＳ 明朝" pitchFamily="17" charset="-128"/>
              </a:rPr>
              <a:t>責任者</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　③名簿と連絡網</a:t>
            </a:r>
            <a:endParaRPr kumimoji="1"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３</a:t>
            </a:r>
            <a:r>
              <a:rPr lang="ja-JP" altLang="en-US" sz="1400" dirty="0" smtClean="0">
                <a:latin typeface="ＭＳ 明朝" pitchFamily="17" charset="-128"/>
                <a:ea typeface="ＭＳ 明朝" pitchFamily="17" charset="-128"/>
              </a:rPr>
              <a:t>）責任者全体会議の</a:t>
            </a:r>
            <a:r>
              <a:rPr lang="ja-JP" altLang="en-US" sz="1400" dirty="0" smtClean="0">
                <a:latin typeface="ＭＳ 明朝" pitchFamily="17" charset="-128"/>
                <a:ea typeface="ＭＳ 明朝" pitchFamily="17" charset="-128"/>
              </a:rPr>
              <a:t>開催→４月２７日（日）ＰＭ</a:t>
            </a:r>
            <a:endParaRPr lang="en-US" altLang="ja-JP" sz="1400" dirty="0" smtClean="0">
              <a:latin typeface="ＭＳ 明朝" pitchFamily="17" charset="-128"/>
              <a:ea typeface="ＭＳ 明朝" pitchFamily="17" charset="-128"/>
            </a:endParaRPr>
          </a:p>
          <a:p>
            <a:endParaRPr kumimoji="1"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４</a:t>
            </a:r>
            <a:r>
              <a:rPr kumimoji="1" lang="ja-JP" altLang="en-US" sz="1400" dirty="0" smtClean="0">
                <a:latin typeface="ＭＳ 明朝" pitchFamily="17" charset="-128"/>
                <a:ea typeface="ＭＳ 明朝" pitchFamily="17" charset="-128"/>
              </a:rPr>
              <a:t>）提案項目の承認と早期実施の</a:t>
            </a:r>
            <a:r>
              <a:rPr kumimoji="1" lang="ja-JP" altLang="en-US" sz="1400" dirty="0" smtClean="0">
                <a:latin typeface="ＭＳ 明朝" pitchFamily="17" charset="-128"/>
                <a:ea typeface="ＭＳ 明朝" pitchFamily="17" charset="-128"/>
              </a:rPr>
              <a:t>体制作り</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①災害発生時の体制と活動内容の整理（災害対策本部他</a:t>
            </a:r>
            <a:r>
              <a:rPr lang="ja-JP" altLang="en-US" sz="1400" dirty="0" smtClean="0">
                <a:latin typeface="ＭＳ 明朝" pitchFamily="17" charset="-128"/>
                <a:ea typeface="ＭＳ 明朝" pitchFamily="17" charset="-128"/>
              </a:rPr>
              <a:t>）→</a:t>
            </a:r>
            <a:r>
              <a:rPr lang="ja-JP" altLang="en-US" sz="1400" dirty="0" smtClean="0">
                <a:latin typeface="ＭＳ 明朝" pitchFamily="17" charset="-128"/>
                <a:ea typeface="ＭＳ 明朝" pitchFamily="17" charset="-128"/>
              </a:rPr>
              <a:t>ミニ</a:t>
            </a:r>
            <a:r>
              <a:rPr lang="ja-JP" altLang="en-US" sz="1400" dirty="0" smtClean="0">
                <a:latin typeface="ＭＳ 明朝" pitchFamily="17" charset="-128"/>
                <a:ea typeface="ＭＳ 明朝" pitchFamily="17" charset="-128"/>
              </a:rPr>
              <a:t>ＰＴ</a:t>
            </a:r>
            <a:endParaRPr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　　②各組織の役割</a:t>
            </a:r>
            <a:r>
              <a:rPr kumimoji="1" lang="ja-JP" altLang="en-US" sz="1400" dirty="0" smtClean="0">
                <a:latin typeface="ＭＳ 明朝" pitchFamily="17" charset="-128"/>
                <a:ea typeface="ＭＳ 明朝" pitchFamily="17" charset="-128"/>
              </a:rPr>
              <a:t>一覧　→各組織で再整理</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a:t>
            </a:r>
            <a:r>
              <a:rPr kumimoji="1" lang="ja-JP" altLang="en-US" sz="1400" dirty="0" smtClean="0">
                <a:latin typeface="ＭＳ 明朝" pitchFamily="17" charset="-128"/>
                <a:ea typeface="ＭＳ 明朝" pitchFamily="17" charset="-128"/>
              </a:rPr>
              <a:t>ＰＤＣＡを回す仕組み（月報他）の具体的実施</a:t>
            </a:r>
            <a:r>
              <a:rPr kumimoji="1" lang="ja-JP" altLang="en-US" sz="1400" dirty="0" smtClean="0">
                <a:latin typeface="ＭＳ 明朝" pitchFamily="17" charset="-128"/>
                <a:ea typeface="ＭＳ 明朝" pitchFamily="17" charset="-128"/>
              </a:rPr>
              <a:t>方法　→事務局</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④２０１４年度予算案の</a:t>
            </a:r>
            <a:r>
              <a:rPr lang="ja-JP" altLang="en-US" sz="1400" dirty="0" smtClean="0">
                <a:latin typeface="ＭＳ 明朝" pitchFamily="17" charset="-128"/>
                <a:ea typeface="ＭＳ 明朝" pitchFamily="17" charset="-128"/>
              </a:rPr>
              <a:t>作成　→予算編成チーム</a:t>
            </a:r>
            <a:endParaRPr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　　⑤活動マニュアルの</a:t>
            </a:r>
            <a:r>
              <a:rPr kumimoji="1" lang="ja-JP" altLang="en-US" sz="1400" dirty="0" smtClean="0">
                <a:latin typeface="ＭＳ 明朝" pitchFamily="17" charset="-128"/>
                <a:ea typeface="ＭＳ 明朝" pitchFamily="17" charset="-128"/>
              </a:rPr>
              <a:t>作成　→次回隊長支隊長会議で具体案検討</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⑥「安全ノート」改訂版の</a:t>
            </a:r>
            <a:r>
              <a:rPr lang="ja-JP" altLang="en-US" sz="1400" dirty="0" smtClean="0">
                <a:latin typeface="ＭＳ 明朝" pitchFamily="17" charset="-128"/>
                <a:ea typeface="ＭＳ 明朝" pitchFamily="17" charset="-128"/>
              </a:rPr>
              <a:t>作成　→作成ＷＧ編成　７月発行目標</a:t>
            </a:r>
            <a:endParaRPr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　　⑦訓練</a:t>
            </a:r>
            <a:r>
              <a:rPr kumimoji="1" lang="ja-JP" altLang="en-US" sz="1400" dirty="0" smtClean="0">
                <a:latin typeface="ＭＳ 明朝" pitchFamily="17" charset="-128"/>
                <a:ea typeface="ＭＳ 明朝" pitchFamily="17" charset="-128"/>
              </a:rPr>
              <a:t>計画　→本部主催の全体訓練を秋に実施</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　　　　　　　　その日程にあわせ支隊・防災専門班の計画作成</a:t>
            </a:r>
            <a:r>
              <a:rPr kumimoji="1" lang="ja-JP" altLang="en-US" sz="1400" dirty="0" smtClean="0">
                <a:latin typeface="ＭＳ 明朝" pitchFamily="17" charset="-128"/>
                <a:ea typeface="ＭＳ 明朝" pitchFamily="17" charset="-128"/>
              </a:rPr>
              <a:t>　　　　　　　　　　　　　　　　　　　　</a:t>
            </a:r>
            <a:endParaRPr kumimoji="1" lang="ja-JP" altLang="en-US" sz="1400" dirty="0">
              <a:latin typeface="ＭＳ 明朝" pitchFamily="17" charset="-128"/>
              <a:ea typeface="ＭＳ 明朝" pitchFamily="17" charset="-128"/>
            </a:endParaRPr>
          </a:p>
        </p:txBody>
      </p:sp>
      <p:sp>
        <p:nvSpPr>
          <p:cNvPr id="9" name="下矢印 8"/>
          <p:cNvSpPr/>
          <p:nvPr/>
        </p:nvSpPr>
        <p:spPr>
          <a:xfrm>
            <a:off x="2826680" y="2574479"/>
            <a:ext cx="1152128" cy="86409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実施提</a:t>
            </a:r>
            <a:r>
              <a:rPr kumimoji="1" lang="ja-JP" altLang="en-US" sz="1600" b="1" dirty="0" smtClean="0"/>
              <a:t>案</a:t>
            </a:r>
            <a:endParaRPr kumimoji="1" lang="ja-JP" altLang="en-US" sz="1600" b="1" dirty="0"/>
          </a:p>
        </p:txBody>
      </p:sp>
      <p:sp>
        <p:nvSpPr>
          <p:cNvPr id="12" name="角丸四角形 11"/>
          <p:cNvSpPr/>
          <p:nvPr/>
        </p:nvSpPr>
        <p:spPr>
          <a:xfrm>
            <a:off x="1926580" y="3438575"/>
            <a:ext cx="295232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隊長</a:t>
            </a:r>
            <a:r>
              <a:rPr kumimoji="1" lang="ja-JP" altLang="en-US" sz="1600" dirty="0" smtClean="0">
                <a:solidFill>
                  <a:schemeClr val="tx1"/>
                </a:solidFill>
              </a:rPr>
              <a:t>支隊長</a:t>
            </a:r>
            <a:r>
              <a:rPr kumimoji="1" lang="ja-JP" altLang="en-US" sz="1600" dirty="0" smtClean="0">
                <a:solidFill>
                  <a:schemeClr val="tx1"/>
                </a:solidFill>
              </a:rPr>
              <a:t>会議開催</a:t>
            </a:r>
            <a:endParaRPr kumimoji="1" lang="en-US" altLang="ja-JP" sz="1600" dirty="0" smtClean="0">
              <a:solidFill>
                <a:schemeClr val="tx1"/>
              </a:solidFill>
            </a:endParaRPr>
          </a:p>
          <a:p>
            <a:pPr algn="ctr"/>
            <a:r>
              <a:rPr lang="ja-JP" altLang="en-US" sz="1600" dirty="0" smtClean="0">
                <a:solidFill>
                  <a:schemeClr val="tx1"/>
                </a:solidFill>
              </a:rPr>
              <a:t>（３月３０日）</a:t>
            </a:r>
            <a:endParaRPr kumimoji="1" lang="ja-JP" altLang="en-US" sz="1600" dirty="0"/>
          </a:p>
        </p:txBody>
      </p:sp>
      <p:sp>
        <p:nvSpPr>
          <p:cNvPr id="13" name="テキスト ボックス 12"/>
          <p:cNvSpPr txBox="1"/>
          <p:nvPr/>
        </p:nvSpPr>
        <p:spPr>
          <a:xfrm>
            <a:off x="2040833" y="558255"/>
            <a:ext cx="2723823" cy="369332"/>
          </a:xfrm>
          <a:prstGeom prst="rect">
            <a:avLst/>
          </a:prstGeom>
          <a:noFill/>
          <a:ln>
            <a:solidFill>
              <a:schemeClr val="tx1"/>
            </a:solidFill>
          </a:ln>
        </p:spPr>
        <p:txBody>
          <a:bodyPr wrap="none" rtlCol="0">
            <a:spAutoFit/>
          </a:bodyPr>
          <a:lstStyle/>
          <a:p>
            <a:r>
              <a:rPr lang="ja-JP" altLang="ja-JP" sz="1800" dirty="0" smtClean="0">
                <a:latin typeface="ＭＳ 明朝" pitchFamily="17" charset="-128"/>
                <a:ea typeface="ＭＳ 明朝" pitchFamily="17" charset="-128"/>
                <a:cs typeface="Times New Roman" pitchFamily="18" charset="0"/>
              </a:rPr>
              <a:t>２０１３年の</a:t>
            </a:r>
            <a:r>
              <a:rPr lang="ja-JP" altLang="ja-JP" sz="1800" dirty="0" smtClean="0">
                <a:latin typeface="ＭＳ 明朝" pitchFamily="17" charset="-128"/>
                <a:ea typeface="ＭＳ 明朝" pitchFamily="17" charset="-128"/>
                <a:cs typeface="Times New Roman" pitchFamily="18" charset="0"/>
              </a:rPr>
              <a:t>活動</a:t>
            </a:r>
            <a:r>
              <a:rPr lang="ja-JP" altLang="en-US" sz="1800" dirty="0" smtClean="0">
                <a:latin typeface="ＭＳ 明朝" pitchFamily="17" charset="-128"/>
                <a:ea typeface="ＭＳ 明朝" pitchFamily="17" charset="-128"/>
                <a:cs typeface="Times New Roman" pitchFamily="18" charset="0"/>
              </a:rPr>
              <a:t>の評価</a:t>
            </a:r>
            <a:endParaRPr kumimoji="1" lang="ja-JP" altLang="en-US" sz="1800" dirty="0"/>
          </a:p>
        </p:txBody>
      </p:sp>
      <p:sp>
        <p:nvSpPr>
          <p:cNvPr id="14" name="テキスト ボックス 13"/>
          <p:cNvSpPr txBox="1"/>
          <p:nvPr/>
        </p:nvSpPr>
        <p:spPr>
          <a:xfrm>
            <a:off x="2600281" y="1350343"/>
            <a:ext cx="1604927" cy="400110"/>
          </a:xfrm>
          <a:prstGeom prst="rect">
            <a:avLst/>
          </a:prstGeom>
          <a:noFill/>
          <a:ln>
            <a:solidFill>
              <a:schemeClr val="tx1"/>
            </a:solidFill>
          </a:ln>
        </p:spPr>
        <p:txBody>
          <a:bodyPr wrap="none" rtlCol="0">
            <a:spAutoFit/>
          </a:bodyPr>
          <a:lstStyle/>
          <a:p>
            <a:r>
              <a:rPr lang="ja-JP" altLang="ja-JP" sz="1800" b="1" dirty="0" smtClean="0">
                <a:latin typeface="ＭＳ 明朝" pitchFamily="17" charset="-128"/>
                <a:ea typeface="ＭＳ 明朝" pitchFamily="17" charset="-128"/>
                <a:cs typeface="Times New Roman" pitchFamily="18" charset="0"/>
              </a:rPr>
              <a:t>問題点</a:t>
            </a:r>
            <a:r>
              <a:rPr lang="ja-JP" altLang="ja-JP" sz="1800" b="1" dirty="0" smtClean="0">
                <a:latin typeface="ＭＳ 明朝" pitchFamily="17" charset="-128"/>
                <a:ea typeface="ＭＳ 明朝" pitchFamily="17" charset="-128"/>
                <a:cs typeface="Times New Roman" pitchFamily="18" charset="0"/>
              </a:rPr>
              <a:t>の整</a:t>
            </a:r>
            <a:r>
              <a:rPr lang="ja-JP" altLang="ja-JP" sz="2000" b="1" dirty="0" smtClean="0">
                <a:latin typeface="ＭＳ 明朝" pitchFamily="17" charset="-128"/>
                <a:ea typeface="ＭＳ 明朝" pitchFamily="17" charset="-128"/>
                <a:cs typeface="Times New Roman" pitchFamily="18" charset="0"/>
              </a:rPr>
              <a:t>理</a:t>
            </a:r>
            <a:endParaRPr kumimoji="1" lang="ja-JP" altLang="en-US" b="1" dirty="0"/>
          </a:p>
        </p:txBody>
      </p:sp>
      <p:sp>
        <p:nvSpPr>
          <p:cNvPr id="15" name="テキスト ボックス 14"/>
          <p:cNvSpPr txBox="1"/>
          <p:nvPr/>
        </p:nvSpPr>
        <p:spPr>
          <a:xfrm>
            <a:off x="2359029" y="2142431"/>
            <a:ext cx="2087431" cy="369332"/>
          </a:xfrm>
          <a:prstGeom prst="rect">
            <a:avLst/>
          </a:prstGeom>
          <a:noFill/>
          <a:ln>
            <a:solidFill>
              <a:schemeClr val="tx1"/>
            </a:solidFill>
          </a:ln>
        </p:spPr>
        <p:txBody>
          <a:bodyPr wrap="none" rtlCol="0">
            <a:spAutoFit/>
          </a:bodyPr>
          <a:lstStyle/>
          <a:p>
            <a:r>
              <a:rPr kumimoji="1" lang="ja-JP" altLang="en-US" sz="1800" dirty="0" smtClean="0"/>
              <a:t>ＰＴ・</a:t>
            </a:r>
            <a:r>
              <a:rPr lang="ja-JP" altLang="en-US" sz="1800" dirty="0" smtClean="0"/>
              <a:t>ＷＧによる検討</a:t>
            </a:r>
            <a:endParaRPr kumimoji="1" lang="ja-JP" altLang="en-US" sz="1800" dirty="0"/>
          </a:p>
        </p:txBody>
      </p:sp>
      <p:sp>
        <p:nvSpPr>
          <p:cNvPr id="16" name="下矢印 15"/>
          <p:cNvSpPr/>
          <p:nvPr/>
        </p:nvSpPr>
        <p:spPr>
          <a:xfrm>
            <a:off x="3222724" y="1782391"/>
            <a:ext cx="360040"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3222724" y="990303"/>
            <a:ext cx="360040"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err="1" smtClean="0"/>
              <a:t>うよ</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1026" name="Picture 2" descr="C:\Users\N.Hayashi\Pictures\MP Navigator\2013_03_15\IMG.jpg"/>
          <p:cNvPicPr>
            <a:picLocks noChangeAspect="1" noChangeArrowheads="1"/>
          </p:cNvPicPr>
          <p:nvPr/>
        </p:nvPicPr>
        <p:blipFill>
          <a:blip r:embed="rId2" cstate="print"/>
          <a:srcRect/>
          <a:stretch>
            <a:fillRect/>
          </a:stretch>
        </p:blipFill>
        <p:spPr bwMode="auto">
          <a:xfrm>
            <a:off x="0" y="-521865"/>
            <a:ext cx="7021513" cy="9789572"/>
          </a:xfrm>
          <a:prstGeom prst="rect">
            <a:avLst/>
          </a:prstGeom>
          <a:noFill/>
        </p:spPr>
      </p:pic>
      <p:sp>
        <p:nvSpPr>
          <p:cNvPr id="6" name="正方形/長方形 5"/>
          <p:cNvSpPr/>
          <p:nvPr/>
        </p:nvSpPr>
        <p:spPr>
          <a:xfrm>
            <a:off x="630436" y="1926407"/>
            <a:ext cx="5544616" cy="607412"/>
          </a:xfrm>
          <a:prstGeom prst="rect">
            <a:avLst/>
          </a:prstGeom>
          <a:solidFill>
            <a:schemeClr val="bg1"/>
          </a:solidFill>
          <a:effectLst>
            <a:outerShdw blurRad="50800" dist="38100" dir="5400000" algn="t" rotWithShape="0">
              <a:prstClr val="black">
                <a:alpha val="40000"/>
              </a:prstClr>
            </a:outerShdw>
          </a:effectLst>
        </p:spPr>
        <p:txBody>
          <a:bodyPr wrap="square" lIns="83376" tIns="41689" rIns="83376" bIns="41689">
            <a:spAutoFit/>
          </a:bodyPr>
          <a:lstStyle/>
          <a:p>
            <a:pPr algn="ctr"/>
            <a:r>
              <a:rPr lang="ja-JP" altLang="en-US" sz="3400" b="1" dirty="0" smtClean="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rPr>
              <a:t>自主防災隊　活動マニュアル</a:t>
            </a:r>
            <a:endParaRPr lang="en-US" altLang="ja-JP" sz="3400" b="1" dirty="0">
              <a:ln w="10541" cmpd="sng">
                <a:solidFill>
                  <a:srgbClr val="7D7D7D">
                    <a:tint val="100000"/>
                    <a:shade val="100000"/>
                    <a:satMod val="110000"/>
                  </a:srgbClr>
                </a:solidFill>
                <a:prstDash val="solid"/>
              </a:ln>
              <a:solidFill>
                <a:schemeClr val="tx1">
                  <a:lumMod val="65000"/>
                  <a:lumOff val="35000"/>
                </a:schemeClr>
              </a:solidFill>
              <a:latin typeface="HGP行書体" pitchFamily="66" charset="-128"/>
              <a:ea typeface="HGP行書体" pitchFamily="66" charset="-128"/>
            </a:endParaRPr>
          </a:p>
        </p:txBody>
      </p:sp>
      <p:sp>
        <p:nvSpPr>
          <p:cNvPr id="8" name="テキスト ボックス 7"/>
          <p:cNvSpPr txBox="1"/>
          <p:nvPr/>
        </p:nvSpPr>
        <p:spPr>
          <a:xfrm>
            <a:off x="630436" y="5742831"/>
            <a:ext cx="5616623" cy="2300183"/>
          </a:xfrm>
          <a:prstGeom prst="rect">
            <a:avLst/>
          </a:prstGeom>
          <a:solidFill>
            <a:schemeClr val="bg1"/>
          </a:solidFill>
        </p:spPr>
        <p:txBody>
          <a:bodyPr wrap="square" lIns="83376" tIns="41689" rIns="83376" bIns="41689" rtlCol="0">
            <a:spAutoFit/>
          </a:bodyPr>
          <a:lstStyle/>
          <a:p>
            <a:pPr algn="ctr"/>
            <a:r>
              <a:rPr lang="ja-JP" altLang="en-US" sz="1800" b="1" dirty="0" smtClean="0">
                <a:latin typeface="HGP教科書体" pitchFamily="18" charset="-128"/>
                <a:ea typeface="HGP教科書体" pitchFamily="18" charset="-128"/>
              </a:rPr>
              <a:t>このマニュアルは防災隊の活動を</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非常時・平常時</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それぞれ具体的にまとめたものです</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内容が広範囲に及びますので</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完成の都度個別に発行します</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バインダーなどにまとめて</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「ガイドブック」「安全ノート」「防災マップ」と</a:t>
            </a:r>
            <a:endParaRPr lang="en-US" altLang="ja-JP" sz="1800" b="1" dirty="0" smtClean="0">
              <a:latin typeface="HGP教科書体" pitchFamily="18" charset="-128"/>
              <a:ea typeface="HGP教科書体" pitchFamily="18" charset="-128"/>
            </a:endParaRPr>
          </a:p>
          <a:p>
            <a:pPr algn="ctr"/>
            <a:r>
              <a:rPr lang="ja-JP" altLang="en-US" sz="1800" b="1" dirty="0" smtClean="0">
                <a:latin typeface="HGP教科書体" pitchFamily="18" charset="-128"/>
                <a:ea typeface="HGP教科書体" pitchFamily="18" charset="-128"/>
              </a:rPr>
              <a:t>あわせて利用下さい</a:t>
            </a:r>
            <a:endParaRPr lang="ja-JP" altLang="en-US" sz="1800" b="1" dirty="0">
              <a:latin typeface="HGP教科書体" pitchFamily="18" charset="-128"/>
              <a:ea typeface="HGP教科書体" pitchFamily="18" charset="-128"/>
            </a:endParaRPr>
          </a:p>
        </p:txBody>
      </p:sp>
      <p:sp>
        <p:nvSpPr>
          <p:cNvPr id="9" name="テキスト ボックス 8"/>
          <p:cNvSpPr txBox="1"/>
          <p:nvPr/>
        </p:nvSpPr>
        <p:spPr>
          <a:xfrm>
            <a:off x="2286620" y="8839175"/>
            <a:ext cx="2521844" cy="369332"/>
          </a:xfrm>
          <a:prstGeom prst="rect">
            <a:avLst/>
          </a:prstGeom>
          <a:noFill/>
        </p:spPr>
        <p:txBody>
          <a:bodyPr wrap="none" rtlCol="0">
            <a:spAutoFit/>
          </a:bodyPr>
          <a:lstStyle/>
          <a:p>
            <a:r>
              <a:rPr lang="ja-JP" altLang="en-US" sz="1800" b="1" dirty="0" smtClean="0">
                <a:latin typeface="HGP正楷書体" pitchFamily="66" charset="-128"/>
                <a:ea typeface="HGP正楷書体" pitchFamily="66" charset="-128"/>
              </a:rPr>
              <a:t>２０１４年６月　第１版発行</a:t>
            </a:r>
            <a:endParaRPr kumimoji="1" lang="en-US" altLang="ja-JP" sz="1800" b="1" dirty="0" smtClean="0">
              <a:latin typeface="HGP正楷書体" pitchFamily="66" charset="-128"/>
              <a:ea typeface="HGP正楷書体" pitchFamily="66" charset="-128"/>
            </a:endParaRPr>
          </a:p>
        </p:txBody>
      </p:sp>
      <p:sp>
        <p:nvSpPr>
          <p:cNvPr id="10" name="フローチャート : 論理積ゲート 9"/>
          <p:cNvSpPr/>
          <p:nvPr/>
        </p:nvSpPr>
        <p:spPr>
          <a:xfrm>
            <a:off x="2790676" y="846287"/>
            <a:ext cx="3312368" cy="1080120"/>
          </a:xfrm>
          <a:prstGeom prst="flowChartDela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latin typeface="HGP行書体" pitchFamily="66" charset="-128"/>
                <a:ea typeface="HGP行書体" pitchFamily="66" charset="-128"/>
              </a:rPr>
              <a:t>に備えてこうしよう</a:t>
            </a:r>
          </a:p>
          <a:p>
            <a:r>
              <a:rPr lang="ja-JP" altLang="en-US" sz="3200" b="1" dirty="0" smtClean="0">
                <a:latin typeface="HGP行書体" pitchFamily="66" charset="-128"/>
                <a:ea typeface="HGP行書体" pitchFamily="66" charset="-128"/>
              </a:rPr>
              <a:t>の時はこうしよう</a:t>
            </a:r>
            <a:endParaRPr lang="en-US" altLang="ja-JP" sz="3200" b="1" dirty="0" smtClean="0">
              <a:latin typeface="HGP行書体" pitchFamily="66" charset="-128"/>
              <a:ea typeface="HGP行書体" pitchFamily="66" charset="-128"/>
            </a:endParaRPr>
          </a:p>
        </p:txBody>
      </p:sp>
      <p:sp>
        <p:nvSpPr>
          <p:cNvPr id="11" name="正方形/長方形 10"/>
          <p:cNvSpPr/>
          <p:nvPr/>
        </p:nvSpPr>
        <p:spPr>
          <a:xfrm>
            <a:off x="702444" y="-161825"/>
            <a:ext cx="5400600" cy="923330"/>
          </a:xfrm>
          <a:prstGeom prst="rect">
            <a:avLst/>
          </a:prstGeom>
          <a:noFill/>
        </p:spPr>
        <p:txBody>
          <a:bodyPr wrap="square" lIns="91440" tIns="45720" rIns="91440" bIns="45720">
            <a:spAutoFit/>
          </a:bodyPr>
          <a:lstStyle/>
          <a:p>
            <a:pPr algn="ctr"/>
            <a:r>
              <a:rPr lang="ja-JP" altLang="en-US" sz="5400" b="1" cap="none" spc="0" dirty="0" smtClean="0">
                <a:ln w="19050">
                  <a:solidFill>
                    <a:schemeClr val="tx1"/>
                  </a:solidFill>
                  <a:prstDash val="solid"/>
                  <a:miter lim="800000"/>
                </a:ln>
                <a:noFill/>
                <a:effectLst>
                  <a:outerShdw blurRad="25500" dist="23000" dir="7020000" algn="tl">
                    <a:srgbClr val="000000">
                      <a:alpha val="50000"/>
                    </a:srgbClr>
                  </a:outerShdw>
                </a:effectLst>
                <a:latin typeface="HGP行書体" pitchFamily="66" charset="-128"/>
                <a:ea typeface="HGP行書体" pitchFamily="66" charset="-128"/>
              </a:rPr>
              <a:t>いのちを守るために</a:t>
            </a:r>
            <a:endParaRPr lang="ja-JP" altLang="en-US" sz="5400" b="1" cap="none" spc="0" dirty="0">
              <a:ln w="19050">
                <a:solidFill>
                  <a:schemeClr val="tx1"/>
                </a:solidFill>
                <a:prstDash val="solid"/>
                <a:miter lim="800000"/>
              </a:ln>
              <a:noFill/>
              <a:effectLst>
                <a:outerShdw blurRad="25500" dist="23000" dir="7020000" algn="tl">
                  <a:srgbClr val="000000">
                    <a:alpha val="50000"/>
                  </a:srgbClr>
                </a:outerShdw>
              </a:effectLst>
              <a:latin typeface="HGP行書体" pitchFamily="66" charset="-128"/>
              <a:ea typeface="HGP行書体" pitchFamily="66"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2405" y="846287"/>
            <a:ext cx="6679108" cy="8309967"/>
          </a:xfrm>
          <a:prstGeom prst="rect">
            <a:avLst/>
          </a:prstGeom>
        </p:spPr>
        <p:txBody>
          <a:bodyPr wrap="square">
            <a:spAutoFit/>
          </a:bodyPr>
          <a:lstStyle/>
          <a:p>
            <a:r>
              <a:rPr lang="ja-JP" altLang="en-US" sz="1800" u="sng" dirty="0" smtClean="0">
                <a:latin typeface="ＭＳ 明朝" pitchFamily="17" charset="-128"/>
                <a:ea typeface="ＭＳ 明朝" pitchFamily="17" charset="-128"/>
              </a:rPr>
              <a:t>１．平常時の活動</a:t>
            </a:r>
            <a:endParaRPr lang="en-US" altLang="ja-JP" sz="1800" u="sng"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１）各組織の共助活動</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①本部の活動</a:t>
            </a:r>
            <a:r>
              <a:rPr lang="ja-JP" altLang="en-US" sz="1400" dirty="0" err="1" smtClean="0">
                <a:latin typeface="ＭＳ 明朝" pitchFamily="17" charset="-128"/>
                <a:ea typeface="ＭＳ 明朝" pitchFamily="17" charset="-128"/>
              </a:rPr>
              <a:t>ー</a:t>
            </a:r>
            <a:r>
              <a:rPr lang="ja-JP" altLang="en-US" sz="1400" dirty="0" smtClean="0">
                <a:latin typeface="ＭＳ 明朝" pitchFamily="17" charset="-128"/>
                <a:ea typeface="ＭＳ 明朝" pitchFamily="17" charset="-128"/>
              </a:rPr>
              <a:t>基本</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②各支隊の活動</a:t>
            </a:r>
            <a:r>
              <a:rPr lang="ja-JP" altLang="en-US" sz="1400" dirty="0" err="1" smtClean="0">
                <a:latin typeface="ＭＳ 明朝" pitchFamily="17" charset="-128"/>
                <a:ea typeface="ＭＳ 明朝" pitchFamily="17" charset="-128"/>
              </a:rPr>
              <a:t>ー</a:t>
            </a:r>
            <a:r>
              <a:rPr lang="ja-JP" altLang="en-US" sz="1400" dirty="0" smtClean="0">
                <a:latin typeface="ＭＳ 明朝" pitchFamily="17" charset="-128"/>
                <a:ea typeface="ＭＳ 明朝" pitchFamily="17" charset="-128"/>
              </a:rPr>
              <a:t>基本</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③各防災版の活動</a:t>
            </a:r>
            <a:r>
              <a:rPr lang="ja-JP" altLang="en-US" sz="1400" dirty="0" err="1" smtClean="0">
                <a:latin typeface="ＭＳ 明朝" pitchFamily="17" charset="-128"/>
                <a:ea typeface="ＭＳ 明朝" pitchFamily="17" charset="-128"/>
              </a:rPr>
              <a:t>ー</a:t>
            </a:r>
            <a:r>
              <a:rPr lang="ja-JP" altLang="en-US" sz="1400" dirty="0" smtClean="0">
                <a:latin typeface="ＭＳ 明朝" pitchFamily="17" charset="-128"/>
                <a:ea typeface="ＭＳ 明朝" pitchFamily="17" charset="-128"/>
              </a:rPr>
              <a:t>基本</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・情報・広報班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・避難・誘導班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・救出・救護班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・防火・消火班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・給食・給水班</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・防災青パト機動隊</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④本部・支隊横断、各班連携の活動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・防災訓練</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・広報活動</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２）自助の備えの支援活動</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①情報提供</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②自助の備えの状況把握</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③自助の備えの重要性の勧奨（広報活動）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④自助の備えの具体的支援活動</a:t>
            </a:r>
            <a:endParaRPr lang="en-US" altLang="ja-JP" sz="1400" dirty="0" smtClean="0">
              <a:latin typeface="ＭＳ 明朝" pitchFamily="17" charset="-128"/>
              <a:ea typeface="ＭＳ 明朝" pitchFamily="17" charset="-128"/>
            </a:endParaRPr>
          </a:p>
          <a:p>
            <a:endParaRPr lang="en-US" altLang="ja-JP" sz="1400" u="sng"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３）防災倉庫の保有機材と備蓄品</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①機材等の決定</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②管理体制と定期点検</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③機材の使い方（取り扱い説明書）</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４）会議と決定の仕組み</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①会議体とメンバー</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②決定の仕組み</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③年度ごとの活動のＰＤＣＡサイクル</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５）平常時連絡網</a:t>
            </a:r>
            <a:endParaRPr lang="en-US" altLang="ja-JP" sz="16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６）活動隊員名簿</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①責任者（防災班長以上）＝一覧</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②活動隊員＝支隊単位</a:t>
            </a:r>
            <a:endParaRPr lang="en-US" altLang="ja-JP" sz="1400" dirty="0" smtClean="0">
              <a:latin typeface="ＭＳ 明朝" pitchFamily="17" charset="-128"/>
              <a:ea typeface="ＭＳ 明朝" pitchFamily="17" charset="-128"/>
            </a:endParaRPr>
          </a:p>
          <a:p>
            <a:r>
              <a:rPr lang="ja-JP" altLang="en-US" sz="1400" u="sng" dirty="0" smtClean="0">
                <a:latin typeface="HGP教科書体" pitchFamily="18" charset="-128"/>
                <a:ea typeface="HGP教科書体" pitchFamily="18" charset="-128"/>
              </a:rPr>
              <a:t>　　</a:t>
            </a:r>
            <a:endParaRPr lang="en-US" altLang="ja-JP" sz="1400" u="sng" dirty="0" smtClean="0">
              <a:latin typeface="HGP教科書体" pitchFamily="18" charset="-128"/>
              <a:ea typeface="HGP教科書体" pitchFamily="18" charset="-128"/>
            </a:endParaRPr>
          </a:p>
        </p:txBody>
      </p:sp>
      <p:sp>
        <p:nvSpPr>
          <p:cNvPr id="5" name="テキスト ボックス 4"/>
          <p:cNvSpPr txBox="1"/>
          <p:nvPr/>
        </p:nvSpPr>
        <p:spPr>
          <a:xfrm>
            <a:off x="1278508" y="126207"/>
            <a:ext cx="3647152" cy="584775"/>
          </a:xfrm>
          <a:prstGeom prst="rect">
            <a:avLst/>
          </a:prstGeom>
          <a:noFill/>
        </p:spPr>
        <p:txBody>
          <a:bodyPr wrap="none" rtlCol="0">
            <a:spAutoFit/>
          </a:bodyPr>
          <a:lstStyle/>
          <a:p>
            <a:r>
              <a:rPr kumimoji="1" lang="ja-JP" altLang="en-US" sz="1800" u="sng" dirty="0" smtClean="0">
                <a:latin typeface="HG正楷書体" pitchFamily="65" charset="-128"/>
                <a:ea typeface="HG正楷書体" pitchFamily="65" charset="-128"/>
              </a:rPr>
              <a:t>自主防災隊活動マニュアルの構成</a:t>
            </a:r>
            <a:endParaRPr kumimoji="1" lang="en-US" altLang="ja-JP" sz="1800" u="sng"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（その１）</a:t>
            </a:r>
            <a:endParaRPr kumimoji="1" lang="ja-JP" altLang="en-US" sz="1400" dirty="0">
              <a:latin typeface="HG正楷書体" pitchFamily="65" charset="-128"/>
              <a:ea typeface="HG正楷書体" pitchFamily="65"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2405" y="846287"/>
            <a:ext cx="6679108" cy="7355860"/>
          </a:xfrm>
          <a:prstGeom prst="rect">
            <a:avLst/>
          </a:prstGeom>
        </p:spPr>
        <p:txBody>
          <a:bodyPr wrap="square">
            <a:spAutoFit/>
          </a:bodyPr>
          <a:lstStyle/>
          <a:p>
            <a:r>
              <a:rPr lang="ja-JP" altLang="en-US" sz="1800" u="sng" dirty="0" smtClean="0">
                <a:latin typeface="ＭＳ 明朝" pitchFamily="17" charset="-128"/>
                <a:ea typeface="ＭＳ 明朝" pitchFamily="17" charset="-128"/>
              </a:rPr>
              <a:t>２．非常時（災害発生時）の活動</a:t>
            </a:r>
            <a:endParaRPr lang="en-US" altLang="ja-JP" sz="1800" u="sng"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１）各組織の活動</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①災害対策本部</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・設置の条件</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・体制</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・役割</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・避難場所との連携</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②各支隊の活動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・支隊活動組織設置の条件</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（一時避難場所）</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・非常時体制</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・活動内容</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・支隊活動の中での防災班の位置付・活動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（支隊、時間軸で異なる）</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・一時避難場所運用マニュアル</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③青パト防災機動隊の活動</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・体制</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・活動内容</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２）本部・支隊間の組織横断・連携の活動</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・活動内容</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・指揮・命令系統と権限</a:t>
            </a:r>
            <a:endParaRPr lang="en-US" altLang="ja-JP" sz="14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３）非常時連絡網と連絡手段</a:t>
            </a:r>
            <a:endParaRPr lang="en-US" altLang="ja-JP" sz="1600" dirty="0" smtClean="0">
              <a:latin typeface="ＭＳ 明朝" pitchFamily="17" charset="-128"/>
              <a:ea typeface="ＭＳ 明朝" pitchFamily="17" charset="-128"/>
            </a:endParaRPr>
          </a:p>
          <a:p>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r>
              <a:rPr lang="ja-JP" altLang="en-US" sz="1600" dirty="0" smtClean="0">
                <a:latin typeface="ＭＳ 明朝" pitchFamily="17" charset="-128"/>
                <a:ea typeface="ＭＳ 明朝" pitchFamily="17" charset="-128"/>
              </a:rPr>
              <a:t>４）防災倉庫の保有機材と備蓄品</a:t>
            </a:r>
            <a:endParaRPr lang="en-US" altLang="ja-JP" sz="16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①非常時の使用・配付と決定権限</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endParaRPr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　</a:t>
            </a:r>
            <a:endParaRPr lang="en-US" altLang="ja-JP" sz="1400" u="sng" dirty="0" smtClean="0">
              <a:latin typeface="HGP教科書体" pitchFamily="18" charset="-128"/>
              <a:ea typeface="HGP教科書体" pitchFamily="18" charset="-128"/>
            </a:endParaRPr>
          </a:p>
          <a:p>
            <a:endParaRPr lang="en-US" altLang="ja-JP" sz="1200" dirty="0" smtClean="0">
              <a:latin typeface="HGP教科書体" pitchFamily="18" charset="-128"/>
              <a:ea typeface="HGP教科書体" pitchFamily="18" charset="-128"/>
            </a:endParaRPr>
          </a:p>
          <a:p>
            <a:r>
              <a:rPr lang="ja-JP" altLang="en-US" sz="1200" dirty="0" smtClean="0">
                <a:latin typeface="HGP教科書体" pitchFamily="18" charset="-128"/>
                <a:ea typeface="HGP教科書体" pitchFamily="18" charset="-128"/>
              </a:rPr>
              <a:t>　</a:t>
            </a:r>
            <a:r>
              <a:rPr lang="ja-JP" altLang="en-US" sz="1400" dirty="0" smtClean="0">
                <a:latin typeface="HGP教科書体" pitchFamily="18" charset="-128"/>
                <a:ea typeface="HGP教科書体" pitchFamily="18" charset="-128"/>
              </a:rPr>
              <a:t>　</a:t>
            </a:r>
            <a:endParaRPr lang="en-US" altLang="ja-JP" sz="1400" dirty="0" smtClean="0">
              <a:latin typeface="HGP教科書体" pitchFamily="18" charset="-128"/>
              <a:ea typeface="HGP教科書体" pitchFamily="18" charset="-128"/>
            </a:endParaRPr>
          </a:p>
          <a:p>
            <a:r>
              <a:rPr lang="ja-JP" altLang="en-US" sz="1400" dirty="0" smtClean="0">
                <a:latin typeface="HGP教科書体" pitchFamily="18" charset="-128"/>
                <a:ea typeface="HGP教科書体" pitchFamily="18" charset="-128"/>
              </a:rPr>
              <a:t>　　　　</a:t>
            </a:r>
            <a:endParaRPr lang="en-US" altLang="ja-JP" sz="1400" dirty="0" smtClean="0">
              <a:latin typeface="HGP教科書体" pitchFamily="18" charset="-128"/>
              <a:ea typeface="HGP教科書体" pitchFamily="18" charset="-128"/>
            </a:endParaRPr>
          </a:p>
          <a:p>
            <a:r>
              <a:rPr lang="ja-JP" altLang="en-US" sz="1400" dirty="0" smtClean="0">
                <a:latin typeface="HGP教科書体" pitchFamily="18" charset="-128"/>
                <a:ea typeface="HGP教科書体" pitchFamily="18" charset="-128"/>
              </a:rPr>
              <a:t>　</a:t>
            </a:r>
            <a:endParaRPr lang="en-US" altLang="ja-JP" sz="1400" dirty="0">
              <a:solidFill>
                <a:srgbClr val="FF0000"/>
              </a:solidFill>
              <a:latin typeface="HGP教科書体" pitchFamily="18" charset="-128"/>
              <a:ea typeface="HGP教科書体" pitchFamily="18" charset="-128"/>
            </a:endParaRPr>
          </a:p>
        </p:txBody>
      </p:sp>
      <p:sp>
        <p:nvSpPr>
          <p:cNvPr id="5" name="テキスト ボックス 4"/>
          <p:cNvSpPr txBox="1"/>
          <p:nvPr/>
        </p:nvSpPr>
        <p:spPr>
          <a:xfrm>
            <a:off x="1278508" y="126207"/>
            <a:ext cx="3647152" cy="584775"/>
          </a:xfrm>
          <a:prstGeom prst="rect">
            <a:avLst/>
          </a:prstGeom>
          <a:noFill/>
        </p:spPr>
        <p:txBody>
          <a:bodyPr wrap="none" rtlCol="0">
            <a:spAutoFit/>
          </a:bodyPr>
          <a:lstStyle/>
          <a:p>
            <a:r>
              <a:rPr kumimoji="1" lang="ja-JP" altLang="en-US" sz="1800" u="sng" dirty="0" smtClean="0">
                <a:latin typeface="HG正楷書体" pitchFamily="65" charset="-128"/>
                <a:ea typeface="HG正楷書体" pitchFamily="65" charset="-128"/>
              </a:rPr>
              <a:t>自主防災隊活動マニュアルの構成</a:t>
            </a:r>
            <a:endParaRPr kumimoji="1" lang="en-US" altLang="ja-JP" sz="1800" u="sng"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（その２）</a:t>
            </a:r>
            <a:endParaRPr kumimoji="1" lang="ja-JP" altLang="en-US" sz="1400" dirty="0">
              <a:latin typeface="HG正楷書体" pitchFamily="65" charset="-128"/>
              <a:ea typeface="HG正楷書体" pitchFamily="65"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8508" y="0"/>
            <a:ext cx="4339650" cy="369332"/>
          </a:xfrm>
          <a:prstGeom prst="rect">
            <a:avLst/>
          </a:prstGeom>
          <a:noFill/>
        </p:spPr>
        <p:txBody>
          <a:bodyPr wrap="none" rtlCol="0">
            <a:spAutoFit/>
          </a:bodyPr>
          <a:lstStyle/>
          <a:p>
            <a:r>
              <a:rPr kumimoji="1" lang="ja-JP" altLang="en-US" sz="1800" u="sng" dirty="0" smtClean="0">
                <a:latin typeface="HG正楷書体" pitchFamily="65" charset="-128"/>
                <a:ea typeface="HG正楷書体" pitchFamily="65" charset="-128"/>
              </a:rPr>
              <a:t>自主防災隊活動マニュアル作成の手引き</a:t>
            </a:r>
            <a:endParaRPr kumimoji="1" lang="en-US" altLang="ja-JP" sz="1800" u="sng" dirty="0" smtClean="0">
              <a:latin typeface="HG正楷書体" pitchFamily="65" charset="-128"/>
              <a:ea typeface="HG正楷書体" pitchFamily="65" charset="-128"/>
            </a:endParaRPr>
          </a:p>
        </p:txBody>
      </p:sp>
      <p:sp>
        <p:nvSpPr>
          <p:cNvPr id="3" name="テキスト ボックス 2"/>
          <p:cNvSpPr txBox="1"/>
          <p:nvPr/>
        </p:nvSpPr>
        <p:spPr>
          <a:xfrm>
            <a:off x="270396" y="486247"/>
            <a:ext cx="6372257" cy="8279190"/>
          </a:xfrm>
          <a:prstGeom prst="rect">
            <a:avLst/>
          </a:prstGeom>
          <a:noFill/>
        </p:spPr>
        <p:txBody>
          <a:bodyPr wrap="none" rtlCol="0">
            <a:spAutoFit/>
          </a:bodyPr>
          <a:lstStyle/>
          <a:p>
            <a:r>
              <a:rPr lang="ja-JP" altLang="en-US" sz="1400" dirty="0" smtClean="0">
                <a:latin typeface="ＭＳ Ｐ明朝" pitchFamily="18" charset="-128"/>
                <a:ea typeface="ＭＳ Ｐ明朝" pitchFamily="18" charset="-128"/>
              </a:rPr>
              <a:t>１．</a:t>
            </a:r>
            <a:r>
              <a:rPr lang="ja-JP" altLang="ja-JP" sz="1400" dirty="0" smtClean="0">
                <a:latin typeface="ＭＳ Ｐ明朝" pitchFamily="18" charset="-128"/>
                <a:ea typeface="ＭＳ Ｐ明朝" pitchFamily="18" charset="-128"/>
              </a:rPr>
              <a:t>基本的な考え</a:t>
            </a:r>
            <a:r>
              <a:rPr lang="ja-JP" altLang="en-US" sz="1400" dirty="0" smtClean="0">
                <a:latin typeface="ＭＳ Ｐ明朝" pitchFamily="18" charset="-128"/>
                <a:ea typeface="ＭＳ Ｐ明朝" pitchFamily="18" charset="-128"/>
              </a:rPr>
              <a:t>方</a:t>
            </a:r>
            <a:r>
              <a:rPr lang="ja-JP" altLang="ja-JP" sz="1400" dirty="0" smtClean="0">
                <a:latin typeface="ＭＳ Ｐ明朝" pitchFamily="18" charset="-128"/>
                <a:ea typeface="ＭＳ Ｐ明朝" pitchFamily="18" charset="-128"/>
              </a:rPr>
              <a:t>　</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a:t>
            </a:r>
            <a:r>
              <a:rPr lang="ja-JP" altLang="ja-JP" sz="1400" dirty="0" smtClean="0">
                <a:latin typeface="ＭＳ Ｐ明朝" pitchFamily="18" charset="-128"/>
                <a:ea typeface="ＭＳ Ｐ明朝" pitchFamily="18" charset="-128"/>
              </a:rPr>
              <a:t>　</a:t>
            </a:r>
            <a:r>
              <a:rPr lang="ja-JP" altLang="en-US" sz="1400" dirty="0" smtClean="0">
                <a:latin typeface="ＭＳ Ｐ明朝" pitchFamily="18" charset="-128"/>
                <a:ea typeface="ＭＳ Ｐ明朝" pitchFamily="18" charset="-128"/>
              </a:rPr>
              <a:t>非常</a:t>
            </a:r>
            <a:r>
              <a:rPr lang="ja-JP" altLang="ja-JP" sz="1400" dirty="0" smtClean="0">
                <a:latin typeface="ＭＳ Ｐ明朝" pitchFamily="18" charset="-128"/>
                <a:ea typeface="ＭＳ Ｐ明朝" pitchFamily="18" charset="-128"/>
              </a:rPr>
              <a:t>時用　・・・　読まなくても理解できる内容にする</a:t>
            </a:r>
          </a:p>
          <a:p>
            <a:r>
              <a:rPr lang="ja-JP" altLang="ja-JP" sz="1400" dirty="0" smtClean="0">
                <a:latin typeface="ＭＳ Ｐ明朝" pitchFamily="18" charset="-128"/>
                <a:ea typeface="ＭＳ Ｐ明朝" pitchFamily="18" charset="-128"/>
              </a:rPr>
              <a:t>　　　　</a:t>
            </a:r>
            <a:r>
              <a:rPr lang="ja-JP" altLang="en-US" sz="1400" dirty="0" smtClean="0">
                <a:latin typeface="ＭＳ Ｐ明朝" pitchFamily="18" charset="-128"/>
                <a:ea typeface="ＭＳ Ｐ明朝" pitchFamily="18" charset="-128"/>
              </a:rPr>
              <a:t>◇</a:t>
            </a:r>
            <a:r>
              <a:rPr lang="ja-JP" altLang="ja-JP" sz="1400" dirty="0" smtClean="0">
                <a:latin typeface="ＭＳ Ｐ明朝" pitchFamily="18" charset="-128"/>
                <a:ea typeface="ＭＳ Ｐ明朝" pitchFamily="18" charset="-128"/>
              </a:rPr>
              <a:t>　</a:t>
            </a:r>
            <a:r>
              <a:rPr lang="ja-JP" altLang="en-US" sz="1400" dirty="0" smtClean="0">
                <a:latin typeface="ＭＳ Ｐ明朝" pitchFamily="18" charset="-128"/>
                <a:ea typeface="ＭＳ Ｐ明朝" pitchFamily="18" charset="-128"/>
              </a:rPr>
              <a:t>平</a:t>
            </a:r>
            <a:r>
              <a:rPr lang="ja-JP" altLang="ja-JP" sz="1400" dirty="0" smtClean="0">
                <a:latin typeface="ＭＳ Ｐ明朝" pitchFamily="18" charset="-128"/>
                <a:ea typeface="ＭＳ Ｐ明朝" pitchFamily="18" charset="-128"/>
              </a:rPr>
              <a:t>常時用　・・・　</a:t>
            </a:r>
            <a:r>
              <a:rPr lang="ja-JP" altLang="en-US" sz="1400" dirty="0" smtClean="0">
                <a:latin typeface="ＭＳ Ｐ明朝" pitchFamily="18" charset="-128"/>
                <a:ea typeface="ＭＳ Ｐ明朝" pitchFamily="18" charset="-128"/>
              </a:rPr>
              <a:t>非常</a:t>
            </a:r>
            <a:r>
              <a:rPr lang="ja-JP" altLang="ja-JP" sz="1400" dirty="0" smtClean="0">
                <a:latin typeface="ＭＳ Ｐ明朝" pitchFamily="18" charset="-128"/>
                <a:ea typeface="ＭＳ Ｐ明朝" pitchFamily="18" charset="-128"/>
              </a:rPr>
              <a:t>時用を補足するもの　</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・管理用（台帳的用法）　</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a:t>
            </a:r>
            <a:r>
              <a:rPr lang="ja-JP" altLang="ja-JP" sz="1400" dirty="0" smtClean="0">
                <a:latin typeface="ＭＳ Ｐ明朝" pitchFamily="18" charset="-128"/>
                <a:ea typeface="ＭＳ Ｐ明朝" pitchFamily="18" charset="-128"/>
              </a:rPr>
              <a:t>訓練・教育用（</a:t>
            </a:r>
            <a:r>
              <a:rPr lang="ja-JP" altLang="en-US" sz="1400" dirty="0" smtClean="0">
                <a:latin typeface="ＭＳ Ｐ明朝" pitchFamily="18" charset="-128"/>
                <a:ea typeface="ＭＳ Ｐ明朝" pitchFamily="18" charset="-128"/>
              </a:rPr>
              <a:t>啓発</a:t>
            </a:r>
            <a:r>
              <a:rPr lang="ja-JP" altLang="ja-JP" sz="1400" dirty="0" smtClean="0">
                <a:latin typeface="ＭＳ Ｐ明朝" pitchFamily="18" charset="-128"/>
                <a:ea typeface="ＭＳ Ｐ明朝" pitchFamily="18" charset="-128"/>
              </a:rPr>
              <a:t>）に使う</a:t>
            </a:r>
            <a:endParaRPr lang="en-US" altLang="ja-JP" sz="1400" dirty="0" smtClean="0">
              <a:latin typeface="ＭＳ Ｐ明朝" pitchFamily="18" charset="-128"/>
              <a:ea typeface="ＭＳ Ｐ明朝" pitchFamily="18" charset="-128"/>
            </a:endParaRPr>
          </a:p>
          <a:p>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２．内容</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◇全体の構成は前述</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◇可能な限り個別・具体的に</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例）スタンドパイプの取り扱い方法含む消火栓の開け方</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テント付トイレの設置方法</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機材、備蓄品の定期点検とチェックポイント</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a:t>
            </a:r>
            <a:r>
              <a:rPr lang="ja-JP" altLang="ja-JP" sz="1400" dirty="0" smtClean="0">
                <a:latin typeface="ＭＳ Ｐ明朝" pitchFamily="18" charset="-128"/>
                <a:ea typeface="ＭＳ Ｐ明朝" pitchFamily="18" charset="-128"/>
              </a:rPr>
              <a:t>　　</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３．形式</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◇１項目：原則紙（Ａ４）１枚</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◇出来るだけ文章形式は避ける</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文章の場合は箇条書き</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◇図、フロ</a:t>
            </a:r>
            <a:r>
              <a:rPr lang="en-US" altLang="ja-JP" sz="1400" dirty="0" smtClean="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チャート、手順書、チェックシートなど見やすく理解しやすい形式</a:t>
            </a:r>
            <a:endParaRPr lang="en-US" altLang="ja-JP" sz="1400" dirty="0" smtClean="0">
              <a:latin typeface="ＭＳ Ｐ明朝" pitchFamily="18" charset="-128"/>
              <a:ea typeface="ＭＳ Ｐ明朝" pitchFamily="18" charset="-128"/>
            </a:endParaRPr>
          </a:p>
          <a:p>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４．次の項目は必ず入れる</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◇管理番号（変更の時は２ケタの枝番）　　番号表は別途定める</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◇作成日（変更日）　　　西暦年、月、（日）　　　２０１４，０４，０１</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◇作成者（組織）、確認者（責任者）</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◇配布先</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・活動隊員全員</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・責任者全員</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・特定防災班</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・特定支隊</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・支隊長以上など</a:t>
            </a:r>
            <a:endParaRPr lang="en-US" altLang="ja-JP" sz="1400" dirty="0" smtClean="0">
              <a:latin typeface="ＭＳ Ｐ明朝" pitchFamily="18" charset="-128"/>
              <a:ea typeface="ＭＳ Ｐ明朝" pitchFamily="18" charset="-128"/>
            </a:endParaRPr>
          </a:p>
          <a:p>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５</a:t>
            </a:r>
            <a:r>
              <a:rPr lang="en-US" altLang="ja-JP" sz="1400" dirty="0" smtClean="0">
                <a:latin typeface="ＭＳ Ｐ明朝" pitchFamily="18" charset="-128"/>
                <a:ea typeface="ＭＳ Ｐ明朝" pitchFamily="18" charset="-128"/>
              </a:rPr>
              <a:t>.</a:t>
            </a:r>
            <a:r>
              <a:rPr lang="ja-JP" altLang="ja-JP" sz="1400" dirty="0" smtClean="0">
                <a:latin typeface="ＭＳ Ｐ明朝" pitchFamily="18" charset="-128"/>
                <a:ea typeface="ＭＳ Ｐ明朝" pitchFamily="18" charset="-128"/>
              </a:rPr>
              <a:t>　ファイル</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◇各個人：</a:t>
            </a:r>
            <a:r>
              <a:rPr lang="ja-JP" altLang="ja-JP" sz="1400" dirty="0" smtClean="0">
                <a:latin typeface="ＭＳ Ｐ明朝" pitchFamily="18" charset="-128"/>
                <a:ea typeface="ＭＳ Ｐ明朝" pitchFamily="18" charset="-128"/>
              </a:rPr>
              <a:t>追加・変更が発生したとき簡単に差し替えができる、</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a:t>
            </a:r>
            <a:r>
              <a:rPr lang="ja-JP" altLang="ja-JP" sz="1400" dirty="0" smtClean="0">
                <a:latin typeface="ＭＳ Ｐ明朝" pitchFamily="18" charset="-128"/>
                <a:ea typeface="ＭＳ Ｐ明朝" pitchFamily="18" charset="-128"/>
              </a:rPr>
              <a:t>ページの増減が簡単にできる</a:t>
            </a:r>
            <a:r>
              <a:rPr lang="ja-JP" altLang="en-US" sz="1400" dirty="0" smtClean="0">
                <a:latin typeface="ＭＳ Ｐ明朝" pitchFamily="18" charset="-128"/>
                <a:ea typeface="ＭＳ Ｐ明朝" pitchFamily="18" charset="-128"/>
              </a:rPr>
              <a:t>ファイル</a:t>
            </a:r>
            <a:r>
              <a:rPr lang="ja-JP" altLang="ja-JP" sz="1400" dirty="0" smtClean="0">
                <a:latin typeface="ＭＳ Ｐ明朝" pitchFamily="18" charset="-128"/>
                <a:ea typeface="ＭＳ Ｐ明朝" pitchFamily="18" charset="-128"/>
              </a:rPr>
              <a:t>方式</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（差し込み式バインダ</a:t>
            </a:r>
            <a:r>
              <a:rPr lang="en-US" altLang="ja-JP" sz="1400" dirty="0" smtClean="0">
                <a:latin typeface="ＭＳ Ｐ明朝" pitchFamily="18" charset="-128"/>
                <a:ea typeface="ＭＳ Ｐ明朝" pitchFamily="18" charset="-128"/>
              </a:rPr>
              <a:t>―</a:t>
            </a:r>
            <a:r>
              <a:rPr lang="ja-JP" altLang="en-US" sz="1400" dirty="0" smtClean="0">
                <a:latin typeface="ＭＳ Ｐ明朝" pitchFamily="18" charset="-128"/>
                <a:ea typeface="ＭＳ Ｐ明朝" pitchFamily="18" charset="-128"/>
              </a:rPr>
              <a:t>など）</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◇マスター：支隊、防災班独自のものも含めすべて本部事務局に配付</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本部でマスターファイルを作成、管理</a:t>
            </a:r>
            <a:endParaRPr lang="en-US" altLang="ja-JP" sz="1400" dirty="0" smtClean="0">
              <a:latin typeface="ＭＳ Ｐ明朝" pitchFamily="18" charset="-128"/>
              <a:ea typeface="ＭＳ Ｐ明朝" pitchFamily="18" charset="-128"/>
            </a:endParaRPr>
          </a:p>
          <a:p>
            <a:r>
              <a:rPr lang="ja-JP" altLang="ja-JP" sz="1400" dirty="0" smtClean="0">
                <a:latin typeface="ＭＳ Ｐ明朝" pitchFamily="18" charset="-128"/>
                <a:ea typeface="ＭＳ Ｐ明朝" pitchFamily="18" charset="-128"/>
              </a:rPr>
              <a:t>　　　　　　　　</a:t>
            </a:r>
            <a:endParaRPr lang="en-US" altLang="ja-JP" sz="1400" dirty="0" smtClean="0">
              <a:latin typeface="ＭＳ Ｐ明朝" pitchFamily="18" charset="-128"/>
              <a:ea typeface="ＭＳ Ｐ明朝" pitchFamily="18" charset="-128"/>
            </a:endParaRPr>
          </a:p>
          <a:p>
            <a:endParaRPr lang="en-US" altLang="ja-JP" sz="1400" dirty="0" smtClean="0">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8508" y="270223"/>
            <a:ext cx="4326826" cy="384721"/>
          </a:xfrm>
          <a:prstGeom prst="rect">
            <a:avLst/>
          </a:prstGeom>
          <a:noFill/>
        </p:spPr>
        <p:txBody>
          <a:bodyPr wrap="none" rtlCol="0">
            <a:spAutoFit/>
          </a:bodyPr>
          <a:lstStyle/>
          <a:p>
            <a:r>
              <a:rPr lang="ja-JP" altLang="en-US" dirty="0" smtClean="0">
                <a:latin typeface="ＭＳ 明朝" pitchFamily="17" charset="-128"/>
                <a:ea typeface="ＭＳ 明朝" pitchFamily="17" charset="-128"/>
              </a:rPr>
              <a:t>５．２０１３</a:t>
            </a:r>
            <a:r>
              <a:rPr kumimoji="1" lang="ja-JP" altLang="en-US" dirty="0" smtClean="0">
                <a:latin typeface="ＭＳ 明朝" pitchFamily="17" charset="-128"/>
                <a:ea typeface="ＭＳ 明朝" pitchFamily="17" charset="-128"/>
              </a:rPr>
              <a:t>年度自主防災隊決算報告</a:t>
            </a:r>
            <a:endParaRPr kumimoji="1" lang="ja-JP" altLang="en-US" dirty="0">
              <a:latin typeface="ＭＳ 明朝" pitchFamily="17" charset="-128"/>
              <a:ea typeface="ＭＳ 明朝" pitchFamily="17" charset="-128"/>
            </a:endParaRPr>
          </a:p>
        </p:txBody>
      </p:sp>
      <p:sp>
        <p:nvSpPr>
          <p:cNvPr id="3" name="テキスト ボックス 2"/>
          <p:cNvSpPr txBox="1"/>
          <p:nvPr/>
        </p:nvSpPr>
        <p:spPr>
          <a:xfrm>
            <a:off x="4590876" y="6534919"/>
            <a:ext cx="697627" cy="307777"/>
          </a:xfrm>
          <a:prstGeom prst="rect">
            <a:avLst/>
          </a:prstGeom>
          <a:noFill/>
        </p:spPr>
        <p:txBody>
          <a:bodyPr wrap="none" rtlCol="0">
            <a:spAutoFit/>
          </a:bodyPr>
          <a:lstStyle/>
          <a:p>
            <a:r>
              <a:rPr lang="ja-JP" altLang="en-US" sz="1400" b="1" dirty="0" smtClean="0">
                <a:latin typeface="+mn-ea"/>
              </a:rPr>
              <a:t>予算</a:t>
            </a:r>
            <a:r>
              <a:rPr lang="ja-JP" altLang="en-US" sz="1200" b="1" dirty="0" smtClean="0">
                <a:latin typeface="ＭＳ 明朝" pitchFamily="17" charset="-128"/>
                <a:ea typeface="ＭＳ 明朝" pitchFamily="17" charset="-128"/>
              </a:rPr>
              <a:t>　</a:t>
            </a:r>
            <a:endParaRPr lang="en-US" altLang="ja-JP" sz="1200" b="1" dirty="0" smtClean="0">
              <a:latin typeface="ＭＳ 明朝" pitchFamily="17" charset="-128"/>
              <a:ea typeface="ＭＳ 明朝" pitchFamily="17" charset="-128"/>
            </a:endParaRPr>
          </a:p>
        </p:txBody>
      </p:sp>
      <p:sp>
        <p:nvSpPr>
          <p:cNvPr id="4" name="テキスト ボックス 3"/>
          <p:cNvSpPr txBox="1"/>
          <p:nvPr/>
        </p:nvSpPr>
        <p:spPr>
          <a:xfrm>
            <a:off x="5382964" y="6534919"/>
            <a:ext cx="1008112" cy="307777"/>
          </a:xfrm>
          <a:prstGeom prst="rect">
            <a:avLst/>
          </a:prstGeom>
          <a:noFill/>
        </p:spPr>
        <p:txBody>
          <a:bodyPr wrap="square" rtlCol="0">
            <a:spAutoFit/>
          </a:bodyPr>
          <a:lstStyle/>
          <a:p>
            <a:pPr algn="ctr"/>
            <a:r>
              <a:rPr kumimoji="1" lang="en-US" altLang="ja-JP" sz="1400" b="1" dirty="0" smtClean="0">
                <a:latin typeface="ＭＳ 明朝" pitchFamily="17" charset="-128"/>
                <a:ea typeface="ＭＳ 明朝" pitchFamily="17" charset="-128"/>
              </a:rPr>
              <a:t>2,200,000</a:t>
            </a:r>
            <a:endParaRPr kumimoji="1" lang="ja-JP" altLang="en-US" sz="1400" b="1" dirty="0">
              <a:latin typeface="ＭＳ 明朝" pitchFamily="17" charset="-128"/>
              <a:ea typeface="ＭＳ 明朝" pitchFamily="17" charset="-128"/>
            </a:endParaRPr>
          </a:p>
        </p:txBody>
      </p:sp>
      <p:graphicFrame>
        <p:nvGraphicFramePr>
          <p:cNvPr id="5" name="表 4"/>
          <p:cNvGraphicFramePr>
            <a:graphicFrameLocks noGrp="1"/>
          </p:cNvGraphicFramePr>
          <p:nvPr/>
        </p:nvGraphicFramePr>
        <p:xfrm>
          <a:off x="558428" y="990303"/>
          <a:ext cx="6192687" cy="5486400"/>
        </p:xfrm>
        <a:graphic>
          <a:graphicData uri="http://schemas.openxmlformats.org/drawingml/2006/table">
            <a:tbl>
              <a:tblPr firstRow="1" bandRow="1">
                <a:tableStyleId>{5C22544A-7EE6-4342-B048-85BDC9FD1C3A}</a:tableStyleId>
              </a:tblPr>
              <a:tblGrid>
                <a:gridCol w="4790571"/>
                <a:gridCol w="1051588"/>
                <a:gridCol w="350528"/>
              </a:tblGrid>
              <a:tr h="252000">
                <a:tc>
                  <a:txBody>
                    <a:bodyPr/>
                    <a:lstStyle/>
                    <a:p>
                      <a:pPr algn="ctr"/>
                      <a:r>
                        <a:rPr kumimoji="1" lang="ja-JP" altLang="en-US" sz="1400" dirty="0" smtClean="0">
                          <a:solidFill>
                            <a:schemeClr val="tx1"/>
                          </a:solidFill>
                        </a:rPr>
                        <a:t>品目</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dirty="0" smtClean="0">
                          <a:solidFill>
                            <a:schemeClr val="tx1"/>
                          </a:solidFill>
                        </a:rPr>
                        <a:t>金額</a:t>
                      </a:r>
                      <a:endParaRPr kumimoji="1" lang="ja-JP"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smtClean="0"/>
                        <a:t>確</a:t>
                      </a:r>
                      <a:endParaRPr kumimoji="1" lang="ja-JP" altLang="en-US" sz="1200" dirty="0"/>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かえで公園防災倉庫</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188,280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防災見学会</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100,198</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腕章（１２０）</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78,435</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防災のぼり旗と台</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47,462</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ガイドブック印刷費</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74,130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「無事です」の旗</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402,150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防災プラカード（６）</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18,630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ハンドマイク（５）</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20,039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スタンドパイプ（１）</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93,450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防災倉庫用消火器（支隊ｘ２）</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56,616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かえで機材（トイレ、車いす他）</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59,043</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pPr marL="0" marR="0" indent="0" algn="l" defTabSz="914276"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明朝" pitchFamily="17" charset="-128"/>
                          <a:ea typeface="ＭＳ 明朝" pitchFamily="17" charset="-128"/>
                        </a:rPr>
                        <a:t>乾パン、飲料水補充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47,520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pPr marL="0" marR="0" indent="0" algn="l" defTabSz="914276"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ＭＳ 明朝" pitchFamily="17" charset="-128"/>
                          <a:ea typeface="ＭＳ 明朝" pitchFamily="17" charset="-128"/>
                        </a:rPr>
                        <a:t>ヘルメットｘ３０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29,400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上期運営費</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99,662</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r>
                        <a:rPr kumimoji="1" lang="ja-JP" altLang="en-US" sz="1400" dirty="0" smtClean="0">
                          <a:solidFill>
                            <a:schemeClr val="tx1"/>
                          </a:solidFill>
                          <a:latin typeface="ＭＳ 明朝" pitchFamily="17" charset="-128"/>
                          <a:ea typeface="ＭＳ 明朝" pitchFamily="17" charset="-128"/>
                        </a:rPr>
                        <a:t>下期運営費</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141,917</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196304">
                <a:tc>
                  <a:txBody>
                    <a:bodyPr/>
                    <a:lstStyle/>
                    <a:p>
                      <a:r>
                        <a:rPr kumimoji="1" lang="ja-JP" altLang="en-US" sz="1400" dirty="0" smtClean="0">
                          <a:solidFill>
                            <a:schemeClr val="tx1"/>
                          </a:solidFill>
                          <a:latin typeface="ＭＳ 明朝" pitchFamily="17" charset="-128"/>
                          <a:ea typeface="ＭＳ 明朝" pitchFamily="17" charset="-128"/>
                        </a:rPr>
                        <a:t>その他</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dirty="0" smtClean="0">
                          <a:solidFill>
                            <a:schemeClr val="tx1"/>
                          </a:solidFill>
                          <a:latin typeface="ＭＳ 明朝" pitchFamily="17" charset="-128"/>
                          <a:ea typeface="ＭＳ 明朝" pitchFamily="17" charset="-128"/>
                        </a:rPr>
                        <a:t>26,990</a:t>
                      </a:r>
                      <a:endParaRPr kumimoji="1" lang="ja-JP" altLang="en-US" sz="1400"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r h="252000">
                <a:tc>
                  <a:txBody>
                    <a:bodyPr/>
                    <a:lstStyle/>
                    <a:p>
                      <a:pPr marL="0" marR="0" indent="0" algn="ctr" defTabSz="914276" rtl="0" eaLnBrk="1" fontAlgn="auto" latinLnBrk="0" hangingPunct="1">
                        <a:lnSpc>
                          <a:spcPct val="100000"/>
                        </a:lnSpc>
                        <a:spcBef>
                          <a:spcPts val="0"/>
                        </a:spcBef>
                        <a:spcAft>
                          <a:spcPts val="0"/>
                        </a:spcAft>
                        <a:buClrTx/>
                        <a:buSzTx/>
                        <a:buFontTx/>
                        <a:buNone/>
                        <a:tabLst/>
                        <a:defRPr/>
                      </a:pPr>
                      <a:r>
                        <a:rPr kumimoji="1" lang="ja-JP" altLang="en-US" sz="1400" b="1" dirty="0" smtClean="0">
                          <a:solidFill>
                            <a:schemeClr val="tx1"/>
                          </a:solidFill>
                        </a:rPr>
                        <a:t>合計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400" b="1" dirty="0" smtClean="0">
                          <a:solidFill>
                            <a:schemeClr val="tx1"/>
                          </a:solidFill>
                          <a:latin typeface="ＭＳ 明朝" pitchFamily="17" charset="-128"/>
                          <a:ea typeface="ＭＳ 明朝" pitchFamily="17" charset="-128"/>
                        </a:rPr>
                        <a:t>1,479,818</a:t>
                      </a:r>
                      <a:endParaRPr kumimoji="1" lang="ja-JP" altLang="en-US" sz="1400" b="1" dirty="0">
                        <a:solidFill>
                          <a:schemeClr val="tx1"/>
                        </a:solidFill>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latin typeface="ＭＳ 明朝" pitchFamily="17" charset="-128"/>
                        <a:ea typeface="ＭＳ 明朝" pitchFamily="17" charset="-128"/>
                      </a:endParaRPr>
                    </a:p>
                  </a:txBody>
                  <a:tcPr>
                    <a:lnL w="12700" cap="flat" cmpd="sng" algn="ctr">
                      <a:solidFill>
                        <a:schemeClr val="tx1"/>
                      </a:solidFill>
                      <a:prstDash val="solid"/>
                      <a:round/>
                      <a:headEnd type="none" w="med" len="med"/>
                      <a:tailEnd type="none" w="med" len="med"/>
                    </a:lnL>
                    <a:noFill/>
                  </a:tcPr>
                </a:tc>
              </a:tr>
            </a:tbl>
          </a:graphicData>
        </a:graphic>
      </p:graphicFrame>
      <p:sp>
        <p:nvSpPr>
          <p:cNvPr id="6" name="テキスト ボックス 5"/>
          <p:cNvSpPr txBox="1"/>
          <p:nvPr/>
        </p:nvSpPr>
        <p:spPr>
          <a:xfrm>
            <a:off x="4590876" y="6822951"/>
            <a:ext cx="697627" cy="307777"/>
          </a:xfrm>
          <a:prstGeom prst="rect">
            <a:avLst/>
          </a:prstGeom>
          <a:noFill/>
        </p:spPr>
        <p:txBody>
          <a:bodyPr wrap="none" rtlCol="0">
            <a:spAutoFit/>
          </a:bodyPr>
          <a:lstStyle/>
          <a:p>
            <a:r>
              <a:rPr lang="ja-JP" altLang="en-US" sz="1400" b="1" dirty="0" smtClean="0">
                <a:latin typeface="ＭＳ 明朝" pitchFamily="17" charset="-128"/>
                <a:ea typeface="ＭＳ 明朝" pitchFamily="17" charset="-128"/>
              </a:rPr>
              <a:t>差額</a:t>
            </a:r>
            <a:r>
              <a:rPr lang="ja-JP" altLang="en-US" sz="1200" b="1" dirty="0" smtClean="0">
                <a:latin typeface="ＭＳ 明朝" pitchFamily="17" charset="-128"/>
                <a:ea typeface="ＭＳ 明朝" pitchFamily="17" charset="-128"/>
              </a:rPr>
              <a:t>　</a:t>
            </a:r>
            <a:endParaRPr lang="en-US" altLang="ja-JP" sz="1200" b="1" dirty="0" smtClean="0">
              <a:latin typeface="ＭＳ 明朝" pitchFamily="17" charset="-128"/>
              <a:ea typeface="ＭＳ 明朝" pitchFamily="17" charset="-128"/>
            </a:endParaRPr>
          </a:p>
        </p:txBody>
      </p:sp>
      <p:sp>
        <p:nvSpPr>
          <p:cNvPr id="7" name="テキスト ボックス 6"/>
          <p:cNvSpPr txBox="1"/>
          <p:nvPr/>
        </p:nvSpPr>
        <p:spPr>
          <a:xfrm>
            <a:off x="5382964" y="6822951"/>
            <a:ext cx="1008112" cy="307777"/>
          </a:xfrm>
          <a:prstGeom prst="rect">
            <a:avLst/>
          </a:prstGeom>
          <a:noFill/>
        </p:spPr>
        <p:txBody>
          <a:bodyPr wrap="square" rtlCol="0">
            <a:spAutoFit/>
          </a:bodyPr>
          <a:lstStyle/>
          <a:p>
            <a:pPr algn="ctr"/>
            <a:r>
              <a:rPr lang="ja-JP" altLang="en-US" sz="1200" b="1" dirty="0" smtClean="0">
                <a:latin typeface="ＭＳ 明朝" pitchFamily="17" charset="-128"/>
                <a:ea typeface="ＭＳ 明朝" pitchFamily="17" charset="-128"/>
              </a:rPr>
              <a:t>　</a:t>
            </a:r>
            <a:r>
              <a:rPr lang="en-US" altLang="ja-JP" sz="1400" b="1" dirty="0" smtClean="0">
                <a:latin typeface="ＭＳ 明朝" pitchFamily="17" charset="-128"/>
                <a:ea typeface="ＭＳ 明朝" pitchFamily="17" charset="-128"/>
              </a:rPr>
              <a:t>720</a:t>
            </a:r>
            <a:r>
              <a:rPr kumimoji="1" lang="en-US" altLang="ja-JP" sz="1400" b="1" dirty="0" smtClean="0">
                <a:latin typeface="ＭＳ 明朝" pitchFamily="17" charset="-128"/>
                <a:ea typeface="ＭＳ 明朝" pitchFamily="17" charset="-128"/>
              </a:rPr>
              <a:t>,182</a:t>
            </a:r>
            <a:endParaRPr kumimoji="1" lang="ja-JP" altLang="en-US" sz="1400" b="1" dirty="0">
              <a:latin typeface="ＭＳ 明朝" pitchFamily="17" charset="-128"/>
              <a:ea typeface="ＭＳ 明朝" pitchFamily="17" charset="-128"/>
            </a:endParaRPr>
          </a:p>
        </p:txBody>
      </p:sp>
      <p:sp>
        <p:nvSpPr>
          <p:cNvPr id="8" name="テキスト ボックス 7"/>
          <p:cNvSpPr txBox="1"/>
          <p:nvPr/>
        </p:nvSpPr>
        <p:spPr>
          <a:xfrm>
            <a:off x="3222724" y="8983191"/>
            <a:ext cx="704039" cy="276999"/>
          </a:xfrm>
          <a:prstGeom prst="rect">
            <a:avLst/>
          </a:prstGeom>
          <a:noFill/>
        </p:spPr>
        <p:txBody>
          <a:bodyPr wrap="none" rtlCol="0">
            <a:spAutoFit/>
          </a:bodyPr>
          <a:lstStyle/>
          <a:p>
            <a:r>
              <a:rPr kumimoji="1" lang="ja-JP" altLang="en-US" sz="1200" dirty="0" smtClean="0"/>
              <a:t>－３０－</a:t>
            </a:r>
            <a:endParaRPr kumimoji="1" lang="ja-JP"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198388" y="414239"/>
            <a:ext cx="6570365" cy="3357576"/>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P正楷書体" pitchFamily="66" charset="-128"/>
                <a:ea typeface="HGP正楷書体" pitchFamily="66" charset="-128"/>
              </a:rPr>
              <a:t>　</a:t>
            </a:r>
            <a:r>
              <a:rPr lang="ja-JP" altLang="en-US" sz="1400" dirty="0" smtClean="0">
                <a:latin typeface="HGP正楷書体" pitchFamily="66" charset="-128"/>
                <a:ea typeface="HGP正楷書体" pitchFamily="66" charset="-128"/>
              </a:rPr>
              <a:t>　小川自治会では数年前から</a:t>
            </a:r>
            <a:r>
              <a:rPr lang="ja-JP" altLang="en-US" sz="1400" b="1" dirty="0" smtClean="0">
                <a:latin typeface="HGP正楷書体" pitchFamily="66" charset="-128"/>
                <a:ea typeface="HGP正楷書体" pitchFamily="66" charset="-128"/>
              </a:rPr>
              <a:t>“安全・安心・連帯感のある、楽しい街づくり”</a:t>
            </a:r>
            <a:r>
              <a:rPr lang="ja-JP" altLang="en-US" sz="1400" dirty="0" smtClean="0">
                <a:latin typeface="HGP正楷書体" pitchFamily="66" charset="-128"/>
                <a:ea typeface="HGP正楷書体" pitchFamily="66" charset="-128"/>
              </a:rPr>
              <a:t>を自治会活動の基本方針とし種々の活動を行ってきました。防犯は永年に亘る多くの人のボランティアの成果で、犯罪も大幅に減少し、多岐に及ぶ活発な活動は全国的にも高く評価され、毎年種々の表彰を受賞するレベルにまでなりました。一方２０１１年の３．１１東日本大震災をきっかけに最重点施策を“防災・減災体制の確立”とし、検討・準備を重ね、 ２０１３年４月から本格的な</a:t>
            </a:r>
            <a:r>
              <a:rPr lang="ja-JP" altLang="en-US" sz="1400" b="1" dirty="0" smtClean="0">
                <a:latin typeface="HGP正楷書体" pitchFamily="66" charset="-128"/>
                <a:ea typeface="HGP正楷書体" pitchFamily="66" charset="-128"/>
              </a:rPr>
              <a:t>「小川自治会　自主防災隊」</a:t>
            </a:r>
            <a:r>
              <a:rPr lang="ja-JP" altLang="en-US" sz="1400" dirty="0" smtClean="0">
                <a:latin typeface="HGP正楷書体" pitchFamily="66" charset="-128"/>
                <a:ea typeface="HGP正楷書体" pitchFamily="66" charset="-128"/>
              </a:rPr>
              <a:t>の活動を開始しました。活動開始後丸１年を迎えますがこの間多くの方が参加し、数多くの防災・減災活動を行いました。一方報道されていますように、大地震の可能性は高く、被害想定も従来より大規模な予想がされています。またこれも報道されています通り、公助の限界が予想以上で、</a:t>
            </a:r>
            <a:r>
              <a:rPr lang="ja-JP" altLang="en-US" sz="1400" b="1" u="sng" dirty="0" smtClean="0">
                <a:latin typeface="HGP正楷書体" pitchFamily="66" charset="-128"/>
                <a:ea typeface="HGP正楷書体" pitchFamily="66" charset="-128"/>
              </a:rPr>
              <a:t>自助・近助・共助</a:t>
            </a:r>
            <a:r>
              <a:rPr lang="ja-JP" altLang="en-US" sz="1400" dirty="0" smtClean="0">
                <a:latin typeface="HGP正楷書体" pitchFamily="66" charset="-128"/>
                <a:ea typeface="HGP正楷書体" pitchFamily="66" charset="-128"/>
              </a:rPr>
              <a:t>の重要性がますます高まっています。</a:t>
            </a:r>
            <a:endParaRPr lang="en-US" altLang="ja-JP" sz="1400" dirty="0" smtClean="0">
              <a:latin typeface="HGP正楷書体" pitchFamily="66" charset="-128"/>
              <a:ea typeface="HGP正楷書体" pitchFamily="66" charset="-128"/>
            </a:endParaRPr>
          </a:p>
          <a:p>
            <a:r>
              <a:rPr lang="ja-JP" altLang="en-US" sz="1400" dirty="0" smtClean="0">
                <a:latin typeface="HGP正楷書体" pitchFamily="66" charset="-128"/>
                <a:ea typeface="HGP正楷書体" pitchFamily="66" charset="-128"/>
              </a:rPr>
              <a:t>　自主防災隊発足１年を契機に、この１年間の活動を評価するとともに、今後の活動の方針と具体的な活動を整理する目的で「報告書」をまとめました。今後も自治会員全員の協力のもと継続的に活動を続けて行く為の一つの指針としてご一読ください。</a:t>
            </a:r>
            <a:endParaRPr lang="en-US" altLang="ja-JP" sz="1400" dirty="0" smtClean="0">
              <a:latin typeface="HGP正楷書体" pitchFamily="66" charset="-128"/>
              <a:ea typeface="HGP正楷書体" pitchFamily="66" charset="-128"/>
            </a:endParaRPr>
          </a:p>
          <a:p>
            <a:r>
              <a:rPr lang="ja-JP" altLang="en-US" sz="1400" dirty="0" smtClean="0">
                <a:latin typeface="HGP正楷書体" pitchFamily="66" charset="-128"/>
                <a:ea typeface="HGP正楷書体" pitchFamily="66" charset="-128"/>
              </a:rPr>
              <a:t>　今後も必要な情報は、広報活動の一環として自治会だよりその他でお伝えする予定です</a:t>
            </a:r>
            <a:r>
              <a:rPr lang="ja-JP" altLang="en-US" sz="1200" dirty="0" smtClean="0">
                <a:latin typeface="HGP正楷書体" pitchFamily="66" charset="-128"/>
                <a:ea typeface="HGP正楷書体" pitchFamily="66" charset="-128"/>
              </a:rPr>
              <a:t>。</a:t>
            </a:r>
            <a:endParaRPr lang="en-US" altLang="ja-JP" sz="1200" dirty="0" smtClean="0">
              <a:latin typeface="HGP正楷書体" pitchFamily="66" charset="-128"/>
              <a:ea typeface="HGP正楷書体" pitchFamily="66" charset="-128"/>
            </a:endParaRPr>
          </a:p>
          <a:p>
            <a:pPr algn="ctr"/>
            <a:r>
              <a:rPr lang="ja-JP" altLang="en-US" sz="1600" b="1" dirty="0" smtClean="0">
                <a:latin typeface="HGP正楷書体" pitchFamily="66" charset="-128"/>
                <a:ea typeface="HGP正楷書体" pitchFamily="66" charset="-128"/>
              </a:rPr>
              <a:t>あなたの防災力＝近所の防災力＝小川の防災力です</a:t>
            </a:r>
            <a:endParaRPr lang="ja-JP" altLang="en-US" sz="1600" dirty="0"/>
          </a:p>
        </p:txBody>
      </p:sp>
      <p:sp>
        <p:nvSpPr>
          <p:cNvPr id="21" name="テキスト ボックス 20"/>
          <p:cNvSpPr txBox="1"/>
          <p:nvPr/>
        </p:nvSpPr>
        <p:spPr>
          <a:xfrm>
            <a:off x="2862684" y="5814839"/>
            <a:ext cx="3960439" cy="1233917"/>
          </a:xfrm>
          <a:prstGeom prst="rect">
            <a:avLst/>
          </a:prstGeom>
          <a:noFill/>
          <a:ln>
            <a:solidFill>
              <a:schemeClr val="tx1"/>
            </a:solidFill>
          </a:ln>
        </p:spPr>
        <p:txBody>
          <a:bodyPr wrap="square" lIns="94225" tIns="47112" rIns="94225" bIns="47112" rtlCol="0">
            <a:spAutoFit/>
          </a:bodyPr>
          <a:lstStyle/>
          <a:p>
            <a:r>
              <a:rPr lang="ja-JP" altLang="en-US" sz="1200" dirty="0" smtClean="0"/>
              <a:t>・巨大地震発生時消防は限られた人材を消火に優先投入</a:t>
            </a:r>
            <a:endParaRPr lang="en-US" altLang="ja-JP" sz="1200" dirty="0" smtClean="0"/>
          </a:p>
          <a:p>
            <a:r>
              <a:rPr lang="ja-JP" altLang="en-US" sz="1200" dirty="0" smtClean="0"/>
              <a:t>　救出救護は自主防災隊など近隣に依存せざるを得ない</a:t>
            </a:r>
            <a:endParaRPr lang="en-US" altLang="ja-JP" sz="1200" dirty="0" smtClean="0"/>
          </a:p>
          <a:p>
            <a:r>
              <a:rPr lang="ja-JP" altLang="en-US" sz="1200" dirty="0" smtClean="0"/>
              <a:t>　救急隊員もまずは消火活動に振り向ける</a:t>
            </a:r>
            <a:endParaRPr lang="en-US" altLang="ja-JP" sz="1200" dirty="0" smtClean="0"/>
          </a:p>
          <a:p>
            <a:r>
              <a:rPr lang="ja-JP" altLang="en-US" sz="1200" dirty="0" smtClean="0"/>
              <a:t>・火災が同時多発した場合、消火活動に限界があり</a:t>
            </a:r>
            <a:endParaRPr lang="en-US" altLang="ja-JP" sz="1200" dirty="0" smtClean="0"/>
          </a:p>
          <a:p>
            <a:r>
              <a:rPr lang="ja-JP" altLang="en-US" sz="1200" dirty="0" smtClean="0"/>
              <a:t>　被害が甚大と予想される繁華街、住宅密集地が優先</a:t>
            </a:r>
            <a:endParaRPr lang="en-US" altLang="ja-JP" sz="1200" dirty="0" smtClean="0"/>
          </a:p>
          <a:p>
            <a:pPr algn="r"/>
            <a:r>
              <a:rPr lang="ja-JP" altLang="en-US" sz="1200" dirty="0" smtClean="0"/>
              <a:t>（神戸市消防</a:t>
            </a:r>
            <a:r>
              <a:rPr lang="ja-JP" altLang="en-US" sz="1400" dirty="0" smtClean="0"/>
              <a:t>）</a:t>
            </a:r>
            <a:endParaRPr lang="en-US" altLang="ja-JP" sz="1400" dirty="0" smtClean="0"/>
          </a:p>
        </p:txBody>
      </p:sp>
      <p:sp>
        <p:nvSpPr>
          <p:cNvPr id="25" name="テキスト ボックス 24"/>
          <p:cNvSpPr txBox="1"/>
          <p:nvPr/>
        </p:nvSpPr>
        <p:spPr>
          <a:xfrm>
            <a:off x="0" y="5526807"/>
            <a:ext cx="5815228" cy="310588"/>
          </a:xfrm>
          <a:prstGeom prst="rect">
            <a:avLst/>
          </a:prstGeom>
          <a:noFill/>
        </p:spPr>
        <p:txBody>
          <a:bodyPr wrap="none" lIns="94225" tIns="47112" rIns="94225" bIns="47112" rtlCol="0">
            <a:spAutoFit/>
          </a:bodyPr>
          <a:lstStyle/>
          <a:p>
            <a:r>
              <a:rPr lang="ja-JP" altLang="en-US" sz="1400" dirty="0" smtClean="0">
                <a:latin typeface="HGP正楷書体" pitchFamily="66" charset="-128"/>
                <a:ea typeface="HGP正楷書体" pitchFamily="66" charset="-128"/>
              </a:rPr>
              <a:t>◇救出・救護に公は期待できない。郊外型住宅街の消火活動は優先度が低い</a:t>
            </a:r>
            <a:endParaRPr lang="ja-JP" altLang="en-US" sz="1400" dirty="0">
              <a:latin typeface="HGP正楷書体" pitchFamily="66" charset="-128"/>
              <a:ea typeface="HGP正楷書体" pitchFamily="66" charset="-128"/>
            </a:endParaRPr>
          </a:p>
        </p:txBody>
      </p:sp>
      <p:graphicFrame>
        <p:nvGraphicFramePr>
          <p:cNvPr id="26" name="グラフ 25"/>
          <p:cNvGraphicFramePr/>
          <p:nvPr/>
        </p:nvGraphicFramePr>
        <p:xfrm>
          <a:off x="126380" y="5814839"/>
          <a:ext cx="2580370" cy="1267702"/>
        </p:xfrm>
        <a:graphic>
          <a:graphicData uri="http://schemas.openxmlformats.org/drawingml/2006/chart">
            <c:chart xmlns:c="http://schemas.openxmlformats.org/drawingml/2006/chart" xmlns:r="http://schemas.openxmlformats.org/officeDocument/2006/relationships" r:id="rId2"/>
          </a:graphicData>
        </a:graphic>
      </p:graphicFrame>
      <p:sp>
        <p:nvSpPr>
          <p:cNvPr id="27" name="テキスト ボックス 26"/>
          <p:cNvSpPr txBox="1"/>
          <p:nvPr/>
        </p:nvSpPr>
        <p:spPr>
          <a:xfrm>
            <a:off x="198388" y="7038975"/>
            <a:ext cx="4439047" cy="310588"/>
          </a:xfrm>
          <a:prstGeom prst="rect">
            <a:avLst/>
          </a:prstGeom>
          <a:noFill/>
        </p:spPr>
        <p:txBody>
          <a:bodyPr wrap="square" lIns="94225" tIns="47112" rIns="94225" bIns="47112" rtlCol="0">
            <a:spAutoFit/>
          </a:bodyPr>
          <a:lstStyle/>
          <a:p>
            <a:r>
              <a:rPr lang="ja-JP" altLang="en-US" sz="1400" dirty="0" smtClean="0">
                <a:latin typeface="HGP正楷書体" pitchFamily="66" charset="-128"/>
                <a:ea typeface="HGP正楷書体" pitchFamily="66" charset="-128"/>
              </a:rPr>
              <a:t>◇災害時、病院・医院が不足し，救える人も救えない</a:t>
            </a:r>
            <a:endParaRPr lang="ja-JP" altLang="en-US" sz="1400" dirty="0">
              <a:latin typeface="HGP正楷書体" pitchFamily="66" charset="-128"/>
              <a:ea typeface="HGP正楷書体" pitchFamily="66" charset="-128"/>
            </a:endParaRPr>
          </a:p>
        </p:txBody>
      </p:sp>
      <p:graphicFrame>
        <p:nvGraphicFramePr>
          <p:cNvPr id="29" name="グラフ 28"/>
          <p:cNvGraphicFramePr/>
          <p:nvPr/>
        </p:nvGraphicFramePr>
        <p:xfrm>
          <a:off x="119414" y="7334447"/>
          <a:ext cx="2580370" cy="1043991"/>
        </p:xfrm>
        <a:graphic>
          <a:graphicData uri="http://schemas.openxmlformats.org/drawingml/2006/chart">
            <c:chart xmlns:c="http://schemas.openxmlformats.org/drawingml/2006/chart" xmlns:r="http://schemas.openxmlformats.org/officeDocument/2006/relationships" r:id="rId3"/>
          </a:graphicData>
        </a:graphic>
      </p:graphicFrame>
      <p:sp>
        <p:nvSpPr>
          <p:cNvPr id="30" name="テキスト ボックス 29"/>
          <p:cNvSpPr txBox="1"/>
          <p:nvPr/>
        </p:nvSpPr>
        <p:spPr>
          <a:xfrm>
            <a:off x="2847234" y="7334446"/>
            <a:ext cx="3981143" cy="1018474"/>
          </a:xfrm>
          <a:prstGeom prst="rect">
            <a:avLst/>
          </a:prstGeom>
          <a:noFill/>
          <a:ln>
            <a:solidFill>
              <a:schemeClr val="tx1"/>
            </a:solidFill>
          </a:ln>
        </p:spPr>
        <p:txBody>
          <a:bodyPr wrap="square" lIns="94225" tIns="47112" rIns="94225" bIns="47112" rtlCol="0">
            <a:spAutoFit/>
          </a:bodyPr>
          <a:lstStyle/>
          <a:p>
            <a:r>
              <a:rPr lang="ja-JP" altLang="en-US" sz="1200" dirty="0" smtClean="0"/>
              <a:t>住民によるトリアージ　　　　　（静岡市医師会ＨＰより）</a:t>
            </a:r>
            <a:endParaRPr lang="en-US" altLang="ja-JP" sz="1200" dirty="0" smtClean="0"/>
          </a:p>
          <a:p>
            <a:r>
              <a:rPr lang="ja-JP" altLang="en-US" sz="1200" dirty="0" smtClean="0"/>
              <a:t>・チェックリストを使い住民（自主防災隊）で３段階分類</a:t>
            </a:r>
            <a:endParaRPr lang="en-US" altLang="ja-JP" sz="1200" dirty="0" smtClean="0"/>
          </a:p>
          <a:p>
            <a:r>
              <a:rPr lang="ja-JP" altLang="en-US" sz="1200" dirty="0" smtClean="0"/>
              <a:t>　</a:t>
            </a:r>
            <a:r>
              <a:rPr lang="ja-JP" altLang="en-US" sz="1200" b="1" dirty="0" smtClean="0"/>
              <a:t>赤</a:t>
            </a:r>
            <a:r>
              <a:rPr lang="ja-JP" altLang="en-US" sz="1200" dirty="0" smtClean="0"/>
              <a:t>（重）、</a:t>
            </a:r>
            <a:r>
              <a:rPr lang="ja-JP" altLang="en-US" sz="1200" b="1" dirty="0" smtClean="0"/>
              <a:t>黄</a:t>
            </a:r>
            <a:r>
              <a:rPr lang="ja-JP" altLang="en-US" sz="1200" dirty="0" smtClean="0"/>
              <a:t>（中）タグは病院に搬送</a:t>
            </a:r>
            <a:endParaRPr lang="en-US" altLang="ja-JP" sz="1200" dirty="0" smtClean="0"/>
          </a:p>
          <a:p>
            <a:r>
              <a:rPr lang="ja-JP" altLang="en-US" sz="1200" b="1" dirty="0" smtClean="0"/>
              <a:t>　緑</a:t>
            </a:r>
            <a:r>
              <a:rPr lang="ja-JP" altLang="en-US" sz="1200" dirty="0" smtClean="0"/>
              <a:t>（軽）タグは避難所などで応急処置</a:t>
            </a:r>
            <a:endParaRPr lang="en-US" altLang="ja-JP" sz="1200" dirty="0" smtClean="0"/>
          </a:p>
          <a:p>
            <a:r>
              <a:rPr lang="ja-JP" altLang="en-US" sz="1200" dirty="0" smtClean="0"/>
              <a:t>・誤トリアージを防ぐため病院・避難所で医師の二重チェック</a:t>
            </a:r>
            <a:endParaRPr lang="en-US" altLang="ja-JP" sz="1200" dirty="0" smtClean="0"/>
          </a:p>
        </p:txBody>
      </p:sp>
      <p:sp>
        <p:nvSpPr>
          <p:cNvPr id="34" name="テキスト ボックス 33"/>
          <p:cNvSpPr txBox="1"/>
          <p:nvPr/>
        </p:nvSpPr>
        <p:spPr>
          <a:xfrm>
            <a:off x="486420" y="5310783"/>
            <a:ext cx="5504990" cy="318731"/>
          </a:xfrm>
          <a:prstGeom prst="rect">
            <a:avLst/>
          </a:prstGeom>
          <a:noFill/>
          <a:ln w="19050">
            <a:noFill/>
          </a:ln>
        </p:spPr>
        <p:txBody>
          <a:bodyPr wrap="none" lIns="94225" tIns="47112" rIns="94225" bIns="47112" rtlCol="0">
            <a:spAutoFit/>
          </a:bodyPr>
          <a:lstStyle/>
          <a:p>
            <a:r>
              <a:rPr lang="ja-JP" altLang="en-US" sz="1400" b="1" dirty="0" smtClean="0"/>
              <a:t>２０１４年１月１７日　　ＮＨＫスペシャル　　「巨大地震その時何が」より</a:t>
            </a:r>
            <a:endParaRPr lang="ja-JP" altLang="en-US" sz="1400" b="1" dirty="0"/>
          </a:p>
        </p:txBody>
      </p:sp>
      <p:sp>
        <p:nvSpPr>
          <p:cNvPr id="36" name="正方形/長方形 35"/>
          <p:cNvSpPr/>
          <p:nvPr/>
        </p:nvSpPr>
        <p:spPr>
          <a:xfrm>
            <a:off x="1" y="5310783"/>
            <a:ext cx="7021513" cy="3216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endParaRPr kumimoji="1" lang="ja-JP" altLang="en-US"/>
          </a:p>
        </p:txBody>
      </p:sp>
      <p:sp>
        <p:nvSpPr>
          <p:cNvPr id="38" name="テキスト ボックス 37"/>
          <p:cNvSpPr txBox="1"/>
          <p:nvPr/>
        </p:nvSpPr>
        <p:spPr>
          <a:xfrm>
            <a:off x="2862685" y="8608866"/>
            <a:ext cx="3960439" cy="833808"/>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ＭＳ 明朝" pitchFamily="17" charset="-128"/>
                <a:ea typeface="ＭＳ 明朝" pitchFamily="17" charset="-128"/>
              </a:rPr>
              <a:t>☆近助・共助の重要性</a:t>
            </a:r>
            <a:endParaRPr lang="en-US" altLang="ja-JP" sz="1200" dirty="0" smtClean="0">
              <a:latin typeface="ＭＳ 明朝" pitchFamily="17" charset="-128"/>
              <a:ea typeface="ＭＳ 明朝" pitchFamily="17" charset="-128"/>
            </a:endParaRPr>
          </a:p>
          <a:p>
            <a:r>
              <a:rPr lang="ja-JP" altLang="en-US" sz="1200" dirty="0" smtClean="0">
                <a:latin typeface="ＭＳ 明朝" pitchFamily="17" charset="-128"/>
                <a:ea typeface="ＭＳ 明朝" pitchFamily="17" charset="-128"/>
              </a:rPr>
              <a:t>☆事前の準備の重要性</a:t>
            </a:r>
            <a:endParaRPr lang="en-US" altLang="ja-JP" sz="1200" dirty="0" smtClean="0">
              <a:latin typeface="ＭＳ 明朝" pitchFamily="17" charset="-128"/>
              <a:ea typeface="ＭＳ 明朝" pitchFamily="17" charset="-128"/>
            </a:endParaRPr>
          </a:p>
          <a:p>
            <a:r>
              <a:rPr lang="ja-JP" altLang="en-US" sz="1200" dirty="0" smtClean="0">
                <a:latin typeface="ＭＳ 明朝" pitchFamily="17" charset="-128"/>
                <a:ea typeface="ＭＳ 明朝" pitchFamily="17" charset="-128"/>
              </a:rPr>
              <a:t>（必要機材の手配・要員の確保・マニュアル・訓練）</a:t>
            </a:r>
            <a:endParaRPr lang="en-US" altLang="ja-JP" sz="1200" dirty="0" smtClean="0">
              <a:latin typeface="ＭＳ 明朝" pitchFamily="17" charset="-128"/>
              <a:ea typeface="ＭＳ 明朝" pitchFamily="17" charset="-128"/>
            </a:endParaRPr>
          </a:p>
          <a:p>
            <a:r>
              <a:rPr lang="ja-JP" altLang="en-US" sz="1200" dirty="0" smtClean="0">
                <a:latin typeface="ＭＳ 明朝" pitchFamily="17" charset="-128"/>
                <a:ea typeface="ＭＳ 明朝" pitchFamily="17" charset="-128"/>
              </a:rPr>
              <a:t>☆優先度は　１＝消火、２＝救出・救護</a:t>
            </a:r>
            <a:endParaRPr lang="ja-JP" altLang="en-US" sz="1200" dirty="0">
              <a:latin typeface="ＭＳ 明朝" pitchFamily="17" charset="-128"/>
              <a:ea typeface="ＭＳ 明朝" pitchFamily="17" charset="-128"/>
            </a:endParaRPr>
          </a:p>
        </p:txBody>
      </p:sp>
      <p:sp>
        <p:nvSpPr>
          <p:cNvPr id="40" name="右矢印 39"/>
          <p:cNvSpPr/>
          <p:nvPr/>
        </p:nvSpPr>
        <p:spPr>
          <a:xfrm>
            <a:off x="193138" y="8612400"/>
            <a:ext cx="2669546" cy="58681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t>我々に求められるもの</a:t>
            </a:r>
            <a:endParaRPr lang="ja-JP" altLang="en-US" sz="1200" b="1" dirty="0"/>
          </a:p>
        </p:txBody>
      </p:sp>
      <p:sp>
        <p:nvSpPr>
          <p:cNvPr id="14" name="正方形/長方形 13"/>
          <p:cNvSpPr/>
          <p:nvPr/>
        </p:nvSpPr>
        <p:spPr>
          <a:xfrm>
            <a:off x="3438747" y="4086647"/>
            <a:ext cx="3312369"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smtClean="0">
                <a:solidFill>
                  <a:schemeClr val="tx1"/>
                </a:solidFill>
                <a:latin typeface="ＭＳ 明朝" pitchFamily="17" charset="-128"/>
                <a:ea typeface="ＭＳ 明朝" pitchFamily="17" charset="-128"/>
              </a:rPr>
              <a:t>南海トラフ地震</a:t>
            </a:r>
          </a:p>
          <a:p>
            <a:pPr algn="ctr"/>
            <a:r>
              <a:rPr lang="ja-JP" altLang="en-US" sz="1200" b="1" dirty="0" smtClean="0">
                <a:solidFill>
                  <a:schemeClr val="tx1"/>
                </a:solidFill>
                <a:latin typeface="ＭＳ 明朝" pitchFamily="17" charset="-128"/>
                <a:ea typeface="ＭＳ 明朝" pitchFamily="17" charset="-128"/>
              </a:rPr>
              <a:t>間接被害</a:t>
            </a:r>
            <a:endParaRPr lang="en-US" altLang="ja-JP" sz="1200" b="1"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輸送網切断による</a:t>
            </a:r>
            <a:endParaRPr lang="en-US" altLang="ja-JP" sz="1200"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食料・日用雑貨の品不足と価格高騰</a:t>
            </a:r>
            <a:endParaRPr lang="en-US" altLang="ja-JP" sz="1200"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電気</a:t>
            </a:r>
            <a:r>
              <a:rPr lang="en-US" altLang="ja-JP" sz="1200" dirty="0" smtClean="0">
                <a:solidFill>
                  <a:schemeClr val="tx1"/>
                </a:solidFill>
                <a:latin typeface="ＭＳ 明朝" pitchFamily="17" charset="-128"/>
                <a:ea typeface="ＭＳ 明朝" pitchFamily="17" charset="-128"/>
              </a:rPr>
              <a:t>,</a:t>
            </a:r>
            <a:r>
              <a:rPr lang="ja-JP" altLang="en-US" sz="1200" dirty="0" smtClean="0">
                <a:solidFill>
                  <a:schemeClr val="tx1"/>
                </a:solidFill>
                <a:latin typeface="ＭＳ 明朝" pitchFamily="17" charset="-128"/>
                <a:ea typeface="ＭＳ 明朝" pitchFamily="17" charset="-128"/>
              </a:rPr>
              <a:t>ガス</a:t>
            </a:r>
            <a:r>
              <a:rPr lang="en-US" altLang="ja-JP" sz="1200" dirty="0" smtClean="0">
                <a:solidFill>
                  <a:schemeClr val="tx1"/>
                </a:solidFill>
                <a:latin typeface="ＭＳ 明朝" pitchFamily="17" charset="-128"/>
                <a:ea typeface="ＭＳ 明朝" pitchFamily="17" charset="-128"/>
              </a:rPr>
              <a:t>,</a:t>
            </a:r>
            <a:r>
              <a:rPr lang="ja-JP" altLang="en-US" sz="1200" dirty="0" smtClean="0">
                <a:solidFill>
                  <a:schemeClr val="tx1"/>
                </a:solidFill>
                <a:latin typeface="ＭＳ 明朝" pitchFamily="17" charset="-128"/>
                <a:ea typeface="ＭＳ 明朝" pitchFamily="17" charset="-128"/>
              </a:rPr>
              <a:t>水道等ライフラインの供給不足</a:t>
            </a:r>
            <a:endParaRPr lang="en-US" altLang="ja-JP" sz="1200" dirty="0" smtClean="0">
              <a:solidFill>
                <a:schemeClr val="tx1"/>
              </a:solidFill>
              <a:latin typeface="ＭＳ 明朝" pitchFamily="17" charset="-128"/>
              <a:ea typeface="ＭＳ 明朝" pitchFamily="17" charset="-128"/>
            </a:endParaRPr>
          </a:p>
        </p:txBody>
      </p:sp>
      <p:sp>
        <p:nvSpPr>
          <p:cNvPr id="15" name="正方形/長方形 14"/>
          <p:cNvSpPr/>
          <p:nvPr/>
        </p:nvSpPr>
        <p:spPr>
          <a:xfrm>
            <a:off x="198388" y="4086647"/>
            <a:ext cx="3096344"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smtClean="0">
                <a:solidFill>
                  <a:schemeClr val="tx1"/>
                </a:solidFill>
                <a:latin typeface="ＭＳ 明朝" pitchFamily="17" charset="-128"/>
                <a:ea typeface="ＭＳ 明朝" pitchFamily="17" charset="-128"/>
              </a:rPr>
              <a:t>首都直下地震</a:t>
            </a:r>
          </a:p>
          <a:p>
            <a:pPr algn="ctr"/>
            <a:r>
              <a:rPr lang="ja-JP" altLang="en-US" sz="1200" b="1" dirty="0" smtClean="0">
                <a:solidFill>
                  <a:schemeClr val="tx1"/>
                </a:solidFill>
                <a:latin typeface="ＭＳ 明朝" pitchFamily="17" charset="-128"/>
                <a:ea typeface="ＭＳ 明朝" pitchFamily="17" charset="-128"/>
              </a:rPr>
              <a:t>直接被害</a:t>
            </a:r>
            <a:endParaRPr lang="en-US" altLang="ja-JP" sz="1200" b="1"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地震による家屋倒壊</a:t>
            </a:r>
            <a:r>
              <a:rPr lang="en-US" altLang="ja-JP" sz="1200" dirty="0" smtClean="0">
                <a:solidFill>
                  <a:schemeClr val="tx1"/>
                </a:solidFill>
                <a:latin typeface="ＭＳ 明朝" pitchFamily="17" charset="-128"/>
                <a:ea typeface="ＭＳ 明朝" pitchFamily="17" charset="-128"/>
              </a:rPr>
              <a:t>,</a:t>
            </a:r>
            <a:r>
              <a:rPr lang="ja-JP" altLang="en-US" sz="1200" dirty="0" smtClean="0">
                <a:solidFill>
                  <a:schemeClr val="tx1"/>
                </a:solidFill>
                <a:latin typeface="ＭＳ 明朝" pitchFamily="17" charset="-128"/>
                <a:ea typeface="ＭＳ 明朝" pitchFamily="17" charset="-128"/>
              </a:rPr>
              <a:t>半壊</a:t>
            </a:r>
            <a:r>
              <a:rPr lang="en-US" altLang="ja-JP" sz="1200" dirty="0" smtClean="0">
                <a:solidFill>
                  <a:schemeClr val="tx1"/>
                </a:solidFill>
                <a:latin typeface="ＭＳ 明朝" pitchFamily="17" charset="-128"/>
                <a:ea typeface="ＭＳ 明朝" pitchFamily="17" charset="-128"/>
              </a:rPr>
              <a:t>.</a:t>
            </a:r>
            <a:r>
              <a:rPr lang="ja-JP" altLang="en-US" sz="1200" dirty="0" smtClean="0">
                <a:solidFill>
                  <a:schemeClr val="tx1"/>
                </a:solidFill>
                <a:latin typeface="ＭＳ 明朝" pitchFamily="17" charset="-128"/>
                <a:ea typeface="ＭＳ 明朝" pitchFamily="17" charset="-128"/>
              </a:rPr>
              <a:t>火災、負傷</a:t>
            </a:r>
            <a:endParaRPr lang="en-US" altLang="ja-JP" sz="1200"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生活必需品の高騰・品不足</a:t>
            </a:r>
            <a:endParaRPr lang="en-US" altLang="ja-JP" sz="1200" dirty="0" smtClean="0">
              <a:solidFill>
                <a:schemeClr val="tx1"/>
              </a:solidFill>
              <a:latin typeface="ＭＳ 明朝" pitchFamily="17" charset="-128"/>
              <a:ea typeface="ＭＳ 明朝" pitchFamily="17" charset="-128"/>
            </a:endParaRPr>
          </a:p>
          <a:p>
            <a:pPr algn="ctr"/>
            <a:r>
              <a:rPr lang="ja-JP" altLang="en-US" sz="1200" dirty="0" smtClean="0">
                <a:solidFill>
                  <a:schemeClr val="tx1"/>
                </a:solidFill>
                <a:latin typeface="ＭＳ 明朝" pitchFamily="17" charset="-128"/>
                <a:ea typeface="ＭＳ 明朝" pitchFamily="17" charset="-128"/>
              </a:rPr>
              <a:t>ライフラインの停止、供給不足</a:t>
            </a:r>
            <a:endParaRPr lang="en-US" altLang="ja-JP" sz="1200" dirty="0" smtClean="0">
              <a:solidFill>
                <a:schemeClr val="tx1"/>
              </a:solidFill>
              <a:latin typeface="ＭＳ 明朝" pitchFamily="17" charset="-128"/>
              <a:ea typeface="ＭＳ 明朝" pitchFamily="17" charset="-128"/>
            </a:endParaRPr>
          </a:p>
        </p:txBody>
      </p:sp>
      <p:sp>
        <p:nvSpPr>
          <p:cNvPr id="16" name="テキスト ボックス 15"/>
          <p:cNvSpPr txBox="1"/>
          <p:nvPr/>
        </p:nvSpPr>
        <p:spPr>
          <a:xfrm>
            <a:off x="1494532" y="3798615"/>
            <a:ext cx="3837910" cy="307777"/>
          </a:xfrm>
          <a:prstGeom prst="rect">
            <a:avLst/>
          </a:prstGeom>
          <a:noFill/>
        </p:spPr>
        <p:txBody>
          <a:bodyPr wrap="none" rtlCol="0">
            <a:spAutoFit/>
          </a:bodyPr>
          <a:lstStyle/>
          <a:p>
            <a:r>
              <a:rPr kumimoji="1" lang="ja-JP" altLang="en-US" sz="1400" dirty="0" smtClean="0"/>
              <a:t>近い将来発生が予測される災害と小川への影響</a:t>
            </a:r>
            <a:endParaRPr kumimoji="1" lang="ja-JP" altLang="en-US" sz="1400" dirty="0"/>
          </a:p>
        </p:txBody>
      </p:sp>
      <p:sp>
        <p:nvSpPr>
          <p:cNvPr id="17" name="テキスト ボックス 16"/>
          <p:cNvSpPr txBox="1"/>
          <p:nvPr/>
        </p:nvSpPr>
        <p:spPr>
          <a:xfrm>
            <a:off x="2286620"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１ー</a:t>
            </a:r>
            <a:endParaRPr kumimoji="1" lang="ja-JP" altLang="en-US" sz="1200" dirty="0"/>
          </a:p>
        </p:txBody>
      </p:sp>
      <p:sp>
        <p:nvSpPr>
          <p:cNvPr id="19" name="テキスト ボックス 18"/>
          <p:cNvSpPr txBox="1"/>
          <p:nvPr/>
        </p:nvSpPr>
        <p:spPr>
          <a:xfrm>
            <a:off x="918468" y="0"/>
            <a:ext cx="4600940" cy="369332"/>
          </a:xfrm>
          <a:prstGeom prst="rect">
            <a:avLst/>
          </a:prstGeom>
          <a:noFill/>
        </p:spPr>
        <p:txBody>
          <a:bodyPr wrap="none" rtlCol="0">
            <a:spAutoFit/>
          </a:bodyPr>
          <a:lstStyle/>
          <a:p>
            <a:r>
              <a:rPr lang="ja-JP" altLang="en-US" sz="1800" dirty="0" smtClean="0">
                <a:latin typeface="ＭＳ 明朝" pitchFamily="17" charset="-128"/>
                <a:ea typeface="ＭＳ 明朝" pitchFamily="17" charset="-128"/>
              </a:rPr>
              <a:t>１．防災活動の重要性と自主防災隊の目的</a:t>
            </a:r>
            <a:endParaRPr kumimoji="1" lang="ja-JP" altLang="en-US" sz="1800" dirty="0">
              <a:latin typeface="ＭＳ 明朝" pitchFamily="17" charset="-128"/>
              <a:ea typeface="ＭＳ 明朝" pitchFamily="17"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206500" y="3114539"/>
            <a:ext cx="1087972" cy="526031"/>
          </a:xfrm>
          <a:prstGeom prst="rect">
            <a:avLst/>
          </a:prstGeom>
          <a:noFill/>
          <a:ln w="28575">
            <a:solidFill>
              <a:schemeClr val="tx1"/>
            </a:solidFill>
          </a:ln>
        </p:spPr>
        <p:txBody>
          <a:bodyPr wrap="none" lIns="94225" tIns="47112" rIns="94225" bIns="47112" rtlCol="0">
            <a:spAutoFit/>
          </a:bodyPr>
          <a:lstStyle/>
          <a:p>
            <a:pPr algn="ctr"/>
            <a:r>
              <a:rPr kumimoji="1" lang="ja-JP" altLang="en-US" sz="1400" dirty="0" smtClean="0">
                <a:latin typeface="HGS正楷書体" pitchFamily="66" charset="-128"/>
                <a:ea typeface="HGS正楷書体" pitchFamily="66" charset="-128"/>
              </a:rPr>
              <a:t>連帯感＝</a:t>
            </a:r>
            <a:endParaRPr kumimoji="1" lang="en-US" altLang="ja-JP" sz="1400" dirty="0" smtClean="0">
              <a:latin typeface="HGS正楷書体" pitchFamily="66" charset="-128"/>
              <a:ea typeface="HGS正楷書体" pitchFamily="66" charset="-128"/>
            </a:endParaRPr>
          </a:p>
          <a:p>
            <a:pPr algn="ctr"/>
            <a:r>
              <a:rPr kumimoji="1" lang="ja-JP" altLang="en-US" sz="1400" dirty="0" smtClean="0">
                <a:latin typeface="HGS正楷書体" pitchFamily="66" charset="-128"/>
                <a:ea typeface="HGS正楷書体" pitchFamily="66" charset="-128"/>
              </a:rPr>
              <a:t>近助・共助</a:t>
            </a:r>
            <a:endParaRPr kumimoji="1" lang="ja-JP" altLang="en-US" sz="1400" dirty="0">
              <a:latin typeface="HGS正楷書体" pitchFamily="66" charset="-128"/>
              <a:ea typeface="HGS正楷書体" pitchFamily="66" charset="-128"/>
            </a:endParaRPr>
          </a:p>
        </p:txBody>
      </p:sp>
      <p:cxnSp>
        <p:nvCxnSpPr>
          <p:cNvPr id="31" name="直線コネクタ 30"/>
          <p:cNvCxnSpPr>
            <a:stCxn id="22" idx="4"/>
            <a:endCxn id="35" idx="0"/>
          </p:cNvCxnSpPr>
          <p:nvPr/>
        </p:nvCxnSpPr>
        <p:spPr>
          <a:xfrm>
            <a:off x="893624" y="3109288"/>
            <a:ext cx="0" cy="509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24" idx="4"/>
          </p:cNvCxnSpPr>
          <p:nvPr/>
        </p:nvCxnSpPr>
        <p:spPr>
          <a:xfrm flipH="1" flipV="1">
            <a:off x="2549808" y="3109288"/>
            <a:ext cx="19744" cy="5093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372835" y="2748219"/>
            <a:ext cx="717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414412" y="3618595"/>
            <a:ext cx="958423" cy="89484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bg1"/>
                </a:solidFill>
              </a:rPr>
              <a:t>高齢化の孤独対策</a:t>
            </a:r>
            <a:endParaRPr lang="ja-JP" altLang="en-US" sz="1200" b="1" dirty="0">
              <a:solidFill>
                <a:schemeClr val="bg1"/>
              </a:solidFill>
            </a:endParaRPr>
          </a:p>
        </p:txBody>
      </p:sp>
      <p:cxnSp>
        <p:nvCxnSpPr>
          <p:cNvPr id="37" name="直線コネクタ 36"/>
          <p:cNvCxnSpPr>
            <a:stCxn id="35" idx="6"/>
          </p:cNvCxnSpPr>
          <p:nvPr/>
        </p:nvCxnSpPr>
        <p:spPr>
          <a:xfrm>
            <a:off x="1372835" y="4066020"/>
            <a:ext cx="7175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4374852" y="2610483"/>
            <a:ext cx="998204" cy="310588"/>
          </a:xfrm>
          <a:prstGeom prst="rect">
            <a:avLst/>
          </a:prstGeom>
          <a:noFill/>
          <a:ln w="28575">
            <a:solidFill>
              <a:schemeClr val="tx1"/>
            </a:solidFill>
          </a:ln>
        </p:spPr>
        <p:txBody>
          <a:bodyPr wrap="none" lIns="94225" tIns="47112" rIns="94225" bIns="47112" rtlCol="0">
            <a:spAutoFit/>
          </a:bodyPr>
          <a:lstStyle/>
          <a:p>
            <a:r>
              <a:rPr kumimoji="1" lang="ja-JP" altLang="en-US" sz="1400" dirty="0" smtClean="0"/>
              <a:t>安全・安心</a:t>
            </a:r>
            <a:endParaRPr kumimoji="1" lang="ja-JP" altLang="en-US" sz="1400" dirty="0"/>
          </a:p>
        </p:txBody>
      </p:sp>
      <p:sp>
        <p:nvSpPr>
          <p:cNvPr id="91" name="円/楕円 90"/>
          <p:cNvSpPr/>
          <p:nvPr/>
        </p:nvSpPr>
        <p:spPr>
          <a:xfrm>
            <a:off x="3395823" y="2286447"/>
            <a:ext cx="884698" cy="820279"/>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sz="1200" b="1" dirty="0" smtClean="0">
                <a:solidFill>
                  <a:schemeClr val="bg1"/>
                </a:solidFill>
              </a:rPr>
              <a:t>防犯</a:t>
            </a:r>
            <a:endParaRPr kumimoji="1" lang="ja-JP" altLang="en-US" sz="1200" b="1" dirty="0">
              <a:solidFill>
                <a:schemeClr val="bg1"/>
              </a:solidFill>
            </a:endParaRPr>
          </a:p>
        </p:txBody>
      </p:sp>
      <p:sp>
        <p:nvSpPr>
          <p:cNvPr id="92" name="円/楕円 91"/>
          <p:cNvSpPr/>
          <p:nvPr/>
        </p:nvSpPr>
        <p:spPr>
          <a:xfrm>
            <a:off x="5454972" y="2286447"/>
            <a:ext cx="884698" cy="820279"/>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sz="1200" b="1" dirty="0" smtClean="0">
                <a:solidFill>
                  <a:schemeClr val="bg1"/>
                </a:solidFill>
              </a:rPr>
              <a:t>防災</a:t>
            </a:r>
            <a:endParaRPr kumimoji="1" lang="ja-JP" altLang="en-US" sz="1200" b="1" dirty="0">
              <a:solidFill>
                <a:schemeClr val="bg1"/>
              </a:solidFill>
            </a:endParaRPr>
          </a:p>
        </p:txBody>
      </p:sp>
      <p:sp>
        <p:nvSpPr>
          <p:cNvPr id="93" name="テキスト ボックス 92"/>
          <p:cNvSpPr txBox="1"/>
          <p:nvPr/>
        </p:nvSpPr>
        <p:spPr>
          <a:xfrm>
            <a:off x="3340392" y="3158357"/>
            <a:ext cx="1049500" cy="464476"/>
          </a:xfrm>
          <a:prstGeom prst="rect">
            <a:avLst/>
          </a:prstGeom>
          <a:noFill/>
          <a:ln>
            <a:solidFill>
              <a:schemeClr val="tx1"/>
            </a:solidFill>
          </a:ln>
        </p:spPr>
        <p:txBody>
          <a:bodyPr wrap="none" lIns="94225" tIns="47112" rIns="94225" bIns="47112" rtlCol="0">
            <a:spAutoFit/>
          </a:bodyPr>
          <a:lstStyle/>
          <a:p>
            <a:pPr algn="ctr"/>
            <a:r>
              <a:rPr lang="ja-JP" altLang="en-US" sz="1200" b="1" dirty="0" smtClean="0">
                <a:latin typeface="HGP正楷書体" pitchFamily="66" charset="-128"/>
                <a:ea typeface="HGP正楷書体" pitchFamily="66" charset="-128"/>
              </a:rPr>
              <a:t>３パトロール隊</a:t>
            </a:r>
            <a:endParaRPr lang="en-US" altLang="ja-JP" sz="1200" b="1" dirty="0" smtClean="0">
              <a:latin typeface="HGP正楷書体" pitchFamily="66" charset="-128"/>
              <a:ea typeface="HGP正楷書体" pitchFamily="66" charset="-128"/>
            </a:endParaRPr>
          </a:p>
          <a:p>
            <a:pPr algn="ctr"/>
            <a:r>
              <a:rPr lang="ja-JP" altLang="en-US" sz="1200" dirty="0" smtClean="0">
                <a:latin typeface="HGP正楷書体" pitchFamily="66" charset="-128"/>
                <a:ea typeface="HGP正楷書体" pitchFamily="66" charset="-128"/>
              </a:rPr>
              <a:t>＋</a:t>
            </a:r>
            <a:r>
              <a:rPr lang="ja-JP" altLang="en-US" sz="1200" b="1" dirty="0" smtClean="0">
                <a:latin typeface="HGP正楷書体" pitchFamily="66" charset="-128"/>
                <a:ea typeface="HGP正楷書体" pitchFamily="66" charset="-128"/>
              </a:rPr>
              <a:t>青パト隊</a:t>
            </a:r>
            <a:endParaRPr lang="ja-JP" altLang="en-US" sz="1200" b="1" dirty="0">
              <a:latin typeface="HGP正楷書体" pitchFamily="66" charset="-128"/>
              <a:ea typeface="HGP正楷書体" pitchFamily="66" charset="-128"/>
            </a:endParaRPr>
          </a:p>
        </p:txBody>
      </p:sp>
      <p:sp>
        <p:nvSpPr>
          <p:cNvPr id="94" name="テキスト ボックス 93"/>
          <p:cNvSpPr txBox="1"/>
          <p:nvPr/>
        </p:nvSpPr>
        <p:spPr>
          <a:xfrm>
            <a:off x="5310956" y="3186547"/>
            <a:ext cx="1046294" cy="464476"/>
          </a:xfrm>
          <a:prstGeom prst="rect">
            <a:avLst/>
          </a:prstGeom>
          <a:noFill/>
          <a:ln>
            <a:solidFill>
              <a:schemeClr val="tx1"/>
            </a:solidFill>
          </a:ln>
        </p:spPr>
        <p:txBody>
          <a:bodyPr wrap="none" lIns="94225" tIns="47112" rIns="94225" bIns="47112" rtlCol="0">
            <a:spAutoFit/>
          </a:bodyPr>
          <a:lstStyle/>
          <a:p>
            <a:pPr algn="ctr"/>
            <a:r>
              <a:rPr lang="ja-JP" altLang="en-US" sz="1200" b="1" dirty="0" smtClean="0">
                <a:latin typeface="HGP正楷書体" pitchFamily="66" charset="-128"/>
                <a:ea typeface="HGP正楷書体" pitchFamily="66" charset="-128"/>
              </a:rPr>
              <a:t>５防災支隊</a:t>
            </a:r>
            <a:r>
              <a:rPr lang="ja-JP" altLang="en-US" sz="1200" dirty="0" smtClean="0">
                <a:latin typeface="HGP正楷書体" pitchFamily="66" charset="-128"/>
                <a:ea typeface="HGP正楷書体" pitchFamily="66" charset="-128"/>
              </a:rPr>
              <a:t>＋</a:t>
            </a:r>
            <a:endParaRPr lang="en-US" altLang="ja-JP" sz="1200" dirty="0" smtClean="0">
              <a:latin typeface="HGP正楷書体" pitchFamily="66" charset="-128"/>
              <a:ea typeface="HGP正楷書体" pitchFamily="66" charset="-128"/>
            </a:endParaRPr>
          </a:p>
          <a:p>
            <a:pPr algn="ctr"/>
            <a:r>
              <a:rPr lang="ja-JP" altLang="en-US" sz="1200" b="1" dirty="0" smtClean="0">
                <a:latin typeface="HGP正楷書体" pitchFamily="66" charset="-128"/>
                <a:ea typeface="HGP正楷書体" pitchFamily="66" charset="-128"/>
              </a:rPr>
              <a:t>青パト機動隊</a:t>
            </a:r>
            <a:endParaRPr lang="ja-JP" altLang="en-US" sz="1200" b="1" dirty="0">
              <a:latin typeface="HGP正楷書体" pitchFamily="66" charset="-128"/>
              <a:ea typeface="HGP正楷書体" pitchFamily="66" charset="-128"/>
            </a:endParaRPr>
          </a:p>
        </p:txBody>
      </p:sp>
      <p:sp>
        <p:nvSpPr>
          <p:cNvPr id="95" name="角丸四角形 94"/>
          <p:cNvSpPr/>
          <p:nvPr/>
        </p:nvSpPr>
        <p:spPr>
          <a:xfrm>
            <a:off x="4374852" y="4050643"/>
            <a:ext cx="1105873" cy="28803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400" b="1" dirty="0" smtClean="0">
                <a:solidFill>
                  <a:schemeClr val="bg1"/>
                </a:solidFill>
              </a:rPr>
              <a:t>自治会員</a:t>
            </a:r>
            <a:endParaRPr lang="ja-JP" altLang="en-US" sz="1400" b="1" dirty="0">
              <a:solidFill>
                <a:schemeClr val="bg1"/>
              </a:solidFill>
            </a:endParaRPr>
          </a:p>
        </p:txBody>
      </p:sp>
      <p:sp>
        <p:nvSpPr>
          <p:cNvPr id="96" name="屈折矢印 95"/>
          <p:cNvSpPr/>
          <p:nvPr/>
        </p:nvSpPr>
        <p:spPr>
          <a:xfrm>
            <a:off x="5454973" y="3680353"/>
            <a:ext cx="936103" cy="658322"/>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tx1"/>
                </a:solidFill>
                <a:latin typeface="HGP正楷書体" pitchFamily="66" charset="-128"/>
                <a:ea typeface="HGP正楷書体" pitchFamily="66" charset="-128"/>
              </a:rPr>
              <a:t>全員参加</a:t>
            </a:r>
            <a:endParaRPr lang="ja-JP" altLang="en-US" sz="1200" b="1" dirty="0">
              <a:solidFill>
                <a:schemeClr val="tx1"/>
              </a:solidFill>
              <a:latin typeface="HGP正楷書体" pitchFamily="66" charset="-128"/>
              <a:ea typeface="HGP正楷書体" pitchFamily="66" charset="-128"/>
            </a:endParaRPr>
          </a:p>
        </p:txBody>
      </p:sp>
      <p:sp>
        <p:nvSpPr>
          <p:cNvPr id="97" name="屈折矢印 96"/>
          <p:cNvSpPr/>
          <p:nvPr/>
        </p:nvSpPr>
        <p:spPr>
          <a:xfrm flipH="1">
            <a:off x="3294732" y="3680353"/>
            <a:ext cx="1080120" cy="658322"/>
          </a:xfrm>
          <a:prstGeom prst="ben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tx1"/>
                </a:solidFill>
                <a:latin typeface="HGP正楷書体" pitchFamily="66" charset="-128"/>
                <a:ea typeface="HGP正楷書体" pitchFamily="66" charset="-128"/>
              </a:rPr>
              <a:t>ボランティア</a:t>
            </a:r>
            <a:endParaRPr lang="ja-JP" altLang="en-US" sz="1200" b="1" dirty="0">
              <a:solidFill>
                <a:schemeClr val="tx1"/>
              </a:solidFill>
              <a:latin typeface="HGP正楷書体" pitchFamily="66" charset="-128"/>
              <a:ea typeface="HGP正楷書体" pitchFamily="66" charset="-128"/>
            </a:endParaRPr>
          </a:p>
        </p:txBody>
      </p:sp>
      <p:sp>
        <p:nvSpPr>
          <p:cNvPr id="60" name="テキスト ボックス 59"/>
          <p:cNvSpPr txBox="1"/>
          <p:nvPr/>
        </p:nvSpPr>
        <p:spPr>
          <a:xfrm>
            <a:off x="1782564" y="5382791"/>
            <a:ext cx="3185487"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小川自治会の防災活動の特徴</a:t>
            </a:r>
            <a:endParaRPr kumimoji="1" lang="ja-JP" altLang="en-US" sz="1800" u="sng" dirty="0">
              <a:latin typeface="HG正楷書体-PRO" pitchFamily="66" charset="-128"/>
              <a:ea typeface="HG正楷書体-PRO" pitchFamily="66" charset="-128"/>
            </a:endParaRPr>
          </a:p>
        </p:txBody>
      </p:sp>
      <p:sp>
        <p:nvSpPr>
          <p:cNvPr id="22" name="円/楕円 21"/>
          <p:cNvSpPr/>
          <p:nvPr/>
        </p:nvSpPr>
        <p:spPr>
          <a:xfrm>
            <a:off x="414412" y="2214439"/>
            <a:ext cx="958423" cy="89484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bg1"/>
                </a:solidFill>
              </a:rPr>
              <a:t>防犯</a:t>
            </a:r>
            <a:endParaRPr lang="ja-JP" altLang="en-US" sz="1200" b="1" dirty="0">
              <a:solidFill>
                <a:schemeClr val="bg1"/>
              </a:solidFill>
            </a:endParaRPr>
          </a:p>
        </p:txBody>
      </p:sp>
      <p:sp>
        <p:nvSpPr>
          <p:cNvPr id="23" name="円/楕円 22"/>
          <p:cNvSpPr/>
          <p:nvPr/>
        </p:nvSpPr>
        <p:spPr>
          <a:xfrm>
            <a:off x="2070596" y="3618595"/>
            <a:ext cx="958423" cy="89484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bg1"/>
                </a:solidFill>
              </a:rPr>
              <a:t>子供の育成</a:t>
            </a:r>
            <a:endParaRPr lang="ja-JP" altLang="en-US" sz="1200" b="1" dirty="0">
              <a:solidFill>
                <a:schemeClr val="bg1"/>
              </a:solidFill>
            </a:endParaRPr>
          </a:p>
        </p:txBody>
      </p:sp>
      <p:sp>
        <p:nvSpPr>
          <p:cNvPr id="24" name="円/楕円 23"/>
          <p:cNvSpPr/>
          <p:nvPr/>
        </p:nvSpPr>
        <p:spPr>
          <a:xfrm>
            <a:off x="2070596" y="2214439"/>
            <a:ext cx="958423" cy="894849"/>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b="1" dirty="0" smtClean="0">
                <a:solidFill>
                  <a:schemeClr val="bg1"/>
                </a:solidFill>
              </a:rPr>
              <a:t>防災</a:t>
            </a:r>
            <a:endParaRPr lang="ja-JP" altLang="en-US" sz="1200" b="1" dirty="0">
              <a:solidFill>
                <a:schemeClr val="bg1"/>
              </a:solidFill>
            </a:endParaRPr>
          </a:p>
        </p:txBody>
      </p:sp>
      <p:sp>
        <p:nvSpPr>
          <p:cNvPr id="20" name="テキスト ボックス 19"/>
          <p:cNvSpPr txBox="1"/>
          <p:nvPr/>
        </p:nvSpPr>
        <p:spPr>
          <a:xfrm>
            <a:off x="1062484" y="0"/>
            <a:ext cx="5032147"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小川自治会の自治会活動の中での防災の位置付</a:t>
            </a:r>
            <a:endParaRPr kumimoji="1" lang="ja-JP" altLang="en-US" sz="1800" u="sng" dirty="0">
              <a:latin typeface="HG正楷書体-PRO" pitchFamily="66" charset="-128"/>
              <a:ea typeface="HG正楷書体-PRO" pitchFamily="66" charset="-128"/>
            </a:endParaRPr>
          </a:p>
        </p:txBody>
      </p:sp>
      <p:sp>
        <p:nvSpPr>
          <p:cNvPr id="21" name="テキスト ボックス 20"/>
          <p:cNvSpPr txBox="1"/>
          <p:nvPr/>
        </p:nvSpPr>
        <p:spPr>
          <a:xfrm>
            <a:off x="-1" y="414239"/>
            <a:ext cx="7021513" cy="1692771"/>
          </a:xfrm>
          <a:prstGeom prst="rect">
            <a:avLst/>
          </a:prstGeom>
          <a:noFill/>
        </p:spPr>
        <p:txBody>
          <a:bodyPr wrap="square" rtlCol="0">
            <a:spAutoFit/>
          </a:bodyPr>
          <a:lstStyle/>
          <a:p>
            <a:r>
              <a:rPr lang="ja-JP" altLang="en-US" sz="1400" dirty="0" smtClean="0"/>
              <a:t>　</a:t>
            </a:r>
            <a:r>
              <a:rPr lang="ja-JP" altLang="en-US" sz="1400" dirty="0" smtClean="0">
                <a:latin typeface="ＭＳ 明朝" pitchFamily="17" charset="-128"/>
                <a:ea typeface="ＭＳ 明朝" pitchFamily="17" charset="-128"/>
              </a:rPr>
              <a:t>自治会活動の基本方針である</a:t>
            </a:r>
            <a:r>
              <a:rPr lang="ja-JP" altLang="en-US" sz="1400" b="1" dirty="0" smtClean="0">
                <a:latin typeface="HGP正楷書体" pitchFamily="66" charset="-128"/>
                <a:ea typeface="HGP正楷書体" pitchFamily="66" charset="-128"/>
              </a:rPr>
              <a:t>“安全・安心・連帯感のある、楽しい街づくり</a:t>
            </a:r>
            <a:r>
              <a:rPr lang="ja-JP" altLang="en-US" sz="2000" b="1" dirty="0" smtClean="0">
                <a:latin typeface="HGP正楷書体" pitchFamily="66" charset="-128"/>
                <a:ea typeface="HGP正楷書体" pitchFamily="66" charset="-128"/>
              </a:rPr>
              <a:t>”</a:t>
            </a:r>
            <a:r>
              <a:rPr lang="ja-JP" altLang="en-US" sz="1400" dirty="0" smtClean="0">
                <a:latin typeface="ＭＳ 明朝" pitchFamily="17" charset="-128"/>
                <a:ea typeface="ＭＳ 明朝" pitchFamily="17" charset="-128"/>
              </a:rPr>
              <a:t>は</a:t>
            </a:r>
            <a:r>
              <a:rPr kumimoji="1" lang="ja-JP" altLang="en-US" sz="1400" dirty="0" smtClean="0">
                <a:latin typeface="ＭＳ 明朝" pitchFamily="17" charset="-128"/>
                <a:ea typeface="ＭＳ 明朝" pitchFamily="17" charset="-128"/>
              </a:rPr>
              <a:t>防犯と防災を安全・安心の両輪とし、急速に進む高齢化社会への対応や少子化時代にお子様が</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楽しく、安全に暮らせる街</a:t>
            </a:r>
            <a:r>
              <a:rPr lang="ja-JP" altLang="en-US" sz="1400" dirty="0" smtClean="0">
                <a:latin typeface="ＭＳ 明朝"/>
                <a:ea typeface="ＭＳ 明朝"/>
              </a:rPr>
              <a:t>づくりを目的とし、地域の全員が一緒に連帯感（絆）をもって活動していくことを目指す。</a:t>
            </a:r>
            <a:endParaRPr lang="en-US" altLang="ja-JP" sz="1400" dirty="0" smtClean="0">
              <a:latin typeface="ＭＳ 明朝"/>
              <a:ea typeface="ＭＳ 明朝"/>
            </a:endParaRPr>
          </a:p>
          <a:p>
            <a:r>
              <a:rPr kumimoji="1" lang="ja-JP" altLang="en-US" sz="1400" dirty="0" smtClean="0">
                <a:latin typeface="ＭＳ 明朝"/>
                <a:ea typeface="ＭＳ 明朝"/>
              </a:rPr>
              <a:t>　具体的には防犯はパトロール隊、防災は自主防災隊がボランティアながら多くの方の参加で活動をしており、お子様向けや各種イベントも一部役員だけでなく、多数のボランティア参加のスタッフで成り立っている。</a:t>
            </a:r>
            <a:endParaRPr kumimoji="1" lang="en-US" altLang="ja-JP" sz="1400" dirty="0" smtClean="0">
              <a:latin typeface="ＭＳ 明朝"/>
              <a:ea typeface="ＭＳ 明朝"/>
            </a:endParaRPr>
          </a:p>
        </p:txBody>
      </p:sp>
      <p:sp>
        <p:nvSpPr>
          <p:cNvPr id="25" name="テキスト ボックス 24"/>
          <p:cNvSpPr txBox="1"/>
          <p:nvPr/>
        </p:nvSpPr>
        <p:spPr>
          <a:xfrm>
            <a:off x="126380" y="4590703"/>
            <a:ext cx="6647974" cy="738664"/>
          </a:xfrm>
          <a:prstGeom prst="rect">
            <a:avLst/>
          </a:prstGeom>
          <a:noFill/>
        </p:spPr>
        <p:txBody>
          <a:bodyPr wrap="none" rtlCol="0">
            <a:spAutoFit/>
          </a:bodyPr>
          <a:lstStyle/>
          <a:p>
            <a:r>
              <a:rPr kumimoji="1" lang="ja-JP" altLang="en-US" sz="1400" dirty="0" smtClean="0">
                <a:latin typeface="ＭＳ 明朝" pitchFamily="17" charset="-128"/>
                <a:ea typeface="ＭＳ 明朝" pitchFamily="17" charset="-128"/>
              </a:rPr>
              <a:t>　自主防災隊の活動は２０１２年１０月組織設立、２０１３年４月本格活動開始</a:t>
            </a:r>
            <a:endParaRPr kumimoji="1" lang="en-US" altLang="ja-JP" sz="1400" dirty="0" smtClean="0">
              <a:latin typeface="ＭＳ 明朝" pitchFamily="17" charset="-128"/>
              <a:ea typeface="ＭＳ 明朝" pitchFamily="17" charset="-128"/>
            </a:endParaRPr>
          </a:p>
          <a:p>
            <a:r>
              <a:rPr kumimoji="1" lang="ja-JP" altLang="en-US" sz="1400" dirty="0" smtClean="0">
                <a:latin typeface="ＭＳ 明朝" pitchFamily="17" charset="-128"/>
                <a:ea typeface="ＭＳ 明朝" pitchFamily="17" charset="-128"/>
              </a:rPr>
              <a:t>と日が浅いが、ただ大地震の発生が近いから備えましょうと言うことではなく、</a:t>
            </a:r>
            <a:endParaRPr kumimoji="1" lang="en-US" altLang="ja-JP" sz="1400" dirty="0" smtClean="0">
              <a:latin typeface="ＭＳ 明朝" pitchFamily="17" charset="-128"/>
              <a:ea typeface="ＭＳ 明朝" pitchFamily="17" charset="-128"/>
            </a:endParaRPr>
          </a:p>
          <a:p>
            <a:r>
              <a:rPr lang="ja-JP" altLang="en-US" sz="1400" dirty="0" smtClean="0">
                <a:latin typeface="ＭＳ 明朝" pitchFamily="17" charset="-128"/>
                <a:ea typeface="ＭＳ 明朝" pitchFamily="17" charset="-128"/>
              </a:rPr>
              <a:t>次の様な特徴を持って活動をする。</a:t>
            </a:r>
            <a:endParaRPr kumimoji="1" lang="ja-JP" altLang="en-US" sz="1400" dirty="0">
              <a:latin typeface="ＭＳ 明朝" pitchFamily="17" charset="-128"/>
              <a:ea typeface="ＭＳ 明朝" pitchFamily="17" charset="-128"/>
            </a:endParaRPr>
          </a:p>
        </p:txBody>
      </p:sp>
      <p:sp>
        <p:nvSpPr>
          <p:cNvPr id="34" name="サブタイトル 2"/>
          <p:cNvSpPr txBox="1">
            <a:spLocks/>
          </p:cNvSpPr>
          <p:nvPr/>
        </p:nvSpPr>
        <p:spPr>
          <a:xfrm>
            <a:off x="3510756" y="5886848"/>
            <a:ext cx="3170169" cy="1656184"/>
          </a:xfrm>
          <a:prstGeom prst="rect">
            <a:avLst/>
          </a:prstGeom>
          <a:ln>
            <a:solidFill>
              <a:schemeClr val="tx1"/>
            </a:solidFill>
          </a:ln>
        </p:spPr>
        <p:txBody>
          <a:bodyPr vert="horz" lIns="94225" tIns="47112" rIns="94225" bIns="47112" rtlCol="0">
            <a:noAutofit/>
          </a:bodyPr>
          <a:lstStyle/>
          <a:p>
            <a:pPr marL="353345" indent="-353345" algn="ctr">
              <a:spcBef>
                <a:spcPct val="20000"/>
              </a:spcBef>
              <a:defRPr/>
            </a:pPr>
            <a:r>
              <a:rPr lang="ja-JP" altLang="en-US" sz="1600" b="1" dirty="0">
                <a:latin typeface="HGP正楷書体" pitchFamily="66" charset="-128"/>
                <a:ea typeface="HGP正楷書体" pitchFamily="66" charset="-128"/>
              </a:rPr>
              <a:t>小川自治会の防災</a:t>
            </a:r>
            <a:r>
              <a:rPr lang="ja-JP" altLang="en-US" sz="1600" b="1" dirty="0" smtClean="0">
                <a:latin typeface="HGP正楷書体" pitchFamily="66" charset="-128"/>
                <a:ea typeface="HGP正楷書体" pitchFamily="66" charset="-128"/>
              </a:rPr>
              <a:t>は</a:t>
            </a:r>
            <a:endParaRPr lang="en-US" altLang="ja-JP" sz="1600" b="1" dirty="0" smtClean="0">
              <a:latin typeface="HGP正楷書体" pitchFamily="66" charset="-128"/>
              <a:ea typeface="HGP正楷書体" pitchFamily="66" charset="-128"/>
            </a:endParaRPr>
          </a:p>
          <a:p>
            <a:pPr marL="353345" indent="-353345" algn="ctr">
              <a:spcBef>
                <a:spcPct val="20000"/>
              </a:spcBef>
              <a:defRPr/>
            </a:pPr>
            <a:r>
              <a:rPr lang="ja-JP" altLang="en-US" sz="1600" b="1" u="sng" dirty="0" smtClean="0">
                <a:latin typeface="HGP正楷書体" pitchFamily="66" charset="-128"/>
                <a:ea typeface="HGP正楷書体" pitchFamily="66" charset="-128"/>
              </a:rPr>
              <a:t>ボトムアップ</a:t>
            </a:r>
            <a:r>
              <a:rPr lang="ja-JP" altLang="en-US" sz="1600" b="1" u="sng" dirty="0">
                <a:latin typeface="HGP正楷書体" pitchFamily="66" charset="-128"/>
                <a:ea typeface="HGP正楷書体" pitchFamily="66" charset="-128"/>
              </a:rPr>
              <a:t>の防災活動</a:t>
            </a:r>
            <a:endParaRPr lang="en-US" altLang="ja-JP" sz="1600" b="1" u="sng" dirty="0" smtClean="0">
              <a:latin typeface="HGP正楷書体" pitchFamily="66" charset="-128"/>
              <a:ea typeface="HGP正楷書体" pitchFamily="66" charset="-128"/>
            </a:endParaRPr>
          </a:p>
          <a:p>
            <a:pPr marL="353345" indent="-353345">
              <a:spcBef>
                <a:spcPct val="20000"/>
              </a:spcBef>
              <a:defRPr/>
            </a:pPr>
            <a:r>
              <a:rPr lang="ja-JP" altLang="en-US" sz="1400" dirty="0" smtClean="0">
                <a:latin typeface="HGS正楷書体" pitchFamily="66" charset="-128"/>
                <a:ea typeface="HGS正楷書体" pitchFamily="66" charset="-128"/>
              </a:rPr>
              <a:t>１．全員で助け合う体制</a:t>
            </a:r>
            <a:endParaRPr lang="en-US" altLang="ja-JP" sz="1400" dirty="0" smtClean="0">
              <a:latin typeface="HGS正楷書体" pitchFamily="66" charset="-128"/>
              <a:ea typeface="HGS正楷書体" pitchFamily="66" charset="-128"/>
            </a:endParaRPr>
          </a:p>
          <a:p>
            <a:pPr marL="353345" indent="-353345">
              <a:spcBef>
                <a:spcPct val="20000"/>
              </a:spcBef>
              <a:defRPr/>
            </a:pPr>
            <a:r>
              <a:rPr lang="ja-JP" altLang="en-US" sz="1400" dirty="0" smtClean="0">
                <a:latin typeface="HGS正楷書体" pitchFamily="66" charset="-128"/>
                <a:ea typeface="HGS正楷書体" pitchFamily="66" charset="-128"/>
              </a:rPr>
              <a:t>２．自助を最大限に強化</a:t>
            </a:r>
            <a:endParaRPr lang="en-US" altLang="ja-JP" sz="1400" dirty="0" smtClean="0">
              <a:latin typeface="HGS正楷書体" pitchFamily="66" charset="-128"/>
              <a:ea typeface="HGS正楷書体" pitchFamily="66" charset="-128"/>
            </a:endParaRPr>
          </a:p>
          <a:p>
            <a:pPr marL="353345" indent="-353345">
              <a:spcBef>
                <a:spcPct val="20000"/>
              </a:spcBef>
              <a:defRPr/>
            </a:pPr>
            <a:r>
              <a:rPr lang="ja-JP" altLang="en-US" sz="1400" dirty="0" smtClean="0">
                <a:latin typeface="HGS正楷書体" pitchFamily="66" charset="-128"/>
                <a:ea typeface="HGS正楷書体" pitchFamily="66" charset="-128"/>
              </a:rPr>
              <a:t>３．まずは近助で</a:t>
            </a:r>
            <a:endParaRPr lang="en-US" altLang="ja-JP" sz="1400" dirty="0" smtClean="0">
              <a:latin typeface="HGS正楷書体" pitchFamily="66" charset="-128"/>
              <a:ea typeface="HGS正楷書体" pitchFamily="66" charset="-128"/>
            </a:endParaRPr>
          </a:p>
          <a:p>
            <a:pPr marL="353345" indent="-353345">
              <a:spcBef>
                <a:spcPct val="20000"/>
              </a:spcBef>
              <a:defRPr/>
            </a:pPr>
            <a:r>
              <a:rPr lang="ja-JP" altLang="en-US" sz="1400" dirty="0" smtClean="0">
                <a:latin typeface="HGS正楷書体" pitchFamily="66" charset="-128"/>
                <a:ea typeface="HGS正楷書体" pitchFamily="66" charset="-128"/>
              </a:rPr>
              <a:t>４．防災≦減災　平常時の活動重視</a:t>
            </a:r>
            <a:endParaRPr lang="ja-JP" altLang="en-US" sz="1400" dirty="0">
              <a:latin typeface="HGS正楷書体" pitchFamily="66" charset="-128"/>
              <a:ea typeface="HGS正楷書体" pitchFamily="66" charset="-128"/>
            </a:endParaRPr>
          </a:p>
        </p:txBody>
      </p:sp>
      <p:sp>
        <p:nvSpPr>
          <p:cNvPr id="36" name="テキスト ボックス 35"/>
          <p:cNvSpPr txBox="1"/>
          <p:nvPr/>
        </p:nvSpPr>
        <p:spPr>
          <a:xfrm>
            <a:off x="126380" y="5886847"/>
            <a:ext cx="3240360" cy="587587"/>
          </a:xfrm>
          <a:prstGeom prst="rect">
            <a:avLst/>
          </a:prstGeom>
          <a:noFill/>
          <a:ln>
            <a:solidFill>
              <a:schemeClr val="tx1"/>
            </a:solidFill>
          </a:ln>
        </p:spPr>
        <p:txBody>
          <a:bodyPr wrap="square" lIns="94225" tIns="47112" rIns="94225" bIns="47112" rtlCol="0">
            <a:spAutoFit/>
          </a:bodyPr>
          <a:lstStyle/>
          <a:p>
            <a:r>
              <a:rPr lang="ja-JP" altLang="en-US" sz="1600" dirty="0" smtClean="0">
                <a:latin typeface="HGP正楷書体" pitchFamily="66" charset="-128"/>
                <a:ea typeface="HGP正楷書体" pitchFamily="66" charset="-128"/>
              </a:rPr>
              <a:t>◆自主防災隊＝自治会員全員参加</a:t>
            </a:r>
            <a:endParaRPr lang="en-US" altLang="ja-JP" sz="1600" dirty="0" smtClean="0">
              <a:latin typeface="HGP正楷書体" pitchFamily="66" charset="-128"/>
              <a:ea typeface="HGP正楷書体" pitchFamily="66" charset="-128"/>
            </a:endParaRPr>
          </a:p>
          <a:p>
            <a:pPr algn="ctr"/>
            <a:r>
              <a:rPr lang="ja-JP" altLang="en-US" sz="1600" dirty="0" smtClean="0">
                <a:latin typeface="HGP正楷書体" pitchFamily="66" charset="-128"/>
                <a:ea typeface="HGP正楷書体" pitchFamily="66" charset="-128"/>
              </a:rPr>
              <a:t>（自治会員＝防災隊員）</a:t>
            </a:r>
            <a:endParaRPr lang="en-US" altLang="ja-JP" sz="1600" dirty="0" smtClean="0">
              <a:latin typeface="HGP正楷書体" pitchFamily="66" charset="-128"/>
              <a:ea typeface="HGP正楷書体" pitchFamily="66" charset="-128"/>
            </a:endParaRPr>
          </a:p>
        </p:txBody>
      </p:sp>
      <p:sp>
        <p:nvSpPr>
          <p:cNvPr id="38" name="テキスト ボックス 37"/>
          <p:cNvSpPr txBox="1"/>
          <p:nvPr/>
        </p:nvSpPr>
        <p:spPr>
          <a:xfrm>
            <a:off x="3510756" y="7759055"/>
            <a:ext cx="3170168" cy="1203140"/>
          </a:xfrm>
          <a:prstGeom prst="rect">
            <a:avLst/>
          </a:prstGeom>
          <a:noFill/>
          <a:ln>
            <a:solidFill>
              <a:schemeClr val="tx1"/>
            </a:solidFill>
          </a:ln>
        </p:spPr>
        <p:txBody>
          <a:bodyPr wrap="square" lIns="94225" tIns="47112" rIns="94225" bIns="47112" rtlCol="0">
            <a:spAutoFit/>
          </a:bodyPr>
          <a:lstStyle/>
          <a:p>
            <a:pPr algn="ctr"/>
            <a:r>
              <a:rPr lang="ja-JP" altLang="en-US" sz="1600" u="sng" dirty="0" smtClean="0">
                <a:latin typeface="HGP正楷書体" pitchFamily="66" charset="-128"/>
                <a:ea typeface="HGP正楷書体" pitchFamily="66" charset="-128"/>
              </a:rPr>
              <a:t>重点方針は</a:t>
            </a:r>
            <a:endParaRPr lang="en-US" altLang="ja-JP" sz="1600" u="sng" dirty="0" smtClean="0">
              <a:latin typeface="HGP正楷書体" pitchFamily="66" charset="-128"/>
              <a:ea typeface="HGP正楷書体" pitchFamily="66" charset="-128"/>
            </a:endParaRPr>
          </a:p>
          <a:p>
            <a:r>
              <a:rPr lang="ja-JP" altLang="en-US" sz="1400" dirty="0" smtClean="0">
                <a:latin typeface="HGP正楷書体" pitchFamily="66" charset="-128"/>
                <a:ea typeface="HGP正楷書体" pitchFamily="66" charset="-128"/>
              </a:rPr>
              <a:t>◆平常時の準備に重点</a:t>
            </a:r>
            <a:endParaRPr lang="en-US" altLang="ja-JP" sz="1400" dirty="0" smtClean="0">
              <a:latin typeface="HGP正楷書体" pitchFamily="66" charset="-128"/>
              <a:ea typeface="HGP正楷書体" pitchFamily="66" charset="-128"/>
            </a:endParaRPr>
          </a:p>
          <a:p>
            <a:r>
              <a:rPr lang="ja-JP" altLang="en-US" sz="1400" dirty="0" smtClean="0">
                <a:latin typeface="HGP正楷書体" pitchFamily="66" charset="-128"/>
                <a:ea typeface="HGP正楷書体" pitchFamily="66" charset="-128"/>
              </a:rPr>
              <a:t>◆自助を強化するための支援</a:t>
            </a:r>
            <a:endParaRPr lang="en-US" altLang="ja-JP" sz="1400" dirty="0" smtClean="0">
              <a:latin typeface="HGP正楷書体" pitchFamily="66" charset="-128"/>
              <a:ea typeface="HGP正楷書体" pitchFamily="66" charset="-128"/>
            </a:endParaRPr>
          </a:p>
          <a:p>
            <a:r>
              <a:rPr lang="ja-JP" altLang="en-US" sz="1400" dirty="0" smtClean="0">
                <a:latin typeface="HGP正楷書体" pitchFamily="66" charset="-128"/>
                <a:ea typeface="HGP正楷書体" pitchFamily="66" charset="-128"/>
              </a:rPr>
              <a:t>◆近助のネットワーク作り</a:t>
            </a:r>
            <a:endParaRPr lang="en-US" altLang="ja-JP" sz="1400" dirty="0" smtClean="0">
              <a:latin typeface="HGP正楷書体" pitchFamily="66" charset="-128"/>
              <a:ea typeface="HGP正楷書体" pitchFamily="66" charset="-128"/>
            </a:endParaRPr>
          </a:p>
          <a:p>
            <a:r>
              <a:rPr lang="ja-JP" altLang="en-US" sz="1400" dirty="0" smtClean="0">
                <a:latin typeface="ＭＳ 明朝" pitchFamily="17" charset="-128"/>
                <a:ea typeface="ＭＳ 明朝" pitchFamily="17" charset="-128"/>
              </a:rPr>
              <a:t>◆防火と人命救助　　　</a:t>
            </a:r>
            <a:r>
              <a:rPr lang="ja-JP" altLang="en-US" sz="1400" dirty="0" smtClean="0"/>
              <a:t>　　　　　　　　　　　　　　　　　　　　　　　　　　　　　　　　　　　　　　　　　　　</a:t>
            </a:r>
            <a:endParaRPr lang="ja-JP" altLang="en-US" sz="1400" dirty="0"/>
          </a:p>
        </p:txBody>
      </p:sp>
      <p:sp>
        <p:nvSpPr>
          <p:cNvPr id="39" name="十角形 38"/>
          <p:cNvSpPr/>
          <p:nvPr/>
        </p:nvSpPr>
        <p:spPr>
          <a:xfrm>
            <a:off x="270396" y="6606927"/>
            <a:ext cx="2875270" cy="2447812"/>
          </a:xfrm>
          <a:prstGeom prst="dec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endParaRPr kumimoji="1" lang="ja-JP" altLang="en-US"/>
          </a:p>
        </p:txBody>
      </p:sp>
      <p:sp>
        <p:nvSpPr>
          <p:cNvPr id="40" name="フローチャート : 結合子 39"/>
          <p:cNvSpPr/>
          <p:nvPr/>
        </p:nvSpPr>
        <p:spPr>
          <a:xfrm>
            <a:off x="915943" y="7399015"/>
            <a:ext cx="1584176" cy="1659716"/>
          </a:xfrm>
          <a:prstGeom prst="flowChartConnector">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41" name="フローチャート : 結合子 40"/>
          <p:cNvSpPr/>
          <p:nvPr/>
        </p:nvSpPr>
        <p:spPr>
          <a:xfrm>
            <a:off x="1081370" y="7946646"/>
            <a:ext cx="1253323" cy="1127469"/>
          </a:xfrm>
          <a:prstGeom prst="flowChartConnector">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endParaRPr kumimoji="1" lang="ja-JP" altLang="en-US" dirty="0">
              <a:solidFill>
                <a:schemeClr val="tx1"/>
              </a:solidFill>
            </a:endParaRPr>
          </a:p>
        </p:txBody>
      </p:sp>
      <p:sp>
        <p:nvSpPr>
          <p:cNvPr id="42" name="フローチャート : 結合子 41"/>
          <p:cNvSpPr/>
          <p:nvPr/>
        </p:nvSpPr>
        <p:spPr>
          <a:xfrm>
            <a:off x="1376262" y="8468641"/>
            <a:ext cx="663538" cy="605473"/>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defPPr>
              <a:defRPr lang="ja-JP"/>
            </a:defPPr>
            <a:lvl1pPr marL="0" algn="l" defTabSz="987552" rtl="0" eaLnBrk="1" latinLnBrk="0" hangingPunct="1">
              <a:defRPr kumimoji="1" sz="1900" kern="1200">
                <a:solidFill>
                  <a:schemeClr val="lt1"/>
                </a:solidFill>
                <a:latin typeface="+mn-lt"/>
                <a:ea typeface="+mn-ea"/>
                <a:cs typeface="+mn-cs"/>
              </a:defRPr>
            </a:lvl1pPr>
            <a:lvl2pPr marL="493776" algn="l" defTabSz="987552" rtl="0" eaLnBrk="1" latinLnBrk="0" hangingPunct="1">
              <a:defRPr kumimoji="1" sz="1900" kern="1200">
                <a:solidFill>
                  <a:schemeClr val="lt1"/>
                </a:solidFill>
                <a:latin typeface="+mn-lt"/>
                <a:ea typeface="+mn-ea"/>
                <a:cs typeface="+mn-cs"/>
              </a:defRPr>
            </a:lvl2pPr>
            <a:lvl3pPr marL="987552" algn="l" defTabSz="987552" rtl="0" eaLnBrk="1" latinLnBrk="0" hangingPunct="1">
              <a:defRPr kumimoji="1" sz="1900" kern="1200">
                <a:solidFill>
                  <a:schemeClr val="lt1"/>
                </a:solidFill>
                <a:latin typeface="+mn-lt"/>
                <a:ea typeface="+mn-ea"/>
                <a:cs typeface="+mn-cs"/>
              </a:defRPr>
            </a:lvl3pPr>
            <a:lvl4pPr marL="1481328" algn="l" defTabSz="987552" rtl="0" eaLnBrk="1" latinLnBrk="0" hangingPunct="1">
              <a:defRPr kumimoji="1" sz="1900" kern="1200">
                <a:solidFill>
                  <a:schemeClr val="lt1"/>
                </a:solidFill>
                <a:latin typeface="+mn-lt"/>
                <a:ea typeface="+mn-ea"/>
                <a:cs typeface="+mn-cs"/>
              </a:defRPr>
            </a:lvl4pPr>
            <a:lvl5pPr marL="1975104" algn="l" defTabSz="987552" rtl="0" eaLnBrk="1" latinLnBrk="0" hangingPunct="1">
              <a:defRPr kumimoji="1" sz="1900" kern="1200">
                <a:solidFill>
                  <a:schemeClr val="lt1"/>
                </a:solidFill>
                <a:latin typeface="+mn-lt"/>
                <a:ea typeface="+mn-ea"/>
                <a:cs typeface="+mn-cs"/>
              </a:defRPr>
            </a:lvl5pPr>
            <a:lvl6pPr marL="2468880" algn="l" defTabSz="987552" rtl="0" eaLnBrk="1" latinLnBrk="0" hangingPunct="1">
              <a:defRPr kumimoji="1" sz="1900" kern="1200">
                <a:solidFill>
                  <a:schemeClr val="lt1"/>
                </a:solidFill>
                <a:latin typeface="+mn-lt"/>
                <a:ea typeface="+mn-ea"/>
                <a:cs typeface="+mn-cs"/>
              </a:defRPr>
            </a:lvl6pPr>
            <a:lvl7pPr marL="2962656" algn="l" defTabSz="987552" rtl="0" eaLnBrk="1" latinLnBrk="0" hangingPunct="1">
              <a:defRPr kumimoji="1" sz="1900" kern="1200">
                <a:solidFill>
                  <a:schemeClr val="lt1"/>
                </a:solidFill>
                <a:latin typeface="+mn-lt"/>
                <a:ea typeface="+mn-ea"/>
                <a:cs typeface="+mn-cs"/>
              </a:defRPr>
            </a:lvl7pPr>
            <a:lvl8pPr marL="3456432" algn="l" defTabSz="987552" rtl="0" eaLnBrk="1" latinLnBrk="0" hangingPunct="1">
              <a:defRPr kumimoji="1" sz="1900" kern="1200">
                <a:solidFill>
                  <a:schemeClr val="lt1"/>
                </a:solidFill>
                <a:latin typeface="+mn-lt"/>
                <a:ea typeface="+mn-ea"/>
                <a:cs typeface="+mn-cs"/>
              </a:defRPr>
            </a:lvl8pPr>
            <a:lvl9pPr marL="3950208" algn="l" defTabSz="987552" rtl="0" eaLnBrk="1" latinLnBrk="0" hangingPunct="1">
              <a:defRPr kumimoji="1" sz="1900" kern="1200">
                <a:solidFill>
                  <a:schemeClr val="lt1"/>
                </a:solidFill>
                <a:latin typeface="+mn-lt"/>
                <a:ea typeface="+mn-ea"/>
                <a:cs typeface="+mn-cs"/>
              </a:defRPr>
            </a:lvl9pPr>
          </a:lstStyle>
          <a:p>
            <a:pPr algn="ctr"/>
            <a:r>
              <a:rPr lang="ja-JP" altLang="en-US" sz="1400" b="1" dirty="0" smtClean="0">
                <a:solidFill>
                  <a:schemeClr val="tx1"/>
                </a:solidFill>
              </a:rPr>
              <a:t>本部</a:t>
            </a:r>
            <a:endParaRPr lang="ja-JP" altLang="en-US" sz="1400" b="1" dirty="0">
              <a:solidFill>
                <a:schemeClr val="tx1"/>
              </a:solidFill>
            </a:endParaRPr>
          </a:p>
        </p:txBody>
      </p:sp>
      <p:sp>
        <p:nvSpPr>
          <p:cNvPr id="43" name="テキスト ボックス 42"/>
          <p:cNvSpPr txBox="1"/>
          <p:nvPr/>
        </p:nvSpPr>
        <p:spPr>
          <a:xfrm>
            <a:off x="1343582" y="7975079"/>
            <a:ext cx="728899" cy="526031"/>
          </a:xfrm>
          <a:prstGeom prst="rect">
            <a:avLst/>
          </a:prstGeom>
          <a:noFill/>
        </p:spPr>
        <p:txBody>
          <a:bodyPr wrap="none" lIns="94225" tIns="47112" rIns="94225" bIns="47112" rtlCol="0">
            <a:spAutoFit/>
          </a:bodyPr>
          <a:lstStyle/>
          <a:p>
            <a:pPr algn="ctr"/>
            <a:r>
              <a:rPr lang="ja-JP" altLang="en-US" sz="1400" b="1" dirty="0" smtClean="0"/>
              <a:t>支隊</a:t>
            </a:r>
            <a:endParaRPr lang="en-US" altLang="ja-JP" sz="1400" b="1" dirty="0" smtClean="0"/>
          </a:p>
          <a:p>
            <a:pPr algn="ctr"/>
            <a:r>
              <a:rPr lang="ja-JP" altLang="en-US" sz="1400" b="1" dirty="0" smtClean="0"/>
              <a:t>防災班</a:t>
            </a:r>
            <a:endParaRPr lang="ja-JP" altLang="en-US" sz="1400" b="1" dirty="0"/>
          </a:p>
        </p:txBody>
      </p:sp>
      <p:sp>
        <p:nvSpPr>
          <p:cNvPr id="44" name="テキスト ボックス 43"/>
          <p:cNvSpPr txBox="1"/>
          <p:nvPr/>
        </p:nvSpPr>
        <p:spPr>
          <a:xfrm>
            <a:off x="1151221" y="6750943"/>
            <a:ext cx="1113620" cy="495254"/>
          </a:xfrm>
          <a:prstGeom prst="rect">
            <a:avLst/>
          </a:prstGeom>
          <a:noFill/>
        </p:spPr>
        <p:txBody>
          <a:bodyPr wrap="none" lIns="94225" tIns="47112" rIns="94225" bIns="47112" rtlCol="0">
            <a:spAutoFit/>
          </a:bodyPr>
          <a:lstStyle/>
          <a:p>
            <a:pPr algn="ctr"/>
            <a:r>
              <a:rPr lang="ja-JP" altLang="en-US" sz="1400" b="1" dirty="0" smtClean="0">
                <a:solidFill>
                  <a:schemeClr val="bg1"/>
                </a:solidFill>
              </a:rPr>
              <a:t>防災隊員</a:t>
            </a:r>
            <a:endParaRPr lang="en-US" altLang="ja-JP" sz="1400" b="1" dirty="0" smtClean="0">
              <a:solidFill>
                <a:schemeClr val="bg1"/>
              </a:solidFill>
            </a:endParaRPr>
          </a:p>
          <a:p>
            <a:pPr algn="ctr"/>
            <a:r>
              <a:rPr lang="ja-JP" altLang="en-US" sz="1200" b="1" dirty="0" smtClean="0">
                <a:solidFill>
                  <a:schemeClr val="bg1"/>
                </a:solidFill>
              </a:rPr>
              <a:t>（＝自治会員）</a:t>
            </a:r>
            <a:endParaRPr lang="ja-JP" altLang="en-US" sz="1200" b="1" dirty="0">
              <a:solidFill>
                <a:schemeClr val="bg1"/>
              </a:solidFill>
            </a:endParaRPr>
          </a:p>
        </p:txBody>
      </p:sp>
      <p:sp>
        <p:nvSpPr>
          <p:cNvPr id="45" name="テキスト ボックス 44"/>
          <p:cNvSpPr txBox="1"/>
          <p:nvPr/>
        </p:nvSpPr>
        <p:spPr>
          <a:xfrm>
            <a:off x="1245863" y="7615039"/>
            <a:ext cx="924336" cy="318731"/>
          </a:xfrm>
          <a:prstGeom prst="rect">
            <a:avLst/>
          </a:prstGeom>
          <a:noFill/>
        </p:spPr>
        <p:txBody>
          <a:bodyPr wrap="none" lIns="94225" tIns="47112" rIns="94225" bIns="47112" rtlCol="0">
            <a:spAutoFit/>
          </a:bodyPr>
          <a:lstStyle/>
          <a:p>
            <a:r>
              <a:rPr lang="ja-JP" altLang="en-US" sz="1400" b="1" dirty="0" smtClean="0"/>
              <a:t>活動隊員</a:t>
            </a:r>
            <a:endParaRPr lang="ja-JP" altLang="en-US" sz="1400" b="1" dirty="0"/>
          </a:p>
        </p:txBody>
      </p:sp>
      <p:sp>
        <p:nvSpPr>
          <p:cNvPr id="46" name="テキスト ボックス 45"/>
          <p:cNvSpPr txBox="1"/>
          <p:nvPr/>
        </p:nvSpPr>
        <p:spPr>
          <a:xfrm>
            <a:off x="126380" y="9192439"/>
            <a:ext cx="2762295" cy="276999"/>
          </a:xfrm>
          <a:prstGeom prst="rect">
            <a:avLst/>
          </a:prstGeom>
          <a:noFill/>
        </p:spPr>
        <p:txBody>
          <a:bodyPr wrap="none" rtlCol="0">
            <a:spAutoFit/>
          </a:bodyPr>
          <a:lstStyle/>
          <a:p>
            <a:r>
              <a:rPr kumimoji="1" lang="ja-JP" altLang="en-US" sz="1200" dirty="0" smtClean="0"/>
              <a:t>近い将来自治会未加入者の参加も検討</a:t>
            </a:r>
            <a:endParaRPr kumimoji="1" lang="ja-JP" altLang="en-US" sz="1200" dirty="0"/>
          </a:p>
        </p:txBody>
      </p:sp>
      <p:sp>
        <p:nvSpPr>
          <p:cNvPr id="47" name="テキスト ボックス 46"/>
          <p:cNvSpPr txBox="1"/>
          <p:nvPr/>
        </p:nvSpPr>
        <p:spPr>
          <a:xfrm>
            <a:off x="3006700"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２ー</a:t>
            </a:r>
            <a:endParaRPr kumimoji="1" lang="ja-JP" alt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テキスト ボックス 120"/>
          <p:cNvSpPr txBox="1"/>
          <p:nvPr/>
        </p:nvSpPr>
        <p:spPr>
          <a:xfrm>
            <a:off x="4720355" y="632833"/>
            <a:ext cx="924336" cy="318731"/>
          </a:xfrm>
          <a:prstGeom prst="rect">
            <a:avLst/>
          </a:prstGeom>
          <a:noFill/>
        </p:spPr>
        <p:txBody>
          <a:bodyPr wrap="none" lIns="94225" tIns="47112" rIns="94225" bIns="47112" rtlCol="0">
            <a:spAutoFit/>
          </a:bodyPr>
          <a:lstStyle/>
          <a:p>
            <a:r>
              <a:rPr lang="ja-JP" altLang="en-US" sz="1400" b="1" dirty="0" smtClean="0">
                <a:solidFill>
                  <a:schemeClr val="bg1"/>
                </a:solidFill>
              </a:rPr>
              <a:t>防災隊員</a:t>
            </a:r>
            <a:endParaRPr lang="ja-JP" altLang="en-US" sz="1400" b="1" dirty="0">
              <a:solidFill>
                <a:schemeClr val="bg1"/>
              </a:solidFill>
            </a:endParaRPr>
          </a:p>
        </p:txBody>
      </p:sp>
      <p:sp>
        <p:nvSpPr>
          <p:cNvPr id="123" name="テキスト ボックス 122"/>
          <p:cNvSpPr txBox="1"/>
          <p:nvPr/>
        </p:nvSpPr>
        <p:spPr>
          <a:xfrm>
            <a:off x="1746561" y="414240"/>
            <a:ext cx="2808311" cy="310588"/>
          </a:xfrm>
          <a:prstGeom prst="rect">
            <a:avLst/>
          </a:prstGeom>
          <a:noFill/>
          <a:ln>
            <a:solidFill>
              <a:schemeClr val="tx1"/>
            </a:solidFill>
          </a:ln>
        </p:spPr>
        <p:txBody>
          <a:bodyPr wrap="square" lIns="94225" tIns="47112" rIns="94225" bIns="47112" rtlCol="0">
            <a:spAutoFit/>
          </a:bodyPr>
          <a:lstStyle/>
          <a:p>
            <a:pPr algn="ctr"/>
            <a:r>
              <a:rPr lang="ja-JP" altLang="en-US" sz="1400" dirty="0" smtClean="0">
                <a:latin typeface="HGS正楷書体" pitchFamily="66" charset="-128"/>
                <a:ea typeface="HGS正楷書体" pitchFamily="66" charset="-128"/>
              </a:rPr>
              <a:t>防災組織：５支隊５防災班体制</a:t>
            </a:r>
            <a:endParaRPr lang="ja-JP" altLang="en-US" sz="1400" dirty="0">
              <a:latin typeface="HGS正楷書体" pitchFamily="66" charset="-128"/>
              <a:ea typeface="HGS正楷書体" pitchFamily="66" charset="-128"/>
            </a:endParaRPr>
          </a:p>
        </p:txBody>
      </p:sp>
      <p:sp>
        <p:nvSpPr>
          <p:cNvPr id="5" name="テキスト ボックス 6"/>
          <p:cNvSpPr txBox="1"/>
          <p:nvPr/>
        </p:nvSpPr>
        <p:spPr>
          <a:xfrm>
            <a:off x="3654772" y="4158655"/>
            <a:ext cx="3024336" cy="1384995"/>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smtClean="0">
                <a:latin typeface="HG正楷書体" pitchFamily="65" charset="-128"/>
                <a:ea typeface="HG正楷書体" pitchFamily="65" charset="-128"/>
              </a:rPr>
              <a:t>・基本方針は本部主体　　</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計画は本部・支隊・防災班合同</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活動</a:t>
            </a:r>
            <a:r>
              <a:rPr kumimoji="1" lang="ja-JP" altLang="en-US" sz="1400" dirty="0" smtClean="0">
                <a:latin typeface="HG正楷書体" pitchFamily="65" charset="-128"/>
                <a:ea typeface="HG正楷書体" pitchFamily="65" charset="-128"/>
              </a:rPr>
              <a:t>・実施は支隊・</a:t>
            </a:r>
            <a:r>
              <a:rPr lang="ja-JP" altLang="en-US" sz="1400" dirty="0" smtClean="0">
                <a:latin typeface="HG正楷書体" pitchFamily="65" charset="-128"/>
                <a:ea typeface="HG正楷書体" pitchFamily="65" charset="-128"/>
              </a:rPr>
              <a:t>防災</a:t>
            </a:r>
            <a:r>
              <a:rPr kumimoji="1" lang="ja-JP" altLang="en-US" sz="1400" dirty="0" smtClean="0">
                <a:latin typeface="HG正楷書体" pitchFamily="65" charset="-128"/>
                <a:ea typeface="HG正楷書体" pitchFamily="65" charset="-128"/>
              </a:rPr>
              <a:t>班</a:t>
            </a:r>
            <a:r>
              <a:rPr lang="ja-JP" altLang="en-US" sz="1400" dirty="0" smtClean="0">
                <a:latin typeface="HG正楷書体" pitchFamily="65" charset="-128"/>
                <a:ea typeface="HG正楷書体" pitchFamily="65" charset="-128"/>
              </a:rPr>
              <a:t>中心</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・情報の一元化と横展開の仕組み</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・活動の共通化・標準化と</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支隊の自主性の両立のバランス</a:t>
            </a:r>
            <a:endParaRPr kumimoji="1" lang="ja-JP" altLang="en-US" sz="1400" dirty="0">
              <a:latin typeface="HG正楷書体" pitchFamily="65" charset="-128"/>
              <a:ea typeface="HG正楷書体" pitchFamily="65" charset="-128"/>
            </a:endParaRPr>
          </a:p>
        </p:txBody>
      </p:sp>
      <p:pic>
        <p:nvPicPr>
          <p:cNvPr id="6" name="table"/>
          <p:cNvPicPr>
            <a:picLocks noChangeAspect="1"/>
          </p:cNvPicPr>
          <p:nvPr/>
        </p:nvPicPr>
        <p:blipFill>
          <a:blip r:embed="rId2" cstate="print"/>
          <a:stretch>
            <a:fillRect/>
          </a:stretch>
        </p:blipFill>
        <p:spPr>
          <a:xfrm>
            <a:off x="270397" y="1782391"/>
            <a:ext cx="3384376" cy="2304256"/>
          </a:xfrm>
          <a:prstGeom prst="rect">
            <a:avLst/>
          </a:prstGeom>
          <a:noFill/>
        </p:spPr>
      </p:pic>
      <p:sp>
        <p:nvSpPr>
          <p:cNvPr id="7" name="テキスト ボックス 19"/>
          <p:cNvSpPr txBox="1"/>
          <p:nvPr/>
        </p:nvSpPr>
        <p:spPr>
          <a:xfrm>
            <a:off x="307551" y="1278335"/>
            <a:ext cx="1620957" cy="338554"/>
          </a:xfrm>
          <a:prstGeom prst="rect">
            <a:avLst/>
          </a:prstGeom>
          <a:noFill/>
          <a:ln>
            <a:solidFill>
              <a:schemeClr val="tx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HGS正楷書体" pitchFamily="66" charset="-128"/>
                <a:ea typeface="HGS正楷書体" pitchFamily="66" charset="-128"/>
              </a:rPr>
              <a:t>自主防災隊本部</a:t>
            </a:r>
            <a:endParaRPr kumimoji="1" lang="ja-JP" altLang="en-US" sz="1600" dirty="0">
              <a:latin typeface="HGS正楷書体" pitchFamily="66" charset="-128"/>
              <a:ea typeface="HGS正楷書体" pitchFamily="66" charset="-128"/>
            </a:endParaRPr>
          </a:p>
        </p:txBody>
      </p:sp>
      <p:sp>
        <p:nvSpPr>
          <p:cNvPr id="8" name="テキスト ボックス 20"/>
          <p:cNvSpPr txBox="1"/>
          <p:nvPr/>
        </p:nvSpPr>
        <p:spPr>
          <a:xfrm>
            <a:off x="2286620" y="1278335"/>
            <a:ext cx="1261884" cy="307777"/>
          </a:xfrm>
          <a:prstGeom prst="rect">
            <a:avLst/>
          </a:prstGeom>
          <a:noFill/>
          <a:ln>
            <a:solidFill>
              <a:schemeClr val="accent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smtClean="0">
                <a:latin typeface="HGS正楷書体" pitchFamily="66" charset="-128"/>
                <a:ea typeface="HGS正楷書体" pitchFamily="66" charset="-128"/>
              </a:rPr>
              <a:t>青パト機動隊</a:t>
            </a:r>
            <a:endParaRPr kumimoji="1" lang="ja-JP" altLang="en-US" sz="1400" dirty="0">
              <a:latin typeface="HGS正楷書体" pitchFamily="66" charset="-128"/>
              <a:ea typeface="HGS正楷書体" pitchFamily="66" charset="-128"/>
            </a:endParaRPr>
          </a:p>
        </p:txBody>
      </p:sp>
      <p:sp>
        <p:nvSpPr>
          <p:cNvPr id="39" name="テキスト ボックス 38"/>
          <p:cNvSpPr txBox="1"/>
          <p:nvPr/>
        </p:nvSpPr>
        <p:spPr>
          <a:xfrm>
            <a:off x="1673389" y="0"/>
            <a:ext cx="2954655"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小川自治会の自主防災隊は</a:t>
            </a:r>
            <a:endParaRPr kumimoji="1" lang="ja-JP" altLang="en-US" sz="1800" u="sng" dirty="0">
              <a:latin typeface="HG正楷書体-PRO" pitchFamily="66" charset="-128"/>
              <a:ea typeface="HG正楷書体-PRO" pitchFamily="66" charset="-128"/>
            </a:endParaRPr>
          </a:p>
        </p:txBody>
      </p:sp>
      <p:sp>
        <p:nvSpPr>
          <p:cNvPr id="40" name="テキスト ボックス 6"/>
          <p:cNvSpPr txBox="1"/>
          <p:nvPr/>
        </p:nvSpPr>
        <p:spPr>
          <a:xfrm>
            <a:off x="342404" y="4158655"/>
            <a:ext cx="3096344" cy="1384995"/>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400" dirty="0" smtClean="0">
                <a:latin typeface="HG正楷書体" pitchFamily="65" charset="-128"/>
                <a:ea typeface="HG正楷書体" pitchFamily="65" charset="-128"/>
              </a:rPr>
              <a:t>・平常時は</a:t>
            </a:r>
            <a:r>
              <a:rPr lang="ja-JP" altLang="en-US" sz="1400" dirty="0" smtClean="0">
                <a:latin typeface="HG正楷書体" pitchFamily="65" charset="-128"/>
                <a:ea typeface="HG正楷書体" pitchFamily="65" charset="-128"/>
              </a:rPr>
              <a:t>組織で活動</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　</a:t>
            </a:r>
            <a:r>
              <a:rPr lang="ja-JP" altLang="en-US" sz="1400" dirty="0" smtClean="0">
                <a:latin typeface="HG正楷書体" pitchFamily="65" charset="-128"/>
                <a:ea typeface="HG正楷書体" pitchFamily="65" charset="-128"/>
              </a:rPr>
              <a:t>本部全体</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　</a:t>
            </a:r>
            <a:r>
              <a:rPr lang="ja-JP" altLang="en-US" sz="1400" dirty="0" smtClean="0">
                <a:latin typeface="HG正楷書体" pitchFamily="65" charset="-128"/>
                <a:ea typeface="HG正楷書体" pitchFamily="65" charset="-128"/>
              </a:rPr>
              <a:t>支隊単位</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　</a:t>
            </a:r>
            <a:r>
              <a:rPr lang="ja-JP" altLang="en-US" sz="1400" dirty="0" smtClean="0">
                <a:latin typeface="HG正楷書体" pitchFamily="65" charset="-128"/>
                <a:ea typeface="HG正楷書体" pitchFamily="65" charset="-128"/>
              </a:rPr>
              <a:t>各支隊防災班合同</a:t>
            </a:r>
            <a:r>
              <a:rPr kumimoji="1" lang="ja-JP" altLang="en-US" sz="1400" dirty="0" smtClean="0">
                <a:latin typeface="HG正楷書体" pitchFamily="65" charset="-128"/>
                <a:ea typeface="HG正楷書体" pitchFamily="65" charset="-128"/>
              </a:rPr>
              <a:t>　</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・非常時は活動主体</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（いる人が出来ることをやる）</a:t>
            </a:r>
            <a:endParaRPr kumimoji="1" lang="ja-JP" altLang="en-US" sz="1400" dirty="0">
              <a:latin typeface="HG正楷書体" pitchFamily="65" charset="-128"/>
              <a:ea typeface="HG正楷書体" pitchFamily="65" charset="-128"/>
            </a:endParaRPr>
          </a:p>
        </p:txBody>
      </p:sp>
      <p:cxnSp>
        <p:nvCxnSpPr>
          <p:cNvPr id="42" name="直線コネクタ 41"/>
          <p:cNvCxnSpPr/>
          <p:nvPr/>
        </p:nvCxnSpPr>
        <p:spPr>
          <a:xfrm>
            <a:off x="667591" y="1638375"/>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7" idx="3"/>
            <a:endCxn id="8" idx="1"/>
          </p:cNvCxnSpPr>
          <p:nvPr/>
        </p:nvCxnSpPr>
        <p:spPr>
          <a:xfrm flipV="1">
            <a:off x="1928508" y="1432224"/>
            <a:ext cx="358112" cy="15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918468" y="846287"/>
            <a:ext cx="4464496" cy="307777"/>
          </a:xfrm>
          <a:prstGeom prst="rect">
            <a:avLst/>
          </a:prstGeom>
          <a:noFill/>
          <a:ln>
            <a:solidFill>
              <a:schemeClr val="tx1"/>
            </a:solidFill>
          </a:ln>
        </p:spPr>
        <p:txBody>
          <a:bodyPr wrap="square" rtlCol="0">
            <a:spAutoFit/>
          </a:bodyPr>
          <a:lstStyle/>
          <a:p>
            <a:r>
              <a:rPr kumimoji="1" lang="ja-JP" altLang="en-US" sz="1400" dirty="0" smtClean="0">
                <a:latin typeface="HGS正楷書体" pitchFamily="66" charset="-128"/>
                <a:ea typeface="HGS正楷書体" pitchFamily="66" charset="-128"/>
              </a:rPr>
              <a:t>隊員は全世帯自治会の班単位でいずれかの支隊に所属</a:t>
            </a:r>
            <a:endParaRPr kumimoji="1" lang="ja-JP" altLang="en-US" sz="1400" dirty="0">
              <a:latin typeface="HGS正楷書体" pitchFamily="66" charset="-128"/>
              <a:ea typeface="HGS正楷書体" pitchFamily="66" charset="-128"/>
            </a:endParaRPr>
          </a:p>
        </p:txBody>
      </p:sp>
      <p:sp>
        <p:nvSpPr>
          <p:cNvPr id="47" name="テキスト ボックス 46"/>
          <p:cNvSpPr txBox="1"/>
          <p:nvPr/>
        </p:nvSpPr>
        <p:spPr>
          <a:xfrm>
            <a:off x="3798788" y="1854399"/>
            <a:ext cx="2880320" cy="954107"/>
          </a:xfrm>
          <a:prstGeom prst="rect">
            <a:avLst/>
          </a:prstGeom>
          <a:noFill/>
          <a:ln>
            <a:solidFill>
              <a:schemeClr val="tx1"/>
            </a:solidFill>
          </a:ln>
        </p:spPr>
        <p:txBody>
          <a:bodyPr wrap="square" rtlCol="0">
            <a:spAutoFit/>
          </a:bodyPr>
          <a:lstStyle/>
          <a:p>
            <a:r>
              <a:rPr kumimoji="1" lang="ja-JP" altLang="en-US" sz="1400" dirty="0" smtClean="0">
                <a:latin typeface="HGS正楷書体" pitchFamily="66" charset="-128"/>
                <a:ea typeface="HGS正楷書体" pitchFamily="66" charset="-128"/>
              </a:rPr>
              <a:t>支隊の体制</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　代表支隊長　：１名</a:t>
            </a:r>
            <a:endParaRPr lang="en-US" altLang="ja-JP" sz="1400" dirty="0" smtClean="0">
              <a:latin typeface="HGS正楷書体" pitchFamily="66" charset="-128"/>
              <a:ea typeface="HGS正楷書体" pitchFamily="66" charset="-128"/>
            </a:endParaRPr>
          </a:p>
          <a:p>
            <a:r>
              <a:rPr kumimoji="1" lang="ja-JP" altLang="en-US" sz="1400" dirty="0" smtClean="0">
                <a:latin typeface="HGS正楷書体" pitchFamily="66" charset="-128"/>
                <a:ea typeface="HGS正楷書体" pitchFamily="66" charset="-128"/>
              </a:rPr>
              <a:t>　支隊長　　　：３～４名</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　防災班長　　：各班に複数</a:t>
            </a:r>
            <a:endParaRPr kumimoji="1" lang="ja-JP" altLang="en-US" sz="1400" dirty="0">
              <a:latin typeface="HGS正楷書体" pitchFamily="66" charset="-128"/>
              <a:ea typeface="HGS正楷書体" pitchFamily="66" charset="-128"/>
            </a:endParaRPr>
          </a:p>
        </p:txBody>
      </p:sp>
      <p:sp>
        <p:nvSpPr>
          <p:cNvPr id="48" name="テキスト ボックス 47"/>
          <p:cNvSpPr txBox="1"/>
          <p:nvPr/>
        </p:nvSpPr>
        <p:spPr>
          <a:xfrm>
            <a:off x="342404" y="7372883"/>
            <a:ext cx="6264696" cy="738664"/>
          </a:xfrm>
          <a:prstGeom prst="rect">
            <a:avLst/>
          </a:prstGeom>
          <a:noFill/>
          <a:ln>
            <a:solidFill>
              <a:schemeClr val="tx1"/>
            </a:solidFill>
          </a:ln>
        </p:spPr>
        <p:txBody>
          <a:bodyPr wrap="square" rtlCol="0">
            <a:spAutoFit/>
          </a:bodyPr>
          <a:lstStyle/>
          <a:p>
            <a:pPr algn="ctr"/>
            <a:r>
              <a:rPr lang="ja-JP" altLang="en-US" sz="1400" dirty="0" smtClean="0">
                <a:latin typeface="HG正楷書体" pitchFamily="65" charset="-128"/>
                <a:ea typeface="HG正楷書体" pitchFamily="65" charset="-128"/>
              </a:rPr>
              <a:t>支隊の独自性を守りながら</a:t>
            </a:r>
            <a:endParaRPr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情報交換の仕組みを作り、情報の一元化を図る</a:t>
            </a:r>
            <a:endParaRPr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活動の共通化・標準化を図り生産性をあげる</a:t>
            </a:r>
            <a:endParaRPr lang="en-US" altLang="ja-JP" sz="2000" dirty="0" smtClean="0">
              <a:latin typeface="HG正楷書体" pitchFamily="65" charset="-128"/>
              <a:ea typeface="HG正楷書体" pitchFamily="65" charset="-128"/>
            </a:endParaRPr>
          </a:p>
        </p:txBody>
      </p:sp>
      <p:sp>
        <p:nvSpPr>
          <p:cNvPr id="49" name="テキスト ボックス 48"/>
          <p:cNvSpPr txBox="1"/>
          <p:nvPr/>
        </p:nvSpPr>
        <p:spPr>
          <a:xfrm>
            <a:off x="342404" y="8263111"/>
            <a:ext cx="6264696" cy="954107"/>
          </a:xfrm>
          <a:prstGeom prst="rect">
            <a:avLst/>
          </a:prstGeom>
          <a:noFill/>
          <a:ln>
            <a:solidFill>
              <a:schemeClr val="tx1"/>
            </a:solidFill>
          </a:ln>
        </p:spPr>
        <p:txBody>
          <a:bodyPr wrap="square" rtlCol="0">
            <a:spAutoFit/>
          </a:bodyPr>
          <a:lstStyle/>
          <a:p>
            <a:r>
              <a:rPr kumimoji="1" lang="ja-JP" altLang="en-US" sz="1400" dirty="0" smtClean="0">
                <a:latin typeface="HG正楷書体-PRO" pitchFamily="66" charset="-128"/>
                <a:ea typeface="HG正楷書体-PRO" pitchFamily="66" charset="-128"/>
              </a:rPr>
              <a:t>　第１ステップ　 </a:t>
            </a:r>
            <a:r>
              <a:rPr kumimoji="1" lang="en-US" altLang="ja-JP" sz="1400" b="1" dirty="0" smtClean="0">
                <a:latin typeface="HG正楷書体-PRO" pitchFamily="66" charset="-128"/>
                <a:ea typeface="HG正楷書体-PRO" pitchFamily="66" charset="-128"/>
              </a:rPr>
              <a:t>[</a:t>
            </a:r>
            <a:r>
              <a:rPr kumimoji="1" lang="ja-JP" altLang="en-US" sz="1400" b="1" dirty="0" smtClean="0">
                <a:latin typeface="HG正楷書体-PRO" pitchFamily="66" charset="-128"/>
                <a:ea typeface="HG正楷書体-PRO" pitchFamily="66" charset="-128"/>
              </a:rPr>
              <a:t>自主防災隊活動記録</a:t>
            </a:r>
            <a:r>
              <a:rPr kumimoji="1" lang="en-US" altLang="ja-JP" sz="1400" b="1" dirty="0" smtClean="0">
                <a:latin typeface="HG正楷書体-PRO" pitchFamily="66" charset="-128"/>
                <a:ea typeface="HG正楷書体-PRO" pitchFamily="66" charset="-128"/>
              </a:rPr>
              <a:t>]</a:t>
            </a:r>
            <a:r>
              <a:rPr kumimoji="1" lang="ja-JP" altLang="en-US" sz="1400" dirty="0" smtClean="0">
                <a:latin typeface="HG正楷書体-PRO" pitchFamily="66" charset="-128"/>
                <a:ea typeface="HG正楷書体-PRO" pitchFamily="66" charset="-128"/>
              </a:rPr>
              <a:t>（月報）を作成</a:t>
            </a:r>
            <a:endParaRPr kumimoji="1" lang="en-US" altLang="ja-JP" sz="1400" dirty="0" smtClean="0">
              <a:latin typeface="HG正楷書体-PRO" pitchFamily="66" charset="-128"/>
              <a:ea typeface="HG正楷書体-PRO" pitchFamily="66" charset="-128"/>
            </a:endParaRPr>
          </a:p>
          <a:p>
            <a:pPr algn="ctr"/>
            <a:r>
              <a:rPr lang="ja-JP" altLang="en-US" sz="1400" b="1" dirty="0" smtClean="0">
                <a:latin typeface="HG正楷書体-PRO" pitchFamily="66" charset="-128"/>
                <a:ea typeface="HG正楷書体-PRO" pitchFamily="66" charset="-128"/>
              </a:rPr>
              <a:t>　　 　「機材・備品管理」</a:t>
            </a:r>
            <a:r>
              <a:rPr lang="ja-JP" altLang="en-US" sz="1400" dirty="0" smtClean="0">
                <a:latin typeface="HG正楷書体-PRO" pitchFamily="66" charset="-128"/>
                <a:ea typeface="HG正楷書体-PRO" pitchFamily="66" charset="-128"/>
              </a:rPr>
              <a:t>の一元化（現物管理は支隊）</a:t>
            </a:r>
            <a:endParaRPr kumimoji="1" lang="en-US" altLang="ja-JP" sz="1400" dirty="0" smtClean="0">
              <a:latin typeface="HG正楷書体-PRO" pitchFamily="66" charset="-128"/>
              <a:ea typeface="HG正楷書体-PRO" pitchFamily="66" charset="-128"/>
            </a:endParaRPr>
          </a:p>
          <a:p>
            <a:r>
              <a:rPr lang="ja-JP" altLang="en-US" sz="1400" dirty="0" smtClean="0">
                <a:latin typeface="HG正楷書体-PRO" pitchFamily="66" charset="-128"/>
                <a:ea typeface="HG正楷書体-PRO" pitchFamily="66" charset="-128"/>
              </a:rPr>
              <a:t>　第２ステップ　</a:t>
            </a:r>
            <a:r>
              <a:rPr lang="ja-JP" altLang="en-US" sz="1400" b="1" dirty="0" smtClean="0">
                <a:latin typeface="HG正楷書体-PRO" pitchFamily="66" charset="-128"/>
                <a:ea typeface="HG正楷書体-PRO" pitchFamily="66" charset="-128"/>
              </a:rPr>
              <a:t>管理資料、チェックシートの共通化、標準化</a:t>
            </a:r>
            <a:endParaRPr lang="en-US" altLang="ja-JP" sz="1400" b="1" dirty="0" smtClean="0">
              <a:latin typeface="HG正楷書体-PRO" pitchFamily="66" charset="-128"/>
              <a:ea typeface="HG正楷書体-PRO" pitchFamily="66" charset="-128"/>
            </a:endParaRPr>
          </a:p>
          <a:p>
            <a:r>
              <a:rPr lang="ja-JP" altLang="en-US" sz="1400" b="1" dirty="0" smtClean="0">
                <a:latin typeface="HG正楷書体-PRO" pitchFamily="66" charset="-128"/>
                <a:ea typeface="HG正楷書体-PRO" pitchFamily="66" charset="-128"/>
              </a:rPr>
              <a:t>　　　　　　 　  横展開を図る仕組み</a:t>
            </a:r>
            <a:endParaRPr lang="en-US" altLang="ja-JP" sz="1400" dirty="0" smtClean="0"/>
          </a:p>
        </p:txBody>
      </p:sp>
      <p:sp>
        <p:nvSpPr>
          <p:cNvPr id="50" name="テキスト ボックス 49"/>
          <p:cNvSpPr txBox="1"/>
          <p:nvPr/>
        </p:nvSpPr>
        <p:spPr>
          <a:xfrm>
            <a:off x="342404" y="6174879"/>
            <a:ext cx="6264696" cy="954107"/>
          </a:xfrm>
          <a:prstGeom prst="rect">
            <a:avLst/>
          </a:prstGeom>
          <a:noFill/>
          <a:ln>
            <a:solidFill>
              <a:schemeClr val="tx1"/>
            </a:solidFill>
          </a:ln>
        </p:spPr>
        <p:txBody>
          <a:bodyPr wrap="square" rtlCol="0">
            <a:spAutoFit/>
          </a:bodyPr>
          <a:lstStyle/>
          <a:p>
            <a:pPr algn="ctr"/>
            <a:r>
              <a:rPr lang="ja-JP" altLang="en-US" sz="1400" dirty="0" smtClean="0">
                <a:latin typeface="HG正楷書体" pitchFamily="65" charset="-128"/>
                <a:ea typeface="HG正楷書体" pitchFamily="65" charset="-128"/>
              </a:rPr>
              <a:t>各組織がバラバラで活動すると</a:t>
            </a:r>
            <a:endParaRPr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同じようなことをあちこちで行っている可能性がある</a:t>
            </a:r>
            <a:endParaRPr lang="en-US" altLang="ja-JP" sz="1400" dirty="0" smtClean="0">
              <a:latin typeface="HG正楷書体" pitchFamily="65" charset="-128"/>
              <a:ea typeface="HG正楷書体" pitchFamily="65" charset="-128"/>
            </a:endParaRPr>
          </a:p>
          <a:p>
            <a:pPr algn="ctr"/>
            <a:r>
              <a:rPr kumimoji="1" lang="ja-JP" altLang="en-US" sz="1400" dirty="0" smtClean="0">
                <a:latin typeface="HG正楷書体" pitchFamily="65" charset="-128"/>
                <a:ea typeface="HG正楷書体" pitchFamily="65" charset="-128"/>
              </a:rPr>
              <a:t>非生産・非効率になっている</a:t>
            </a:r>
            <a:endParaRPr kumimoji="1"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あるいは同じ項目で別の結論を出している可能性もある</a:t>
            </a:r>
            <a:endParaRPr kumimoji="1" lang="ja-JP" altLang="en-US" sz="1400" dirty="0">
              <a:latin typeface="HG正楷書体" pitchFamily="65" charset="-128"/>
              <a:ea typeface="HG正楷書体" pitchFamily="65" charset="-128"/>
            </a:endParaRPr>
          </a:p>
        </p:txBody>
      </p:sp>
      <p:sp>
        <p:nvSpPr>
          <p:cNvPr id="51" name="テキスト ボックス 50"/>
          <p:cNvSpPr txBox="1"/>
          <p:nvPr/>
        </p:nvSpPr>
        <p:spPr>
          <a:xfrm>
            <a:off x="1926580" y="5742831"/>
            <a:ext cx="2492990"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情報の共有化と一元化</a:t>
            </a:r>
            <a:endParaRPr kumimoji="1" lang="ja-JP" altLang="en-US" sz="1800" u="sng" dirty="0">
              <a:latin typeface="HG正楷書体-PRO" pitchFamily="66" charset="-128"/>
              <a:ea typeface="HG正楷書体-PRO" pitchFamily="66" charset="-128"/>
            </a:endParaRPr>
          </a:p>
        </p:txBody>
      </p:sp>
      <p:sp>
        <p:nvSpPr>
          <p:cNvPr id="19" name="テキスト ボックス 18"/>
          <p:cNvSpPr txBox="1"/>
          <p:nvPr/>
        </p:nvSpPr>
        <p:spPr>
          <a:xfrm>
            <a:off x="3798788" y="2862511"/>
            <a:ext cx="2880319" cy="1169551"/>
          </a:xfrm>
          <a:prstGeom prst="rect">
            <a:avLst/>
          </a:prstGeom>
          <a:noFill/>
          <a:ln>
            <a:solidFill>
              <a:schemeClr val="tx1"/>
            </a:solidFill>
          </a:ln>
        </p:spPr>
        <p:txBody>
          <a:bodyPr wrap="square" rtlCol="0">
            <a:spAutoFit/>
          </a:bodyPr>
          <a:lstStyle/>
          <a:p>
            <a:r>
              <a:rPr lang="ja-JP" altLang="en-US" sz="1400" dirty="0" smtClean="0">
                <a:latin typeface="HGS正楷書体" pitchFamily="66" charset="-128"/>
                <a:ea typeface="HGS正楷書体" pitchFamily="66" charset="-128"/>
              </a:rPr>
              <a:t>会議体</a:t>
            </a:r>
            <a:endParaRPr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　責任者全体会議　：年１回</a:t>
            </a:r>
            <a:endParaRPr lang="en-US" altLang="ja-JP" sz="1400" dirty="0" smtClean="0">
              <a:latin typeface="HGS正楷書体" pitchFamily="66" charset="-128"/>
              <a:ea typeface="HGS正楷書体" pitchFamily="66" charset="-128"/>
            </a:endParaRPr>
          </a:p>
          <a:p>
            <a:r>
              <a:rPr kumimoji="1" lang="ja-JP" altLang="en-US" sz="1400" dirty="0" smtClean="0">
                <a:latin typeface="HGS正楷書体" pitchFamily="66" charset="-128"/>
                <a:ea typeface="HGS正楷書体" pitchFamily="66" charset="-128"/>
              </a:rPr>
              <a:t>　隊長・支隊長会議：２か月１回</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　（決定機関）</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　防災班連絡会議　：随時</a:t>
            </a:r>
            <a:endParaRPr kumimoji="1" lang="ja-JP" altLang="en-US" sz="1400" dirty="0">
              <a:latin typeface="HGS正楷書体" pitchFamily="66" charset="-128"/>
              <a:ea typeface="HGS正楷書体" pitchFamily="66" charset="-128"/>
            </a:endParaRPr>
          </a:p>
        </p:txBody>
      </p:sp>
      <p:sp>
        <p:nvSpPr>
          <p:cNvPr id="20" name="テキスト ボックス 19"/>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３ー</a:t>
            </a:r>
            <a:endParaRPr kumimoji="1" lang="ja-JP"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42604" y="0"/>
            <a:ext cx="2492990"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情報・広報と発信媒体</a:t>
            </a:r>
            <a:endParaRPr kumimoji="1" lang="ja-JP" altLang="en-US" sz="1800" u="sng" dirty="0">
              <a:latin typeface="HG正楷書体-PRO" pitchFamily="66" charset="-128"/>
              <a:ea typeface="HG正楷書体-PRO" pitchFamily="66" charset="-128"/>
            </a:endParaRPr>
          </a:p>
        </p:txBody>
      </p:sp>
      <p:graphicFrame>
        <p:nvGraphicFramePr>
          <p:cNvPr id="3" name="表 2"/>
          <p:cNvGraphicFramePr>
            <a:graphicFrameLocks noGrp="1"/>
          </p:cNvGraphicFramePr>
          <p:nvPr/>
        </p:nvGraphicFramePr>
        <p:xfrm>
          <a:off x="198388" y="2142431"/>
          <a:ext cx="6624738" cy="4865112"/>
        </p:xfrm>
        <a:graphic>
          <a:graphicData uri="http://schemas.openxmlformats.org/drawingml/2006/table">
            <a:tbl>
              <a:tblPr firstRow="1" bandRow="1">
                <a:tableStyleId>{5C22544A-7EE6-4342-B048-85BDC9FD1C3A}</a:tableStyleId>
              </a:tblPr>
              <a:tblGrid>
                <a:gridCol w="1728192"/>
                <a:gridCol w="2304256"/>
                <a:gridCol w="504056"/>
                <a:gridCol w="1080120"/>
                <a:gridCol w="504056"/>
                <a:gridCol w="504058"/>
              </a:tblGrid>
              <a:tr h="288032">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発行</a:t>
                      </a:r>
                      <a:endParaRPr kumimoji="1" lang="ja-JP" altLang="en-US" sz="1200" b="1"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発行</a:t>
                      </a:r>
                      <a:endParaRPr kumimoji="1" lang="en-US" altLang="ja-JP" sz="1200" b="1" dirty="0" smtClean="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1200" b="1" dirty="0" smtClean="0">
                          <a:solidFill>
                            <a:schemeClr val="tx1"/>
                          </a:solidFill>
                          <a:latin typeface="ＭＳ Ｐ明朝" pitchFamily="18" charset="-128"/>
                          <a:ea typeface="ＭＳ Ｐ明朝" pitchFamily="18" charset="-128"/>
                        </a:rPr>
                        <a:t>配</a:t>
                      </a:r>
                      <a:endParaRPr kumimoji="1" lang="ja-JP" altLang="en-US" sz="1200" b="1"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付先</a:t>
                      </a:r>
                      <a:endParaRPr kumimoji="1" lang="ja-JP" altLang="en-US" sz="1200" b="1" dirty="0">
                        <a:solidFill>
                          <a:schemeClr val="tx1"/>
                        </a:solidFill>
                        <a:latin typeface="ＭＳ Ｐ明朝" pitchFamily="18" charset="-128"/>
                        <a:ea typeface="ＭＳ Ｐ明朝" pitchFamily="18" charset="-128"/>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ctr" defTabSz="942253"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Ｐ明朝" pitchFamily="18" charset="-128"/>
                          <a:ea typeface="ＭＳ Ｐ明朝" pitchFamily="18" charset="-128"/>
                        </a:rPr>
                        <a:t>資料名</a:t>
                      </a:r>
                    </a:p>
                    <a:p>
                      <a:pPr algn="ctr"/>
                      <a:endParaRPr lang="ja-JP" alt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42253"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Ｐ明朝" pitchFamily="18" charset="-128"/>
                          <a:ea typeface="ＭＳ Ｐ明朝" pitchFamily="18" charset="-128"/>
                        </a:rPr>
                        <a:t>目的・内容</a:t>
                      </a:r>
                    </a:p>
                    <a:p>
                      <a:pPr algn="ctr"/>
                      <a:endParaRPr kumimoji="1" lang="ja-JP" altLang="en-US" sz="12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latin typeface="ＭＳ Ｐ明朝" pitchFamily="18" charset="-128"/>
                          <a:ea typeface="ＭＳ Ｐ明朝" pitchFamily="18" charset="-128"/>
                        </a:rPr>
                        <a:t>元</a:t>
                      </a:r>
                      <a:endParaRPr kumimoji="1" lang="ja-JP" altLang="en-US" sz="12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latin typeface="ＭＳ Ｐ明朝" pitchFamily="18" charset="-128"/>
                          <a:ea typeface="ＭＳ Ｐ明朝" pitchFamily="18" charset="-128"/>
                        </a:rPr>
                        <a:t>サイクル</a:t>
                      </a:r>
                      <a:endParaRPr kumimoji="1" lang="ja-JP" altLang="en-US" sz="12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latin typeface="ＭＳ Ｐ明朝" pitchFamily="18" charset="-128"/>
                          <a:ea typeface="ＭＳ Ｐ明朝" pitchFamily="18" charset="-128"/>
                        </a:rPr>
                        <a:t>活動</a:t>
                      </a:r>
                      <a:endParaRPr kumimoji="1" lang="en-US" altLang="ja-JP" sz="1200" b="1" dirty="0" smtClean="0">
                        <a:latin typeface="ＭＳ Ｐ明朝" pitchFamily="18" charset="-128"/>
                        <a:ea typeface="ＭＳ Ｐ明朝" pitchFamily="18" charset="-128"/>
                      </a:endParaRPr>
                    </a:p>
                    <a:p>
                      <a:pPr algn="ctr"/>
                      <a:r>
                        <a:rPr kumimoji="1" lang="ja-JP" altLang="en-US" sz="1200" b="1" dirty="0" smtClean="0">
                          <a:latin typeface="ＭＳ Ｐ明朝" pitchFamily="18" charset="-128"/>
                          <a:ea typeface="ＭＳ Ｐ明朝" pitchFamily="18" charset="-128"/>
                        </a:rPr>
                        <a:t>隊員</a:t>
                      </a:r>
                      <a:endParaRPr kumimoji="1" lang="ja-JP" altLang="en-US" sz="12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latin typeface="ＭＳ Ｐ明朝" pitchFamily="18" charset="-128"/>
                          <a:ea typeface="ＭＳ Ｐ明朝" pitchFamily="18" charset="-128"/>
                        </a:rPr>
                        <a:t>全</a:t>
                      </a:r>
                      <a:endParaRPr kumimoji="1" lang="en-US" altLang="ja-JP" sz="1200" b="1" dirty="0" smtClean="0">
                        <a:latin typeface="ＭＳ Ｐ明朝" pitchFamily="18" charset="-128"/>
                        <a:ea typeface="ＭＳ Ｐ明朝" pitchFamily="18" charset="-128"/>
                      </a:endParaRPr>
                    </a:p>
                    <a:p>
                      <a:pPr algn="ctr"/>
                      <a:r>
                        <a:rPr kumimoji="1" lang="ja-JP" altLang="en-US" sz="1200" b="1" dirty="0" smtClean="0">
                          <a:latin typeface="ＭＳ Ｐ明朝" pitchFamily="18" charset="-128"/>
                          <a:ea typeface="ＭＳ Ｐ明朝" pitchFamily="18" charset="-128"/>
                        </a:rPr>
                        <a:t>隊員</a:t>
                      </a:r>
                      <a:endParaRPr kumimoji="1" lang="ja-JP" altLang="en-US" sz="120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1920">
                <a:tc>
                  <a:txBody>
                    <a:bodyPr/>
                    <a:lstStyle/>
                    <a:p>
                      <a:r>
                        <a:rPr kumimoji="1" lang="ja-JP" altLang="en-US" sz="1200" dirty="0" smtClean="0">
                          <a:latin typeface="ＭＳ Ｐ明朝" pitchFamily="18" charset="-128"/>
                          <a:ea typeface="ＭＳ Ｐ明朝" pitchFamily="18" charset="-128"/>
                        </a:rPr>
                        <a:t>防災マップ</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全面；３～４年</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部分：年１回</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小川自治会自主防災隊</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「ガイドブック｝</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主に防災隊組織とその運営</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各組織の活動内容、規約</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全面；３年</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部分：年１回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小川自治会自主防災隊</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「安全ノート｝</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自助のガイドブック</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全面；３年</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部分：年１回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小川自治会自主防災隊</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「活動マニュアル｝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個別の活動に関する「手順書」</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「チェックシート」、「取扱説明書」「図」、「フローチャート」など</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年３，４回</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出来た部分</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広報誌（仮）</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「自主防災隊Ｎｅｗ」</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又は自治会だより活用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全隊員共通内容</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2253"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明朝" pitchFamily="18" charset="-128"/>
                          <a:ea typeface="ＭＳ Ｐ明朝" pitchFamily="18" charset="-128"/>
                        </a:rPr>
                        <a:t>年３，４回</a:t>
                      </a:r>
                      <a:endParaRPr kumimoji="1" lang="en-US" altLang="ja-JP" sz="1200" dirty="0" smtClean="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広報誌</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「支隊便り」「瓦版」</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身近な情報と啓蒙</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支隊</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月１回</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防災に関するアンケート</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自助の準備、備蓄品充足状況</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最新の隊員把握</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要援護者把握</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本部</a:t>
                      </a:r>
                      <a:endParaRPr kumimoji="1" lang="en-US" altLang="ja-JP" sz="1200" dirty="0" smtClean="0">
                        <a:latin typeface="ＭＳ Ｐ明朝" pitchFamily="18" charset="-128"/>
                        <a:ea typeface="ＭＳ Ｐ明朝" pitchFamily="18" charset="-128"/>
                      </a:endParaRPr>
                    </a:p>
                    <a:p>
                      <a:r>
                        <a:rPr kumimoji="1" lang="ja-JP" altLang="en-US" sz="1200" dirty="0" smtClean="0">
                          <a:latin typeface="ＭＳ Ｐ明朝" pitchFamily="18" charset="-128"/>
                          <a:ea typeface="ＭＳ Ｐ明朝" pitchFamily="18" charset="-128"/>
                        </a:rPr>
                        <a:t>支隊</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年１回</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ja-JP" altLang="en-US" sz="1200" dirty="0" smtClean="0">
                          <a:latin typeface="ＭＳ Ｐ明朝" pitchFamily="18" charset="-128"/>
                          <a:ea typeface="ＭＳ Ｐ明朝" pitchFamily="18" charset="-128"/>
                        </a:rPr>
                        <a:t>行動マニュアル</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非常時の隊員の行動</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支隊</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smtClean="0">
                          <a:latin typeface="ＭＳ Ｐ明朝" pitchFamily="18" charset="-128"/>
                          <a:ea typeface="ＭＳ Ｐ明朝" pitchFamily="18" charset="-128"/>
                        </a:rPr>
                        <a:t>年１回</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テキスト ボックス 3"/>
          <p:cNvSpPr txBox="1"/>
          <p:nvPr/>
        </p:nvSpPr>
        <p:spPr>
          <a:xfrm>
            <a:off x="486420" y="486247"/>
            <a:ext cx="4884671" cy="646331"/>
          </a:xfrm>
          <a:prstGeom prst="rect">
            <a:avLst/>
          </a:prstGeom>
          <a:noFill/>
        </p:spPr>
        <p:txBody>
          <a:bodyPr wrap="none" rtlCol="0">
            <a:spAutoFit/>
          </a:bodyPr>
          <a:lstStyle/>
          <a:p>
            <a:r>
              <a:rPr lang="ja-JP" altLang="en-US" sz="1800" u="sng" dirty="0" smtClean="0">
                <a:latin typeface="HGP正楷書体" pitchFamily="66" charset="-128"/>
                <a:ea typeface="HGP正楷書体" pitchFamily="66" charset="-128"/>
              </a:rPr>
              <a:t>キャッチコピー</a:t>
            </a:r>
            <a:endParaRPr lang="en-US" altLang="ja-JP" sz="1800" u="sng" dirty="0" smtClean="0">
              <a:latin typeface="HGP正楷書体" pitchFamily="66" charset="-128"/>
              <a:ea typeface="HGP正楷書体" pitchFamily="66" charset="-128"/>
            </a:endParaRPr>
          </a:p>
          <a:p>
            <a:r>
              <a:rPr kumimoji="1" lang="ja-JP" altLang="en-US" sz="1800" dirty="0" smtClean="0">
                <a:latin typeface="HGP正楷書体" pitchFamily="66" charset="-128"/>
                <a:ea typeface="HGP正楷書体" pitchFamily="66" charset="-128"/>
              </a:rPr>
              <a:t>・あなたの防災力＝近所の防災力＝小川の防災力</a:t>
            </a:r>
            <a:endParaRPr kumimoji="1" lang="ja-JP" altLang="en-US" dirty="0">
              <a:latin typeface="HGP正楷書体" pitchFamily="66" charset="-128"/>
              <a:ea typeface="HGP正楷書体" pitchFamily="66" charset="-128"/>
            </a:endParaRPr>
          </a:p>
        </p:txBody>
      </p:sp>
      <p:sp>
        <p:nvSpPr>
          <p:cNvPr id="5" name="テキスト ボックス 4"/>
          <p:cNvSpPr txBox="1"/>
          <p:nvPr/>
        </p:nvSpPr>
        <p:spPr>
          <a:xfrm>
            <a:off x="0" y="1134319"/>
            <a:ext cx="7021513" cy="400110"/>
          </a:xfrm>
          <a:prstGeom prst="rect">
            <a:avLst/>
          </a:prstGeom>
          <a:noFill/>
        </p:spPr>
        <p:txBody>
          <a:bodyPr wrap="square" rtlCol="0">
            <a:spAutoFit/>
          </a:bodyPr>
          <a:lstStyle/>
          <a:p>
            <a:pPr algn="ctr"/>
            <a:r>
              <a:rPr kumimoji="1" lang="ja-JP" altLang="en-US" sz="2000" dirty="0" smtClean="0">
                <a:latin typeface="HGP正楷書体" pitchFamily="66" charset="-128"/>
                <a:ea typeface="HGP正楷書体" pitchFamily="66" charset="-128"/>
              </a:rPr>
              <a:t>地震の時はこうしよう＋</a:t>
            </a:r>
            <a:r>
              <a:rPr kumimoji="1" lang="ja-JP" altLang="en-US" sz="2000" u="sng" dirty="0" smtClean="0">
                <a:latin typeface="HGP正楷書体" pitchFamily="66" charset="-128"/>
                <a:ea typeface="HGP正楷書体" pitchFamily="66" charset="-128"/>
              </a:rPr>
              <a:t>地震に備えてこうしよう</a:t>
            </a:r>
            <a:r>
              <a:rPr kumimoji="1" lang="ja-JP" altLang="en-US" sz="2000" dirty="0" smtClean="0">
                <a:latin typeface="HGP正楷書体" pitchFamily="66" charset="-128"/>
                <a:ea typeface="HGP正楷書体" pitchFamily="66" charset="-128"/>
              </a:rPr>
              <a:t>＋</a:t>
            </a:r>
            <a:r>
              <a:rPr kumimoji="1" lang="ja-JP" altLang="en-US" sz="2000" u="sng" dirty="0" smtClean="0">
                <a:latin typeface="HGP正楷書体" pitchFamily="66" charset="-128"/>
                <a:ea typeface="HGP正楷書体" pitchFamily="66" charset="-128"/>
              </a:rPr>
              <a:t>いのちを守るために</a:t>
            </a:r>
            <a:endParaRPr kumimoji="1" lang="ja-JP" altLang="en-US" sz="2000" u="sng" dirty="0">
              <a:latin typeface="HGP正楷書体" pitchFamily="66" charset="-128"/>
              <a:ea typeface="HGP正楷書体" pitchFamily="66" charset="-128"/>
            </a:endParaRPr>
          </a:p>
        </p:txBody>
      </p:sp>
      <p:sp>
        <p:nvSpPr>
          <p:cNvPr id="7" name="テキスト ボックス 6"/>
          <p:cNvSpPr txBox="1"/>
          <p:nvPr/>
        </p:nvSpPr>
        <p:spPr>
          <a:xfrm>
            <a:off x="198388" y="7110983"/>
            <a:ext cx="6683240" cy="1815882"/>
          </a:xfrm>
          <a:prstGeom prst="rect">
            <a:avLst/>
          </a:prstGeom>
          <a:noFill/>
        </p:spPr>
        <p:txBody>
          <a:bodyPr wrap="none" rtlCol="0">
            <a:spAutoFit/>
          </a:bodyPr>
          <a:lstStyle/>
          <a:p>
            <a:r>
              <a:rPr kumimoji="1" lang="ja-JP" altLang="en-US" sz="1400" dirty="0" smtClean="0">
                <a:latin typeface="ＭＳ Ｐ明朝" pitchFamily="18" charset="-128"/>
                <a:ea typeface="ＭＳ Ｐ明朝" pitchFamily="18" charset="-128"/>
              </a:rPr>
              <a:t>１）広報誌（紙）は自治会の「自治会だより」「ホームページ」活用（特に本部広報）</a:t>
            </a:r>
            <a:endParaRPr kumimoji="1"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２）アンケート調査は調査項目、様式</a:t>
            </a:r>
            <a:r>
              <a:rPr lang="ja-JP" altLang="en-US" sz="1400" smtClean="0">
                <a:latin typeface="ＭＳ Ｐ明朝" pitchFamily="18" charset="-128"/>
                <a:ea typeface="ＭＳ Ｐ明朝" pitchFamily="18" charset="-128"/>
              </a:rPr>
              <a:t>等は出来るだけ等一</a:t>
            </a:r>
            <a:r>
              <a:rPr lang="ja-JP" altLang="en-US" sz="1400" dirty="0" smtClean="0">
                <a:latin typeface="ＭＳ Ｐ明朝" pitchFamily="18" charset="-128"/>
                <a:ea typeface="ＭＳ Ｐ明朝" pitchFamily="18" charset="-128"/>
              </a:rPr>
              <a:t>（本部）</a:t>
            </a:r>
            <a:endParaRPr lang="en-US" altLang="ja-JP" sz="1400" dirty="0" smtClean="0">
              <a:latin typeface="ＭＳ Ｐ明朝" pitchFamily="18" charset="-128"/>
              <a:ea typeface="ＭＳ Ｐ明朝" pitchFamily="18" charset="-128"/>
            </a:endParaRPr>
          </a:p>
          <a:p>
            <a:r>
              <a:rPr kumimoji="1" lang="ja-JP" altLang="en-US" sz="1400" dirty="0" smtClean="0">
                <a:latin typeface="ＭＳ Ｐ明朝" pitchFamily="18" charset="-128"/>
                <a:ea typeface="ＭＳ Ｐ明朝" pitchFamily="18" charset="-128"/>
              </a:rPr>
              <a:t>　　　実施・集計・分析は各支隊中心</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３）行動マニュアルは支隊によって行動（避難誘導など）が異なるため支隊で作成</a:t>
            </a:r>
            <a:endParaRPr lang="en-US" altLang="ja-JP" sz="1400" dirty="0" smtClean="0">
              <a:latin typeface="ＭＳ Ｐ明朝" pitchFamily="18" charset="-128"/>
              <a:ea typeface="ＭＳ Ｐ明朝" pitchFamily="18" charset="-128"/>
            </a:endParaRPr>
          </a:p>
          <a:p>
            <a:r>
              <a:rPr kumimoji="1" lang="ja-JP" altLang="en-US" sz="1400" dirty="0" smtClean="0">
                <a:latin typeface="ＭＳ Ｐ明朝" pitchFamily="18" charset="-128"/>
                <a:ea typeface="ＭＳ Ｐ明朝" pitchFamily="18" charset="-128"/>
              </a:rPr>
              <a:t>　　　但し共通化できる部分は共通化</a:t>
            </a:r>
            <a:endParaRPr kumimoji="1"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４）その他支隊独自の活動マニュアルは必要に応じ支隊で作成、発行</a:t>
            </a:r>
            <a:endParaRPr lang="en-US" altLang="ja-JP" sz="1400" dirty="0" smtClean="0">
              <a:latin typeface="ＭＳ Ｐ明朝" pitchFamily="18" charset="-128"/>
              <a:ea typeface="ＭＳ Ｐ明朝" pitchFamily="18" charset="-128"/>
            </a:endParaRPr>
          </a:p>
          <a:p>
            <a:r>
              <a:rPr kumimoji="1" lang="ja-JP" altLang="en-US" sz="1400" dirty="0" smtClean="0">
                <a:latin typeface="ＭＳ Ｐ明朝" pitchFamily="18" charset="-128"/>
                <a:ea typeface="ＭＳ Ｐ明朝" pitchFamily="18" charset="-128"/>
              </a:rPr>
              <a:t>５）防災班の広報は内容は防災班で作成するが、可能な限り本部に集約し</a:t>
            </a:r>
            <a:r>
              <a:rPr lang="ja-JP" altLang="en-US" sz="1400" dirty="0" smtClean="0">
                <a:latin typeface="ＭＳ Ｐ明朝" pitchFamily="18" charset="-128"/>
                <a:ea typeface="ＭＳ Ｐ明朝" pitchFamily="18" charset="-128"/>
              </a:rPr>
              <a:t>本部で発行</a:t>
            </a:r>
            <a:endParaRPr lang="en-US" altLang="ja-JP" sz="1400" dirty="0" smtClean="0">
              <a:latin typeface="ＭＳ Ｐ明朝" pitchFamily="18" charset="-128"/>
              <a:ea typeface="ＭＳ Ｐ明朝" pitchFamily="18" charset="-128"/>
            </a:endParaRPr>
          </a:p>
          <a:p>
            <a:r>
              <a:rPr kumimoji="1" lang="ja-JP" altLang="en-US" sz="1400" dirty="0" smtClean="0">
                <a:latin typeface="ＭＳ Ｐ明朝" pitchFamily="18" charset="-128"/>
                <a:ea typeface="ＭＳ Ｐ明朝" pitchFamily="18" charset="-128"/>
              </a:rPr>
              <a:t>６）青パト放送の活用</a:t>
            </a:r>
            <a:endParaRPr kumimoji="1" lang="ja-JP" altLang="en-US" sz="1400" dirty="0">
              <a:latin typeface="ＭＳ Ｐ明朝" pitchFamily="18" charset="-128"/>
              <a:ea typeface="ＭＳ Ｐ明朝" pitchFamily="18" charset="-128"/>
            </a:endParaRPr>
          </a:p>
        </p:txBody>
      </p:sp>
      <p:sp>
        <p:nvSpPr>
          <p:cNvPr id="8" name="テキスト ボックス 7"/>
          <p:cNvSpPr txBox="1"/>
          <p:nvPr/>
        </p:nvSpPr>
        <p:spPr>
          <a:xfrm>
            <a:off x="2502644" y="1710383"/>
            <a:ext cx="1778051" cy="369332"/>
          </a:xfrm>
          <a:prstGeom prst="rect">
            <a:avLst/>
          </a:prstGeom>
          <a:noFill/>
        </p:spPr>
        <p:txBody>
          <a:bodyPr wrap="none" rtlCol="0">
            <a:spAutoFit/>
          </a:bodyPr>
          <a:lstStyle/>
          <a:p>
            <a:r>
              <a:rPr kumimoji="1" lang="ja-JP" altLang="en-US" sz="1800" u="sng" dirty="0" smtClean="0">
                <a:latin typeface="HGP正楷書体" pitchFamily="66" charset="-128"/>
                <a:ea typeface="HGP正楷書体" pitchFamily="66" charset="-128"/>
              </a:rPr>
              <a:t>主な広報資料等</a:t>
            </a:r>
            <a:endParaRPr kumimoji="1" lang="ja-JP" altLang="en-US" sz="1800" u="sng" dirty="0">
              <a:latin typeface="HGP正楷書体" pitchFamily="66" charset="-128"/>
              <a:ea typeface="HGP正楷書体" pitchFamily="66" charset="-128"/>
            </a:endParaRPr>
          </a:p>
        </p:txBody>
      </p:sp>
      <p:sp>
        <p:nvSpPr>
          <p:cNvPr id="9" name="テキスト ボックス 8"/>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４ー</a:t>
            </a:r>
            <a:endParaRPr kumimoji="1" lang="ja-JP"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
          <p:cNvSpPr txBox="1"/>
          <p:nvPr/>
        </p:nvSpPr>
        <p:spPr>
          <a:xfrm>
            <a:off x="1494532" y="918295"/>
            <a:ext cx="3528392" cy="126188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組織ごとに１年間の活動内容をまとめ</a:t>
            </a:r>
            <a:endParaRPr kumimoji="1" lang="en-US" altLang="ja-JP" sz="16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・活動項目</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・活動内容</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・達成度と評価</a:t>
            </a:r>
            <a:endParaRPr lang="en-US" altLang="ja-JP" sz="1400" dirty="0" smtClean="0">
              <a:latin typeface="ＭＳ Ｐ明朝" pitchFamily="18" charset="-128"/>
              <a:ea typeface="ＭＳ Ｐ明朝" pitchFamily="18" charset="-128"/>
            </a:endParaRPr>
          </a:p>
          <a:p>
            <a:r>
              <a:rPr lang="ja-JP" altLang="en-US" sz="1600" dirty="0" smtClean="0">
                <a:latin typeface="ＭＳ Ｐ明朝" pitchFamily="18" charset="-128"/>
                <a:ea typeface="ＭＳ Ｐ明朝" pitchFamily="18" charset="-128"/>
              </a:rPr>
              <a:t>翌年度の活動計画を作成</a:t>
            </a:r>
            <a:endParaRPr kumimoji="1" lang="ja-JP" altLang="en-US" sz="1600" dirty="0">
              <a:latin typeface="ＭＳ Ｐ明朝" pitchFamily="18" charset="-128"/>
              <a:ea typeface="ＭＳ Ｐ明朝" pitchFamily="18" charset="-128"/>
            </a:endParaRPr>
          </a:p>
        </p:txBody>
      </p:sp>
      <p:sp>
        <p:nvSpPr>
          <p:cNvPr id="5" name="テキスト ボックス 5"/>
          <p:cNvSpPr txBox="1"/>
          <p:nvPr/>
        </p:nvSpPr>
        <p:spPr>
          <a:xfrm>
            <a:off x="342404" y="3366567"/>
            <a:ext cx="2664296" cy="553998"/>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個別の実施計画を作成</a:t>
            </a:r>
            <a:endParaRPr kumimoji="1" lang="en-US" altLang="ja-JP" sz="16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目標設定（</a:t>
            </a:r>
            <a:r>
              <a:rPr kumimoji="1" lang="ja-JP" altLang="en-US" sz="1400" dirty="0" smtClean="0">
                <a:latin typeface="ＭＳ Ｐ明朝" pitchFamily="18" charset="-128"/>
                <a:ea typeface="ＭＳ Ｐ明朝" pitchFamily="18" charset="-128"/>
              </a:rPr>
              <a:t>時期</a:t>
            </a:r>
            <a:r>
              <a:rPr lang="ja-JP" altLang="en-US" sz="1400" dirty="0" smtClean="0">
                <a:latin typeface="ＭＳ Ｐ明朝" pitchFamily="18" charset="-128"/>
                <a:ea typeface="ＭＳ Ｐ明朝" pitchFamily="18" charset="-128"/>
              </a:rPr>
              <a:t>・到達レベル）</a:t>
            </a:r>
            <a:endParaRPr kumimoji="1" lang="ja-JP" altLang="en-US" sz="1400" dirty="0">
              <a:latin typeface="ＭＳ Ｐ明朝" pitchFamily="18" charset="-128"/>
              <a:ea typeface="ＭＳ Ｐ明朝" pitchFamily="18" charset="-128"/>
            </a:endParaRPr>
          </a:p>
        </p:txBody>
      </p:sp>
      <p:sp>
        <p:nvSpPr>
          <p:cNvPr id="6" name="テキスト ボックス 6"/>
          <p:cNvSpPr txBox="1"/>
          <p:nvPr/>
        </p:nvSpPr>
        <p:spPr>
          <a:xfrm>
            <a:off x="1350516" y="5094759"/>
            <a:ext cx="4067139" cy="984885"/>
          </a:xfrm>
          <a:prstGeom prst="rect">
            <a:avLst/>
          </a:prstGeom>
          <a:noFill/>
          <a:ln>
            <a:solidFill>
              <a:schemeClr val="tx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途中でも必要に応じ隊長・支隊長会議の承認</a:t>
            </a:r>
            <a:endParaRPr kumimoji="1" lang="en-US" altLang="ja-JP" sz="16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・防災隊共通・組織を跨る活動</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・投資を必要とする活動</a:t>
            </a:r>
            <a:endParaRPr lang="en-US" altLang="ja-JP" sz="1400" dirty="0" smtClean="0">
              <a:latin typeface="ＭＳ Ｐ明朝" pitchFamily="18" charset="-128"/>
              <a:ea typeface="ＭＳ Ｐ明朝" pitchFamily="18" charset="-128"/>
            </a:endParaRPr>
          </a:p>
          <a:p>
            <a:r>
              <a:rPr lang="ja-JP" altLang="en-US" sz="1400" dirty="0" smtClean="0">
                <a:latin typeface="ＭＳ Ｐ明朝" pitchFamily="18" charset="-128"/>
                <a:ea typeface="ＭＳ Ｐ明朝" pitchFamily="18" charset="-128"/>
              </a:rPr>
              <a:t>　　・その他（新しく発生した事態対応）など</a:t>
            </a:r>
            <a:endParaRPr lang="en-US" altLang="ja-JP" sz="1400" dirty="0" smtClean="0">
              <a:latin typeface="ＭＳ Ｐ明朝" pitchFamily="18" charset="-128"/>
              <a:ea typeface="ＭＳ Ｐ明朝" pitchFamily="18" charset="-128"/>
            </a:endParaRPr>
          </a:p>
        </p:txBody>
      </p:sp>
      <p:sp>
        <p:nvSpPr>
          <p:cNvPr id="7" name="四角形吹き出し 6"/>
          <p:cNvSpPr/>
          <p:nvPr/>
        </p:nvSpPr>
        <p:spPr>
          <a:xfrm>
            <a:off x="4302844" y="8263111"/>
            <a:ext cx="2376264" cy="792088"/>
          </a:xfrm>
          <a:prstGeom prst="wedgeRectCallout">
            <a:avLst>
              <a:gd name="adj1" fmla="val 606"/>
              <a:gd name="adj2" fmla="val -37297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b="1" u="sng" dirty="0" smtClean="0"/>
              <a:t>隊長・支隊長会議</a:t>
            </a:r>
            <a:endParaRPr lang="en-US" altLang="ja-JP" sz="1400" b="1" u="sng" dirty="0" smtClean="0"/>
          </a:p>
          <a:p>
            <a:pPr algn="ctr"/>
            <a:r>
              <a:rPr lang="ja-JP" altLang="en-US" sz="1400" b="1" dirty="0" smtClean="0"/>
              <a:t>正規の決定機関であり</a:t>
            </a:r>
            <a:endParaRPr lang="en-US" altLang="ja-JP" sz="1400" b="1" dirty="0" smtClean="0"/>
          </a:p>
          <a:p>
            <a:pPr algn="ctr"/>
            <a:r>
              <a:rPr lang="ja-JP" altLang="en-US" sz="1400" b="1" dirty="0" smtClean="0"/>
              <a:t>当面の間は頻度を多く開催</a:t>
            </a:r>
            <a:endParaRPr lang="en-US" altLang="ja-JP" sz="1400" b="1" dirty="0" smtClean="0"/>
          </a:p>
        </p:txBody>
      </p:sp>
      <p:sp>
        <p:nvSpPr>
          <p:cNvPr id="8" name="テキスト ボックス 9"/>
          <p:cNvSpPr txBox="1"/>
          <p:nvPr/>
        </p:nvSpPr>
        <p:spPr>
          <a:xfrm>
            <a:off x="2482447" y="4590703"/>
            <a:ext cx="1854572"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smtClean="0">
                <a:latin typeface="ＭＳ Ｐ明朝" pitchFamily="18" charset="-128"/>
                <a:ea typeface="ＭＳ Ｐ明朝" pitchFamily="18" charset="-128"/>
              </a:rPr>
              <a:t>個別活動実施</a:t>
            </a:r>
            <a:endParaRPr kumimoji="1" lang="en-US" altLang="ja-JP" dirty="0" smtClean="0">
              <a:latin typeface="ＭＳ Ｐ明朝" pitchFamily="18" charset="-128"/>
              <a:ea typeface="ＭＳ Ｐ明朝" pitchFamily="18" charset="-128"/>
            </a:endParaRPr>
          </a:p>
        </p:txBody>
      </p:sp>
      <p:sp>
        <p:nvSpPr>
          <p:cNvPr id="9" name="テキスト ボックス 10"/>
          <p:cNvSpPr txBox="1"/>
          <p:nvPr/>
        </p:nvSpPr>
        <p:spPr>
          <a:xfrm>
            <a:off x="1383231" y="6462911"/>
            <a:ext cx="3999733"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進捗状況を本部へ報告</a:t>
            </a:r>
            <a:r>
              <a:rPr lang="ja-JP" altLang="en-US" dirty="0" smtClean="0">
                <a:latin typeface="ＭＳ Ｐ明朝" pitchFamily="18" charset="-128"/>
                <a:ea typeface="ＭＳ Ｐ明朝" pitchFamily="18" charset="-128"/>
              </a:rPr>
              <a:t>　　　　活動報告書</a:t>
            </a:r>
            <a:endParaRPr kumimoji="1" lang="ja-JP" altLang="en-US" dirty="0">
              <a:latin typeface="ＭＳ Ｐ明朝" pitchFamily="18" charset="-128"/>
              <a:ea typeface="ＭＳ Ｐ明朝" pitchFamily="18" charset="-128"/>
            </a:endParaRPr>
          </a:p>
        </p:txBody>
      </p:sp>
      <p:sp>
        <p:nvSpPr>
          <p:cNvPr id="10" name="テキスト ボックス 11"/>
          <p:cNvSpPr txBox="1"/>
          <p:nvPr/>
        </p:nvSpPr>
        <p:spPr>
          <a:xfrm>
            <a:off x="2142604" y="6966967"/>
            <a:ext cx="2585710" cy="830997"/>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本部はまとめて</a:t>
            </a:r>
            <a:endParaRPr kumimoji="1" lang="en-US" altLang="ja-JP" sz="1600" dirty="0" smtClean="0">
              <a:latin typeface="ＭＳ Ｐ明朝" pitchFamily="18" charset="-128"/>
              <a:ea typeface="ＭＳ Ｐ明朝" pitchFamily="18" charset="-128"/>
            </a:endParaRPr>
          </a:p>
          <a:p>
            <a:r>
              <a:rPr lang="ja-JP" altLang="en-US" sz="1600" dirty="0" smtClean="0">
                <a:latin typeface="ＭＳ Ｐ明朝" pitchFamily="18" charset="-128"/>
                <a:ea typeface="ＭＳ Ｐ明朝" pitchFamily="18" charset="-128"/>
              </a:rPr>
              <a:t>・支隊へフィードバック</a:t>
            </a:r>
            <a:endParaRPr lang="en-US" altLang="ja-JP" sz="1600" dirty="0" smtClean="0">
              <a:latin typeface="ＭＳ Ｐ明朝" pitchFamily="18" charset="-128"/>
              <a:ea typeface="ＭＳ Ｐ明朝" pitchFamily="18" charset="-128"/>
            </a:endParaRPr>
          </a:p>
          <a:p>
            <a:r>
              <a:rPr kumimoji="1" lang="ja-JP" altLang="en-US" sz="1600" dirty="0" smtClean="0">
                <a:latin typeface="ＭＳ Ｐ明朝" pitchFamily="18" charset="-128"/>
                <a:ea typeface="ＭＳ Ｐ明朝" pitchFamily="18" charset="-128"/>
              </a:rPr>
              <a:t>・隊長・支隊長会議へ報告</a:t>
            </a:r>
            <a:endParaRPr kumimoji="1" lang="ja-JP" altLang="en-US" sz="1600" dirty="0">
              <a:latin typeface="ＭＳ Ｐ明朝" pitchFamily="18" charset="-128"/>
              <a:ea typeface="ＭＳ Ｐ明朝" pitchFamily="18" charset="-128"/>
            </a:endParaRPr>
          </a:p>
        </p:txBody>
      </p:sp>
      <p:sp>
        <p:nvSpPr>
          <p:cNvPr id="11" name="テキスト ボックス 13"/>
          <p:cNvSpPr txBox="1"/>
          <p:nvPr/>
        </p:nvSpPr>
        <p:spPr>
          <a:xfrm>
            <a:off x="1494532" y="2286447"/>
            <a:ext cx="3528392" cy="33855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dirty="0" smtClean="0">
                <a:latin typeface="ＭＳ Ｐ明朝" pitchFamily="18" charset="-128"/>
                <a:ea typeface="ＭＳ Ｐ明朝" pitchFamily="18" charset="-128"/>
              </a:rPr>
              <a:t>隊長・支隊長会議に報告・検討</a:t>
            </a:r>
            <a:endParaRPr kumimoji="1" lang="ja-JP" altLang="en-US" sz="1400" dirty="0">
              <a:latin typeface="ＭＳ Ｐ明朝" pitchFamily="18" charset="-128"/>
              <a:ea typeface="ＭＳ Ｐ明朝" pitchFamily="18" charset="-128"/>
            </a:endParaRPr>
          </a:p>
        </p:txBody>
      </p:sp>
      <p:sp>
        <p:nvSpPr>
          <p:cNvPr id="12" name="円形吹き出し 11"/>
          <p:cNvSpPr/>
          <p:nvPr/>
        </p:nvSpPr>
        <p:spPr>
          <a:xfrm>
            <a:off x="0" y="8407127"/>
            <a:ext cx="3024336" cy="756664"/>
          </a:xfrm>
          <a:prstGeom prst="wedgeEllipseCallout">
            <a:avLst>
              <a:gd name="adj1" fmla="val 6713"/>
              <a:gd name="adj2" fmla="val -25598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600" b="1" dirty="0" smtClean="0"/>
              <a:t>項目だけの一覧性であまり手間を取らない</a:t>
            </a:r>
            <a:endParaRPr kumimoji="1" lang="ja-JP" altLang="en-US" sz="1600" b="1" dirty="0"/>
          </a:p>
        </p:txBody>
      </p:sp>
      <p:sp>
        <p:nvSpPr>
          <p:cNvPr id="13" name="上下矢印 12"/>
          <p:cNvSpPr/>
          <p:nvPr/>
        </p:nvSpPr>
        <p:spPr>
          <a:xfrm>
            <a:off x="6247060" y="846287"/>
            <a:ext cx="576064" cy="352839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b="1" dirty="0" smtClean="0">
                <a:solidFill>
                  <a:schemeClr val="bg1"/>
                </a:solidFill>
              </a:rPr>
              <a:t>年一回実施</a:t>
            </a:r>
            <a:endParaRPr kumimoji="1" lang="ja-JP" altLang="en-US" b="1" dirty="0">
              <a:solidFill>
                <a:schemeClr val="bg1"/>
              </a:solidFill>
            </a:endParaRPr>
          </a:p>
        </p:txBody>
      </p:sp>
      <p:sp>
        <p:nvSpPr>
          <p:cNvPr id="14" name="テキスト ボックス 16"/>
          <p:cNvSpPr txBox="1"/>
          <p:nvPr/>
        </p:nvSpPr>
        <p:spPr>
          <a:xfrm>
            <a:off x="3150716" y="4086647"/>
            <a:ext cx="3096344" cy="33855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責任者全体会議へ報告・承認</a:t>
            </a:r>
            <a:endParaRPr kumimoji="1" lang="ja-JP" altLang="en-US" sz="1600" dirty="0">
              <a:latin typeface="ＭＳ Ｐ明朝" pitchFamily="18" charset="-128"/>
              <a:ea typeface="ＭＳ Ｐ明朝" pitchFamily="18" charset="-128"/>
            </a:endParaRPr>
          </a:p>
        </p:txBody>
      </p:sp>
      <p:sp>
        <p:nvSpPr>
          <p:cNvPr id="15" name="テキスト ボックス 17"/>
          <p:cNvSpPr txBox="1"/>
          <p:nvPr/>
        </p:nvSpPr>
        <p:spPr>
          <a:xfrm>
            <a:off x="342404" y="4086647"/>
            <a:ext cx="2664295" cy="33855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活動マニュアルの作成</a:t>
            </a:r>
            <a:endParaRPr kumimoji="1" lang="ja-JP" altLang="en-US" sz="1600" dirty="0">
              <a:latin typeface="ＭＳ Ｐ明朝" pitchFamily="18" charset="-128"/>
              <a:ea typeface="ＭＳ Ｐ明朝" pitchFamily="18" charset="-128"/>
            </a:endParaRPr>
          </a:p>
        </p:txBody>
      </p:sp>
      <p:sp>
        <p:nvSpPr>
          <p:cNvPr id="17" name="テキスト ボックス 16"/>
          <p:cNvSpPr txBox="1"/>
          <p:nvPr/>
        </p:nvSpPr>
        <p:spPr>
          <a:xfrm>
            <a:off x="1062484" y="198215"/>
            <a:ext cx="4570482" cy="646331"/>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平常時の自主防災隊のＰＤＣＡサイクルと</a:t>
            </a:r>
            <a:endParaRPr kumimoji="1" lang="en-US" altLang="ja-JP" sz="1800" u="sng" dirty="0" smtClean="0">
              <a:latin typeface="HG正楷書体-PRO" pitchFamily="66" charset="-128"/>
              <a:ea typeface="HG正楷書体-PRO" pitchFamily="66" charset="-128"/>
            </a:endParaRPr>
          </a:p>
          <a:p>
            <a:pPr algn="ctr"/>
            <a:r>
              <a:rPr kumimoji="1" lang="ja-JP" altLang="en-US" sz="1800" u="sng" dirty="0" smtClean="0">
                <a:latin typeface="HG正楷書体-PRO" pitchFamily="66" charset="-128"/>
                <a:ea typeface="HG正楷書体-PRO" pitchFamily="66" charset="-128"/>
              </a:rPr>
              <a:t>情報の共有化一元化</a:t>
            </a:r>
            <a:endParaRPr kumimoji="1" lang="ja-JP" altLang="en-US" sz="1800" u="sng" dirty="0">
              <a:latin typeface="HG正楷書体-PRO" pitchFamily="66" charset="-128"/>
              <a:ea typeface="HG正楷書体-PRO" pitchFamily="66" charset="-128"/>
            </a:endParaRPr>
          </a:p>
        </p:txBody>
      </p:sp>
      <p:sp>
        <p:nvSpPr>
          <p:cNvPr id="18" name="テキスト ボックス 13"/>
          <p:cNvSpPr txBox="1"/>
          <p:nvPr/>
        </p:nvSpPr>
        <p:spPr>
          <a:xfrm>
            <a:off x="3150716" y="3654599"/>
            <a:ext cx="3096344" cy="338554"/>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latin typeface="ＭＳ Ｐ明朝" pitchFamily="18" charset="-128"/>
                <a:ea typeface="ＭＳ Ｐ明朝" pitchFamily="18" charset="-128"/>
              </a:rPr>
              <a:t>隊長・支隊長会議で検討</a:t>
            </a:r>
            <a:endParaRPr kumimoji="1" lang="en-US" altLang="ja-JP" sz="1600" dirty="0" smtClean="0">
              <a:latin typeface="ＭＳ Ｐ明朝" pitchFamily="18" charset="-128"/>
              <a:ea typeface="ＭＳ Ｐ明朝" pitchFamily="18" charset="-128"/>
            </a:endParaRPr>
          </a:p>
        </p:txBody>
      </p:sp>
      <p:sp>
        <p:nvSpPr>
          <p:cNvPr id="19" name="テキスト ボックス 13"/>
          <p:cNvSpPr txBox="1"/>
          <p:nvPr/>
        </p:nvSpPr>
        <p:spPr>
          <a:xfrm>
            <a:off x="3150716" y="2934519"/>
            <a:ext cx="3096344" cy="584775"/>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smtClean="0">
                <a:latin typeface="ＭＳ Ｐ明朝" pitchFamily="18" charset="-128"/>
                <a:ea typeface="ＭＳ Ｐ明朝" pitchFamily="18" charset="-128"/>
              </a:rPr>
              <a:t>防災隊共通・組織をまたがる活動</a:t>
            </a:r>
            <a:endParaRPr lang="en-US" altLang="ja-JP" sz="1600" dirty="0" smtClean="0">
              <a:latin typeface="ＭＳ Ｐ明朝" pitchFamily="18" charset="-128"/>
              <a:ea typeface="ＭＳ Ｐ明朝" pitchFamily="18" charset="-128"/>
            </a:endParaRPr>
          </a:p>
          <a:p>
            <a:r>
              <a:rPr lang="ja-JP" altLang="en-US" sz="1600" smtClean="0">
                <a:latin typeface="ＭＳ Ｐ明朝" pitchFamily="18" charset="-128"/>
                <a:ea typeface="ＭＳ Ｐ明朝" pitchFamily="18" charset="-128"/>
              </a:rPr>
              <a:t>投資</a:t>
            </a:r>
            <a:r>
              <a:rPr lang="ja-JP" altLang="en-US" sz="1600" dirty="0" smtClean="0">
                <a:latin typeface="ＭＳ Ｐ明朝" pitchFamily="18" charset="-128"/>
                <a:ea typeface="ＭＳ Ｐ明朝" pitchFamily="18" charset="-128"/>
              </a:rPr>
              <a:t>を必要とする活動</a:t>
            </a:r>
            <a:endParaRPr kumimoji="1" lang="ja-JP" altLang="en-US" sz="1600" dirty="0">
              <a:latin typeface="ＭＳ Ｐ明朝" pitchFamily="18" charset="-128"/>
              <a:ea typeface="ＭＳ Ｐ明朝" pitchFamily="18" charset="-128"/>
            </a:endParaRPr>
          </a:p>
        </p:txBody>
      </p:sp>
      <p:sp>
        <p:nvSpPr>
          <p:cNvPr id="20" name="テキスト ボックス 19"/>
          <p:cNvSpPr txBox="1"/>
          <p:nvPr/>
        </p:nvSpPr>
        <p:spPr>
          <a:xfrm>
            <a:off x="342404" y="2934519"/>
            <a:ext cx="2664296" cy="338554"/>
          </a:xfrm>
          <a:prstGeom prst="rect">
            <a:avLst/>
          </a:prstGeom>
          <a:noFill/>
          <a:ln>
            <a:solidFill>
              <a:schemeClr val="tx1"/>
            </a:solidFill>
          </a:ln>
        </p:spPr>
        <p:txBody>
          <a:bodyPr wrap="square" rtlCol="0">
            <a:spAutoFit/>
          </a:bodyPr>
          <a:lstStyle/>
          <a:p>
            <a:r>
              <a:rPr kumimoji="1" lang="ja-JP" altLang="en-US" sz="1600" dirty="0" smtClean="0">
                <a:latin typeface="ＭＳ Ｐ明朝" pitchFamily="18" charset="-128"/>
                <a:ea typeface="ＭＳ Ｐ明朝" pitchFamily="18" charset="-128"/>
              </a:rPr>
              <a:t>組織固有の活動</a:t>
            </a:r>
            <a:endParaRPr kumimoji="1" lang="ja-JP" altLang="en-US" sz="1600" dirty="0">
              <a:latin typeface="ＭＳ Ｐ明朝" pitchFamily="18" charset="-128"/>
              <a:ea typeface="ＭＳ Ｐ明朝" pitchFamily="18" charset="-128"/>
            </a:endParaRPr>
          </a:p>
        </p:txBody>
      </p:sp>
      <p:cxnSp>
        <p:nvCxnSpPr>
          <p:cNvPr id="22" name="直線矢印コネクタ 21"/>
          <p:cNvCxnSpPr/>
          <p:nvPr/>
        </p:nvCxnSpPr>
        <p:spPr>
          <a:xfrm>
            <a:off x="2070596" y="2646487"/>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374852" y="2574479"/>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５ー</a:t>
            </a:r>
            <a:endParaRPr kumimoji="1" lang="ja-JP"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テキスト ボックス 120"/>
          <p:cNvSpPr txBox="1"/>
          <p:nvPr/>
        </p:nvSpPr>
        <p:spPr>
          <a:xfrm>
            <a:off x="4911536" y="3541594"/>
            <a:ext cx="924336" cy="318731"/>
          </a:xfrm>
          <a:prstGeom prst="rect">
            <a:avLst/>
          </a:prstGeom>
          <a:noFill/>
        </p:spPr>
        <p:txBody>
          <a:bodyPr wrap="none" lIns="94225" tIns="47112" rIns="94225" bIns="47112" rtlCol="0">
            <a:spAutoFit/>
          </a:bodyPr>
          <a:lstStyle/>
          <a:p>
            <a:r>
              <a:rPr lang="ja-JP" altLang="en-US" sz="1400" b="1" dirty="0" smtClean="0">
                <a:solidFill>
                  <a:schemeClr val="bg1"/>
                </a:solidFill>
              </a:rPr>
              <a:t>防災隊員</a:t>
            </a:r>
            <a:endParaRPr lang="ja-JP" altLang="en-US" sz="1400" b="1" dirty="0">
              <a:solidFill>
                <a:schemeClr val="bg1"/>
              </a:solidFill>
            </a:endParaRPr>
          </a:p>
        </p:txBody>
      </p:sp>
      <p:cxnSp>
        <p:nvCxnSpPr>
          <p:cNvPr id="128" name="直線コネクタ 127"/>
          <p:cNvCxnSpPr/>
          <p:nvPr/>
        </p:nvCxnSpPr>
        <p:spPr>
          <a:xfrm>
            <a:off x="5270808" y="2805332"/>
            <a:ext cx="0" cy="223712"/>
          </a:xfrm>
          <a:prstGeom prst="line">
            <a:avLst/>
          </a:prstGeom>
        </p:spPr>
        <p:style>
          <a:lnRef idx="1">
            <a:schemeClr val="accent1"/>
          </a:lnRef>
          <a:fillRef idx="0">
            <a:schemeClr val="accent1"/>
          </a:fillRef>
          <a:effectRef idx="0">
            <a:schemeClr val="accent1"/>
          </a:effectRef>
          <a:fontRef idx="minor">
            <a:schemeClr val="tx1"/>
          </a:fontRef>
        </p:style>
      </p:cxnSp>
      <p:sp>
        <p:nvSpPr>
          <p:cNvPr id="38" name="タイトル 1"/>
          <p:cNvSpPr txBox="1">
            <a:spLocks/>
          </p:cNvSpPr>
          <p:nvPr/>
        </p:nvSpPr>
        <p:spPr>
          <a:xfrm>
            <a:off x="1350516" y="2286447"/>
            <a:ext cx="3960440" cy="432048"/>
          </a:xfrm>
          <a:prstGeom prst="rect">
            <a:avLst/>
          </a:prstGeom>
        </p:spPr>
        <p:txBody>
          <a:bodyPr vert="horz" lIns="94225" tIns="47112" rIns="94225" bIns="47112" rtlCol="0" anchor="ctr">
            <a:noAutofit/>
          </a:bodyPr>
          <a:lstStyle/>
          <a:p>
            <a:pPr algn="ctr">
              <a:spcBef>
                <a:spcPct val="0"/>
              </a:spcBef>
              <a:defRPr/>
            </a:pPr>
            <a:r>
              <a:rPr lang="ja-JP" altLang="en-US" sz="1600" b="1" u="sng" dirty="0" smtClean="0">
                <a:latin typeface="HGS正楷書体" pitchFamily="66" charset="-128"/>
                <a:ea typeface="HGS正楷書体" pitchFamily="66" charset="-128"/>
                <a:cs typeface="+mj-cs"/>
              </a:rPr>
              <a:t>震度５強では次の様な現象が起こる</a:t>
            </a:r>
            <a:endParaRPr lang="en-US" altLang="ja-JP" sz="1600" b="1" u="sng" dirty="0" smtClean="0">
              <a:latin typeface="HGS正楷書体" pitchFamily="66" charset="-128"/>
              <a:ea typeface="HGS正楷書体" pitchFamily="66" charset="-128"/>
              <a:cs typeface="+mj-cs"/>
            </a:endParaRPr>
          </a:p>
        </p:txBody>
      </p:sp>
      <p:graphicFrame>
        <p:nvGraphicFramePr>
          <p:cNvPr id="39" name="表 38"/>
          <p:cNvGraphicFramePr>
            <a:graphicFrameLocks noGrp="1"/>
          </p:cNvGraphicFramePr>
          <p:nvPr/>
        </p:nvGraphicFramePr>
        <p:xfrm>
          <a:off x="198388" y="2718495"/>
          <a:ext cx="6561514" cy="2512380"/>
        </p:xfrm>
        <a:graphic>
          <a:graphicData uri="http://schemas.openxmlformats.org/drawingml/2006/table">
            <a:tbl>
              <a:tblPr firstRow="1" bandRow="1">
                <a:tableStyleId>{5C22544A-7EE6-4342-B048-85BDC9FD1C3A}</a:tableStyleId>
              </a:tblPr>
              <a:tblGrid>
                <a:gridCol w="1368152"/>
                <a:gridCol w="5193362"/>
              </a:tblGrid>
              <a:tr h="504055">
                <a:tc>
                  <a:txBody>
                    <a:bodyPr/>
                    <a:lstStyle/>
                    <a:p>
                      <a:r>
                        <a:rPr kumimoji="1" lang="ja-JP" altLang="en-US" sz="1400" b="0" dirty="0" smtClean="0">
                          <a:solidFill>
                            <a:schemeClr val="tx1"/>
                          </a:solidFill>
                          <a:latin typeface="HGS正楷書体" pitchFamily="66" charset="-128"/>
                          <a:ea typeface="HGS正楷書体" pitchFamily="66" charset="-128"/>
                        </a:rPr>
                        <a:t>人間</a:t>
                      </a:r>
                      <a:endParaRPr kumimoji="1" lang="ja-JP" altLang="en-US" sz="1400" b="0" dirty="0">
                        <a:solidFill>
                          <a:schemeClr val="tx1"/>
                        </a:solidFill>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HGS正楷書体" pitchFamily="66" charset="-128"/>
                          <a:ea typeface="HGS正楷書体" pitchFamily="66" charset="-128"/>
                        </a:rPr>
                        <a:t>☆非常に恐怖を感じる</a:t>
                      </a:r>
                      <a:endParaRPr kumimoji="1" lang="en-US" altLang="ja-JP" sz="1400" b="0" dirty="0" smtClean="0">
                        <a:solidFill>
                          <a:schemeClr val="tx1"/>
                        </a:solidFill>
                        <a:latin typeface="HGS正楷書体" pitchFamily="66" charset="-128"/>
                        <a:ea typeface="HGS正楷書体" pitchFamily="66" charset="-128"/>
                      </a:endParaRPr>
                    </a:p>
                    <a:p>
                      <a:r>
                        <a:rPr kumimoji="1" lang="ja-JP" altLang="en-US" sz="1400" b="0" dirty="0" smtClean="0">
                          <a:solidFill>
                            <a:schemeClr val="tx1"/>
                          </a:solidFill>
                          <a:latin typeface="HGS正楷書体" pitchFamily="66" charset="-128"/>
                          <a:ea typeface="HGS正楷書体" pitchFamily="66" charset="-128"/>
                        </a:rPr>
                        <a:t>☆多くの人が行動に支障を感じる</a:t>
                      </a:r>
                      <a:endParaRPr kumimoji="1" lang="ja-JP" altLang="en-US" sz="1400" b="0" dirty="0">
                        <a:solidFill>
                          <a:schemeClr val="tx1"/>
                        </a:solidFill>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r>
                        <a:rPr kumimoji="1" lang="ja-JP" altLang="en-US" sz="1400" b="0" dirty="0" smtClean="0">
                          <a:latin typeface="HGS正楷書体" pitchFamily="66" charset="-128"/>
                          <a:ea typeface="HGS正楷書体" pitchFamily="66" charset="-128"/>
                        </a:rPr>
                        <a:t>屋内の状況</a:t>
                      </a:r>
                      <a:endParaRPr kumimoji="1" lang="ja-JP" altLang="en-US" sz="1400" b="0" dirty="0">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latin typeface="HGS正楷書体" pitchFamily="66" charset="-128"/>
                          <a:ea typeface="HGS正楷書体" pitchFamily="66" charset="-128"/>
                        </a:rPr>
                        <a:t>☆棚の食器、本が落ちる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☆テレビが台から落ち、散る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☆箪笥などの重い家具が倒れることがある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☆一部の戸が外れる</a:t>
                      </a:r>
                      <a:endParaRPr kumimoji="1" lang="ja-JP" altLang="en-US" sz="1400" b="0" dirty="0">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6104">
                <a:tc>
                  <a:txBody>
                    <a:bodyPr/>
                    <a:lstStyle/>
                    <a:p>
                      <a:r>
                        <a:rPr kumimoji="1" lang="ja-JP" altLang="en-US" sz="1400" b="0" dirty="0" smtClean="0">
                          <a:latin typeface="HGS正楷書体" pitchFamily="66" charset="-128"/>
                          <a:ea typeface="HGS正楷書体" pitchFamily="66" charset="-128"/>
                        </a:rPr>
                        <a:t>屋外の状況</a:t>
                      </a:r>
                      <a:endParaRPr kumimoji="1" lang="ja-JP" altLang="en-US" sz="1400" b="0" dirty="0">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latin typeface="HGS正楷書体" pitchFamily="66" charset="-128"/>
                          <a:ea typeface="HGS正楷書体" pitchFamily="66" charset="-128"/>
                        </a:rPr>
                        <a:t>☆補強されていないブロック塀の多くが倒れる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☆据え付けが不十分な自動販売機が倒れる事がある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☆多くの墓標が倒れる</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☆自転車の運転が困難</a:t>
                      </a:r>
                      <a:endParaRPr kumimoji="1" lang="ja-JP" altLang="en-US" sz="1400" b="0" dirty="0">
                        <a:latin typeface="HGS正楷書体" pitchFamily="66" charset="-128"/>
                        <a:ea typeface="HGS正楷書体" pitchFamily="66" charset="-128"/>
                      </a:endParaRPr>
                    </a:p>
                  </a:txBody>
                  <a:tcPr marL="70215" marR="70215" marT="63130" marB="631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1" name="テキスト ボックス 40"/>
          <p:cNvSpPr txBox="1"/>
          <p:nvPr/>
        </p:nvSpPr>
        <p:spPr>
          <a:xfrm>
            <a:off x="918468" y="8983191"/>
            <a:ext cx="5271937" cy="286857"/>
          </a:xfrm>
          <a:prstGeom prst="rect">
            <a:avLst/>
          </a:prstGeom>
          <a:noFill/>
        </p:spPr>
        <p:txBody>
          <a:bodyPr wrap="none" lIns="94225" tIns="47112" rIns="94225" bIns="47112" rtlCol="0">
            <a:spAutoFit/>
          </a:bodyPr>
          <a:lstStyle/>
          <a:p>
            <a:r>
              <a:rPr lang="ja-JP" altLang="en-US" sz="1200" dirty="0" smtClean="0"/>
              <a:t>季節・曜日・時間帯・気象条件で、被害は異なりまた対策・対応は大きく異なる</a:t>
            </a:r>
            <a:endParaRPr lang="ja-JP" altLang="en-US" sz="1200" dirty="0"/>
          </a:p>
        </p:txBody>
      </p:sp>
      <p:sp>
        <p:nvSpPr>
          <p:cNvPr id="42" name="タイトル 1"/>
          <p:cNvSpPr txBox="1">
            <a:spLocks/>
          </p:cNvSpPr>
          <p:nvPr/>
        </p:nvSpPr>
        <p:spPr>
          <a:xfrm>
            <a:off x="198388" y="5310783"/>
            <a:ext cx="6552728" cy="493832"/>
          </a:xfrm>
          <a:prstGeom prst="rect">
            <a:avLst/>
          </a:prstGeom>
        </p:spPr>
        <p:txBody>
          <a:bodyPr vert="horz" lIns="94225" tIns="47112" rIns="94225" bIns="47112" rtlCol="0" anchor="ctr">
            <a:noAutofit/>
          </a:bodyPr>
          <a:lstStyle/>
          <a:p>
            <a:pPr algn="ctr">
              <a:spcBef>
                <a:spcPct val="0"/>
              </a:spcBef>
              <a:defRPr/>
            </a:pPr>
            <a:r>
              <a:rPr lang="ja-JP" altLang="en-US" sz="1600" b="1" u="sng" dirty="0" smtClean="0">
                <a:latin typeface="HGS正楷書体" pitchFamily="66" charset="-128"/>
                <a:ea typeface="HGS正楷書体" pitchFamily="66" charset="-128"/>
                <a:cs typeface="+mj-cs"/>
              </a:rPr>
              <a:t>多摩直下型地震の予想震度は震度６弱</a:t>
            </a:r>
            <a:endParaRPr lang="en-US" altLang="ja-JP" sz="1600" b="1" u="sng" dirty="0" smtClean="0">
              <a:latin typeface="HGS正楷書体" pitchFamily="66" charset="-128"/>
              <a:ea typeface="HGS正楷書体" pitchFamily="66" charset="-128"/>
              <a:cs typeface="+mj-cs"/>
            </a:endParaRPr>
          </a:p>
          <a:p>
            <a:pPr algn="ctr">
              <a:spcBef>
                <a:spcPct val="0"/>
              </a:spcBef>
              <a:defRPr/>
            </a:pPr>
            <a:r>
              <a:rPr lang="ja-JP" altLang="en-US" sz="1600" b="1" u="sng" dirty="0" smtClean="0">
                <a:latin typeface="HGS正楷書体" pitchFamily="66" charset="-128"/>
                <a:ea typeface="HGS正楷書体" pitchFamily="66" charset="-128"/>
                <a:cs typeface="+mj-cs"/>
              </a:rPr>
              <a:t>震度６では次のような被害が想定される</a:t>
            </a:r>
            <a:endParaRPr lang="en-US" altLang="ja-JP" sz="1600" b="1" u="sng" dirty="0" smtClean="0">
              <a:latin typeface="HGS正楷書体" pitchFamily="66" charset="-128"/>
              <a:ea typeface="HGS正楷書体" pitchFamily="66" charset="-128"/>
              <a:cs typeface="+mj-cs"/>
            </a:endParaRPr>
          </a:p>
        </p:txBody>
      </p:sp>
      <p:graphicFrame>
        <p:nvGraphicFramePr>
          <p:cNvPr id="16" name="表 15"/>
          <p:cNvGraphicFramePr>
            <a:graphicFrameLocks noGrp="1"/>
          </p:cNvGraphicFramePr>
          <p:nvPr/>
        </p:nvGraphicFramePr>
        <p:xfrm>
          <a:off x="198388" y="5886847"/>
          <a:ext cx="6552728" cy="3084424"/>
        </p:xfrm>
        <a:graphic>
          <a:graphicData uri="http://schemas.openxmlformats.org/drawingml/2006/table">
            <a:tbl>
              <a:tblPr firstRow="1" bandRow="1">
                <a:tableStyleId>{5C22544A-7EE6-4342-B048-85BDC9FD1C3A}</a:tableStyleId>
              </a:tblPr>
              <a:tblGrid>
                <a:gridCol w="1368152"/>
                <a:gridCol w="5184576"/>
              </a:tblGrid>
              <a:tr h="974796">
                <a:tc>
                  <a:txBody>
                    <a:bodyPr/>
                    <a:lstStyle/>
                    <a:p>
                      <a:r>
                        <a:rPr kumimoji="1" lang="ja-JP" altLang="en-US" sz="1400" b="0" dirty="0" smtClean="0">
                          <a:solidFill>
                            <a:schemeClr val="tx1"/>
                          </a:solidFill>
                          <a:latin typeface="HGS正楷書体" pitchFamily="66" charset="-128"/>
                          <a:ea typeface="HGS正楷書体" pitchFamily="66" charset="-128"/>
                        </a:rPr>
                        <a:t>家</a:t>
                      </a:r>
                      <a:endParaRPr kumimoji="1" lang="ja-JP" altLang="en-US" sz="1400" b="0" dirty="0">
                        <a:solidFill>
                          <a:schemeClr val="tx1"/>
                        </a:solidFill>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solidFill>
                            <a:schemeClr val="tx1"/>
                          </a:solidFill>
                          <a:latin typeface="HGS正楷書体" pitchFamily="66" charset="-128"/>
                          <a:ea typeface="HGS正楷書体" pitchFamily="66" charset="-128"/>
                        </a:rPr>
                        <a:t>☆家財の転倒</a:t>
                      </a:r>
                      <a:endParaRPr kumimoji="1" lang="en-US" altLang="ja-JP" sz="1400" b="0" dirty="0" smtClean="0">
                        <a:solidFill>
                          <a:schemeClr val="tx1"/>
                        </a:solidFill>
                        <a:latin typeface="HGS正楷書体" pitchFamily="66" charset="-128"/>
                        <a:ea typeface="HGS正楷書体" pitchFamily="66" charset="-128"/>
                      </a:endParaRPr>
                    </a:p>
                    <a:p>
                      <a:r>
                        <a:rPr kumimoji="1" lang="ja-JP" altLang="en-US" sz="1400" b="0" dirty="0" smtClean="0">
                          <a:solidFill>
                            <a:schemeClr val="tx1"/>
                          </a:solidFill>
                          <a:latin typeface="HGS正楷書体" pitchFamily="66" charset="-128"/>
                          <a:ea typeface="HGS正楷書体" pitchFamily="66" charset="-128"/>
                        </a:rPr>
                        <a:t>☆家屋の半壊・全壊</a:t>
                      </a:r>
                      <a:endParaRPr kumimoji="1" lang="en-US" altLang="ja-JP" sz="1400" b="0" dirty="0" smtClean="0">
                        <a:solidFill>
                          <a:schemeClr val="tx1"/>
                        </a:solidFill>
                        <a:latin typeface="HGS正楷書体" pitchFamily="66" charset="-128"/>
                        <a:ea typeface="HGS正楷書体" pitchFamily="66" charset="-128"/>
                      </a:endParaRPr>
                    </a:p>
                    <a:p>
                      <a:r>
                        <a:rPr kumimoji="1" lang="ja-JP" altLang="en-US" sz="1400" b="0" dirty="0" smtClean="0">
                          <a:solidFill>
                            <a:schemeClr val="tx1"/>
                          </a:solidFill>
                          <a:latin typeface="HGS正楷書体" pitchFamily="66" charset="-128"/>
                          <a:ea typeface="HGS正楷書体" pitchFamily="66" charset="-128"/>
                        </a:rPr>
                        <a:t>☆塀や樹木の倒壊</a:t>
                      </a:r>
                      <a:endParaRPr kumimoji="1" lang="en-US" altLang="ja-JP" sz="1400" b="0" dirty="0" smtClean="0">
                        <a:solidFill>
                          <a:schemeClr val="tx1"/>
                        </a:solidFill>
                        <a:latin typeface="HGS正楷書体" pitchFamily="66" charset="-128"/>
                        <a:ea typeface="HGS正楷書体" pitchFamily="66" charset="-128"/>
                      </a:endParaRPr>
                    </a:p>
                    <a:p>
                      <a:r>
                        <a:rPr kumimoji="1" lang="ja-JP" altLang="en-US" sz="1400" b="0" dirty="0" smtClean="0">
                          <a:solidFill>
                            <a:schemeClr val="tx1"/>
                          </a:solidFill>
                          <a:latin typeface="HGS正楷書体" pitchFamily="66" charset="-128"/>
                          <a:ea typeface="HGS正楷書体" pitchFamily="66" charset="-128"/>
                        </a:rPr>
                        <a:t>☆火災の発生及び延焼</a:t>
                      </a:r>
                      <a:endParaRPr kumimoji="1" lang="ja-JP" altLang="en-US" sz="1400" b="0" dirty="0">
                        <a:solidFill>
                          <a:schemeClr val="tx1"/>
                        </a:solidFill>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2128">
                <a:tc>
                  <a:txBody>
                    <a:bodyPr/>
                    <a:lstStyle/>
                    <a:p>
                      <a:r>
                        <a:rPr kumimoji="1" lang="ja-JP" altLang="en-US" sz="1400" b="0" dirty="0" smtClean="0">
                          <a:latin typeface="HGS正楷書体" pitchFamily="66" charset="-128"/>
                          <a:ea typeface="HGS正楷書体" pitchFamily="66" charset="-128"/>
                        </a:rPr>
                        <a:t>生活インフラ</a:t>
                      </a:r>
                      <a:endParaRPr kumimoji="1" lang="ja-JP" altLang="en-US" sz="1400" b="0" dirty="0">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latin typeface="HGS正楷書体" pitchFamily="66" charset="-128"/>
                          <a:ea typeface="HGS正楷書体" pitchFamily="66" charset="-128"/>
                        </a:rPr>
                        <a:t>☆停電</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☆ガス管・水道管の破損とガス・水の噴出</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☆一部道路の通行不能</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☆車の走行制限</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☆食料品など生活必需品の品不足、配送不能</a:t>
                      </a:r>
                      <a:endParaRPr kumimoji="1" lang="ja-JP" altLang="en-US" sz="1400" b="0" dirty="0">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6738">
                <a:tc>
                  <a:txBody>
                    <a:bodyPr/>
                    <a:lstStyle/>
                    <a:p>
                      <a:r>
                        <a:rPr kumimoji="1" lang="ja-JP" altLang="en-US" sz="1400" b="0" dirty="0" smtClean="0">
                          <a:latin typeface="HGS正楷書体" pitchFamily="66" charset="-128"/>
                          <a:ea typeface="HGS正楷書体" pitchFamily="66" charset="-128"/>
                        </a:rPr>
                        <a:t>通信インフラ</a:t>
                      </a:r>
                      <a:endParaRPr kumimoji="1" lang="ja-JP" altLang="en-US" sz="1400" b="0" dirty="0">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dirty="0" smtClean="0">
                          <a:latin typeface="HGS正楷書体" pitchFamily="66" charset="-128"/>
                          <a:ea typeface="HGS正楷書体" pitchFamily="66" charset="-128"/>
                        </a:rPr>
                        <a:t>☆電話・携帯が不通</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☆テレビ・ラジオの使用不能？</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☆防災無線は？</a:t>
                      </a:r>
                      <a:endParaRPr kumimoji="1" lang="en-US" altLang="ja-JP" sz="1400" b="0" dirty="0" smtClean="0">
                        <a:latin typeface="HGS正楷書体" pitchFamily="66" charset="-128"/>
                        <a:ea typeface="HGS正楷書体" pitchFamily="66" charset="-128"/>
                      </a:endParaRPr>
                    </a:p>
                    <a:p>
                      <a:r>
                        <a:rPr kumimoji="1" lang="ja-JP" altLang="en-US" sz="1400" b="0" dirty="0" smtClean="0">
                          <a:latin typeface="HGS正楷書体" pitchFamily="66" charset="-128"/>
                          <a:ea typeface="HGS正楷書体" pitchFamily="66" charset="-128"/>
                        </a:rPr>
                        <a:t>☆町田市緊急地震速報メール・サービス</a:t>
                      </a:r>
                      <a:endParaRPr kumimoji="1" lang="ja-JP" altLang="en-US" sz="1400" b="0" dirty="0">
                        <a:latin typeface="HGS正楷書体" pitchFamily="66" charset="-128"/>
                        <a:ea typeface="HGS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テキスト ボックス 4"/>
          <p:cNvSpPr txBox="1"/>
          <p:nvPr/>
        </p:nvSpPr>
        <p:spPr>
          <a:xfrm>
            <a:off x="270396" y="702271"/>
            <a:ext cx="6408712" cy="1603249"/>
          </a:xfrm>
          <a:prstGeom prst="rect">
            <a:avLst/>
          </a:prstGeom>
          <a:noFill/>
          <a:ln>
            <a:solidFill>
              <a:schemeClr val="tx1"/>
            </a:solidFill>
          </a:ln>
        </p:spPr>
        <p:txBody>
          <a:bodyPr wrap="square" lIns="94225" tIns="47112" rIns="94225" bIns="47112"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buNone/>
            </a:pPr>
            <a:r>
              <a:rPr lang="ja-JP" altLang="en-US" sz="1400" dirty="0" smtClean="0">
                <a:latin typeface="ＭＳ 明朝" pitchFamily="17" charset="-128"/>
                <a:ea typeface="ＭＳ 明朝" pitchFamily="17" charset="-128"/>
              </a:rPr>
              <a:t>１．</a:t>
            </a:r>
            <a:r>
              <a:rPr lang="ja-JP" altLang="ja-JP" sz="1400" u="sng" dirty="0" smtClean="0">
                <a:latin typeface="ＭＳ 明朝" pitchFamily="17" charset="-128"/>
                <a:ea typeface="ＭＳ 明朝" pitchFamily="17" charset="-128"/>
              </a:rPr>
              <a:t>各家庭では人的被害のない場合、</a:t>
            </a:r>
            <a:r>
              <a:rPr lang="ja-JP" altLang="ja-JP" sz="1400" b="1" u="sng" dirty="0" smtClean="0">
                <a:latin typeface="ＭＳ 明朝" pitchFamily="17" charset="-128"/>
                <a:ea typeface="ＭＳ 明朝" pitchFamily="17" charset="-128"/>
              </a:rPr>
              <a:t>「無事です」の旗</a:t>
            </a:r>
            <a:r>
              <a:rPr lang="ja-JP" altLang="en-US" sz="1400" b="1" u="sng" dirty="0" smtClean="0">
                <a:latin typeface="ＭＳ 明朝" pitchFamily="17" charset="-128"/>
                <a:ea typeface="ＭＳ 明朝" pitchFamily="17" charset="-128"/>
              </a:rPr>
              <a:t>を見やすい所へ出す</a:t>
            </a:r>
            <a:r>
              <a:rPr lang="ja-JP" altLang="en-US" sz="1400" dirty="0" smtClean="0">
                <a:latin typeface="ＭＳ 明朝" pitchFamily="17" charset="-128"/>
                <a:ea typeface="ＭＳ 明朝" pitchFamily="17" charset="-128"/>
              </a:rPr>
              <a:t>　</a:t>
            </a:r>
            <a:endParaRPr lang="en-US" altLang="ja-JP" sz="1400" dirty="0" smtClean="0">
              <a:latin typeface="ＭＳ 明朝" pitchFamily="17" charset="-128"/>
              <a:ea typeface="ＭＳ 明朝" pitchFamily="17" charset="-128"/>
            </a:endParaRPr>
          </a:p>
          <a:p>
            <a:pPr>
              <a:buNone/>
            </a:pPr>
            <a:r>
              <a:rPr lang="ja-JP" altLang="en-US" sz="1400" dirty="0" smtClean="0">
                <a:latin typeface="ＭＳ 明朝" pitchFamily="17" charset="-128"/>
                <a:ea typeface="ＭＳ 明朝" pitchFamily="17" charset="-128"/>
              </a:rPr>
              <a:t>２．</a:t>
            </a:r>
            <a:r>
              <a:rPr lang="ja-JP" altLang="ja-JP" sz="1400" b="1" dirty="0" smtClean="0">
                <a:latin typeface="ＭＳ 明朝" pitchFamily="17" charset="-128"/>
                <a:ea typeface="ＭＳ 明朝" pitchFamily="17" charset="-128"/>
              </a:rPr>
              <a:t>各</a:t>
            </a:r>
            <a:r>
              <a:rPr lang="ja-JP" altLang="en-US" sz="1400" b="1" dirty="0" smtClean="0">
                <a:latin typeface="ＭＳ 明朝" pitchFamily="17" charset="-128"/>
                <a:ea typeface="ＭＳ 明朝" pitchFamily="17" charset="-128"/>
              </a:rPr>
              <a:t>支隊</a:t>
            </a:r>
            <a:r>
              <a:rPr lang="ja-JP" altLang="ja-JP" sz="1400" b="1" dirty="0" smtClean="0">
                <a:latin typeface="ＭＳ 明朝" pitchFamily="17" charset="-128"/>
                <a:ea typeface="ＭＳ 明朝" pitchFamily="17" charset="-128"/>
              </a:rPr>
              <a:t>では支隊長、班長、</a:t>
            </a:r>
            <a:r>
              <a:rPr lang="ja-JP" altLang="en-US" sz="1400" b="1" dirty="0" smtClean="0">
                <a:latin typeface="ＭＳ 明朝" pitchFamily="17" charset="-128"/>
                <a:ea typeface="ＭＳ 明朝" pitchFamily="17" charset="-128"/>
              </a:rPr>
              <a:t>活動</a:t>
            </a:r>
            <a:r>
              <a:rPr lang="ja-JP" altLang="ja-JP" sz="1400" b="1" dirty="0" smtClean="0">
                <a:latin typeface="ＭＳ 明朝" pitchFamily="17" charset="-128"/>
                <a:ea typeface="ＭＳ 明朝" pitchFamily="17" charset="-128"/>
              </a:rPr>
              <a:t>隊員は可能な限り速やかに</a:t>
            </a:r>
            <a:r>
              <a:rPr lang="ja-JP" altLang="en-US" sz="1400" b="1" dirty="0" smtClean="0">
                <a:latin typeface="ＭＳ 明朝" pitchFamily="17" charset="-128"/>
                <a:ea typeface="ＭＳ 明朝" pitchFamily="17" charset="-128"/>
              </a:rPr>
              <a:t>支隊</a:t>
            </a:r>
            <a:r>
              <a:rPr lang="ja-JP" altLang="ja-JP" sz="1400" b="1" dirty="0" smtClean="0">
                <a:latin typeface="ＭＳ 明朝" pitchFamily="17" charset="-128"/>
                <a:ea typeface="ＭＳ 明朝" pitchFamily="17" charset="-128"/>
              </a:rPr>
              <a:t>に集合</a:t>
            </a:r>
            <a:endParaRPr lang="en-US" altLang="ja-JP" sz="1400" b="1" dirty="0" smtClean="0">
              <a:latin typeface="ＭＳ 明朝" pitchFamily="17" charset="-128"/>
              <a:ea typeface="ＭＳ 明朝" pitchFamily="17" charset="-128"/>
            </a:endParaRPr>
          </a:p>
          <a:p>
            <a:pPr>
              <a:buNone/>
            </a:pPr>
            <a:r>
              <a:rPr lang="ja-JP" altLang="en-US" sz="1400" dirty="0" smtClean="0">
                <a:latin typeface="ＭＳ 明朝" pitchFamily="17" charset="-128"/>
                <a:ea typeface="ＭＳ 明朝" pitchFamily="17" charset="-128"/>
              </a:rPr>
              <a:t>　　　災害体策体制を確立し、一時避難場所を開設。</a:t>
            </a:r>
            <a:r>
              <a:rPr lang="ja-JP" altLang="ja-JP" sz="1400" dirty="0" smtClean="0"/>
              <a:t>安否確認、被害状況調査</a:t>
            </a:r>
            <a:endParaRPr lang="en-US" altLang="ja-JP" sz="1400" dirty="0" smtClean="0"/>
          </a:p>
          <a:p>
            <a:pPr>
              <a:buNone/>
            </a:pPr>
            <a:r>
              <a:rPr lang="ja-JP" altLang="en-US" sz="1400" dirty="0" smtClean="0"/>
              <a:t>　　　　　</a:t>
            </a:r>
            <a:r>
              <a:rPr lang="ja-JP" altLang="ja-JP" sz="1400" dirty="0" smtClean="0"/>
              <a:t>消火活動、救出救護活動、</a:t>
            </a:r>
            <a:r>
              <a:rPr lang="ja-JP" altLang="ja-JP" sz="1400" dirty="0" smtClean="0">
                <a:latin typeface="ＭＳ 明朝" pitchFamily="17" charset="-128"/>
                <a:ea typeface="ＭＳ 明朝" pitchFamily="17" charset="-128"/>
              </a:rPr>
              <a:t>その他必要な活動を行う</a:t>
            </a:r>
            <a:endParaRPr lang="en-US" altLang="ja-JP" sz="1400" dirty="0" smtClean="0">
              <a:latin typeface="ＭＳ 明朝" pitchFamily="17" charset="-128"/>
              <a:ea typeface="ＭＳ 明朝" pitchFamily="17" charset="-128"/>
            </a:endParaRPr>
          </a:p>
          <a:p>
            <a:pPr>
              <a:buNone/>
            </a:pPr>
            <a:r>
              <a:rPr lang="ja-JP" altLang="en-US" sz="1400" dirty="0" smtClean="0">
                <a:latin typeface="ＭＳ 明朝" pitchFamily="17" charset="-128"/>
                <a:ea typeface="ＭＳ 明朝" pitchFamily="17" charset="-128"/>
              </a:rPr>
              <a:t>３．自主防災隊本部は小川会館に</a:t>
            </a:r>
            <a:r>
              <a:rPr lang="ja-JP" altLang="en-US" sz="1400" b="1" dirty="0" smtClean="0">
                <a:latin typeface="ＭＳ 明朝" pitchFamily="17" charset="-128"/>
                <a:ea typeface="ＭＳ 明朝" pitchFamily="17" charset="-128"/>
              </a:rPr>
              <a:t>災害対策本部を設置　</a:t>
            </a:r>
            <a:endParaRPr lang="en-US" altLang="ja-JP" sz="1400" b="1" dirty="0" smtClean="0">
              <a:latin typeface="ＭＳ 明朝" pitchFamily="17" charset="-128"/>
              <a:ea typeface="ＭＳ 明朝" pitchFamily="17" charset="-128"/>
            </a:endParaRPr>
          </a:p>
          <a:p>
            <a:pPr>
              <a:buNone/>
            </a:pPr>
            <a:r>
              <a:rPr lang="ja-JP" altLang="en-US" sz="1400" b="1" dirty="0" smtClean="0">
                <a:latin typeface="ＭＳ 明朝" pitchFamily="17" charset="-128"/>
                <a:ea typeface="ＭＳ 明朝" pitchFamily="17" charset="-128"/>
              </a:rPr>
              <a:t>　　　</a:t>
            </a:r>
            <a:r>
              <a:rPr lang="ja-JP" altLang="en-US" sz="1400" dirty="0" smtClean="0">
                <a:latin typeface="ＭＳ 明朝" pitchFamily="17" charset="-128"/>
                <a:ea typeface="ＭＳ 明朝" pitchFamily="17" charset="-128"/>
              </a:rPr>
              <a:t>支隊、行政機関などとの連絡・対応を行う</a:t>
            </a:r>
            <a:endParaRPr lang="en-US" altLang="ja-JP" sz="1400" dirty="0" smtClean="0">
              <a:latin typeface="ＭＳ 明朝" pitchFamily="17" charset="-128"/>
              <a:ea typeface="ＭＳ 明朝" pitchFamily="17" charset="-128"/>
            </a:endParaRPr>
          </a:p>
          <a:p>
            <a:pPr>
              <a:buNone/>
            </a:pPr>
            <a:r>
              <a:rPr lang="ja-JP" altLang="en-US" sz="1400" dirty="0" smtClean="0">
                <a:latin typeface="ＭＳ 明朝" pitchFamily="17" charset="-128"/>
                <a:ea typeface="ＭＳ 明朝" pitchFamily="17" charset="-128"/>
              </a:rPr>
              <a:t>　　　また避難場所（学校）へも必要な人材の派遣を行う</a:t>
            </a:r>
            <a:endParaRPr lang="ja-JP" altLang="ja-JP" sz="1400" dirty="0" smtClean="0">
              <a:latin typeface="ＭＳ 明朝" pitchFamily="17" charset="-128"/>
              <a:ea typeface="ＭＳ 明朝" pitchFamily="17" charset="-128"/>
            </a:endParaRPr>
          </a:p>
        </p:txBody>
      </p:sp>
      <p:sp>
        <p:nvSpPr>
          <p:cNvPr id="10" name="テキスト ボックス 4"/>
          <p:cNvSpPr txBox="1"/>
          <p:nvPr/>
        </p:nvSpPr>
        <p:spPr>
          <a:xfrm>
            <a:off x="270396" y="0"/>
            <a:ext cx="6408712" cy="649142"/>
          </a:xfrm>
          <a:prstGeom prst="rect">
            <a:avLst/>
          </a:prstGeom>
          <a:noFill/>
          <a:ln>
            <a:noFill/>
          </a:ln>
        </p:spPr>
        <p:txBody>
          <a:bodyPr wrap="square" lIns="94225" tIns="47112" rIns="94225" bIns="47112"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buNone/>
            </a:pPr>
            <a:r>
              <a:rPr lang="ja-JP" altLang="en-US" u="sng" dirty="0" smtClean="0">
                <a:latin typeface="HGP正楷書体" pitchFamily="66" charset="-128"/>
                <a:ea typeface="HGP正楷書体" pitchFamily="66" charset="-128"/>
              </a:rPr>
              <a:t>非常時の定義と対応</a:t>
            </a:r>
            <a:endParaRPr lang="en-US" altLang="ja-JP" u="sng" dirty="0" smtClean="0">
              <a:latin typeface="HGP正楷書体" pitchFamily="66" charset="-128"/>
              <a:ea typeface="HGP正楷書体" pitchFamily="66" charset="-128"/>
            </a:endParaRPr>
          </a:p>
          <a:p>
            <a:pPr algn="ctr">
              <a:buNone/>
            </a:pPr>
            <a:r>
              <a:rPr lang="ja-JP" altLang="en-US" b="1" dirty="0" smtClean="0">
                <a:latin typeface="HGP正楷書体" pitchFamily="66" charset="-128"/>
                <a:ea typeface="HGP正楷書体" pitchFamily="66" charset="-128"/>
              </a:rPr>
              <a:t>小川自治会での非常時とは：震</a:t>
            </a:r>
            <a:r>
              <a:rPr lang="ja-JP" altLang="ja-JP" b="1" u="sng" dirty="0" smtClean="0">
                <a:latin typeface="HGP正楷書体" pitchFamily="66" charset="-128"/>
                <a:ea typeface="HGP正楷書体" pitchFamily="66" charset="-128"/>
              </a:rPr>
              <a:t>度５強</a:t>
            </a:r>
            <a:r>
              <a:rPr lang="ja-JP" altLang="en-US" b="1" u="sng" dirty="0" smtClean="0">
                <a:latin typeface="HGP正楷書体" pitchFamily="66" charset="-128"/>
                <a:ea typeface="HGP正楷書体" pitchFamily="66" charset="-128"/>
              </a:rPr>
              <a:t>以上の地震</a:t>
            </a:r>
            <a:endParaRPr lang="en-US" altLang="ja-JP" dirty="0" smtClean="0">
              <a:latin typeface="HGP正楷書体" pitchFamily="66" charset="-128"/>
              <a:ea typeface="HGP正楷書体" pitchFamily="66" charset="-128"/>
            </a:endParaRPr>
          </a:p>
        </p:txBody>
      </p:sp>
      <p:sp>
        <p:nvSpPr>
          <p:cNvPr id="11" name="テキスト ボックス 10"/>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６ー</a:t>
            </a:r>
            <a:endParaRPr kumimoji="1" lang="ja-JP" alt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形吹き出し 14"/>
          <p:cNvSpPr/>
          <p:nvPr/>
        </p:nvSpPr>
        <p:spPr>
          <a:xfrm>
            <a:off x="5722503" y="260473"/>
            <a:ext cx="1299011" cy="1093705"/>
          </a:xfrm>
          <a:prstGeom prst="wedgeEllipseCallout">
            <a:avLst>
              <a:gd name="adj1" fmla="val -10971"/>
              <a:gd name="adj2" fmla="val 1327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200" dirty="0" smtClean="0"/>
              <a:t>非常時は組織を跨って可能な人が活動</a:t>
            </a:r>
            <a:endParaRPr lang="ja-JP" altLang="en-US" sz="1200" dirty="0"/>
          </a:p>
        </p:txBody>
      </p:sp>
      <p:sp>
        <p:nvSpPr>
          <p:cNvPr id="4" name="テキスト ボックス 3"/>
          <p:cNvSpPr txBox="1"/>
          <p:nvPr/>
        </p:nvSpPr>
        <p:spPr>
          <a:xfrm>
            <a:off x="193138" y="484186"/>
            <a:ext cx="884698" cy="479865"/>
          </a:xfrm>
          <a:prstGeom prst="rect">
            <a:avLst/>
          </a:prstGeom>
          <a:noFill/>
          <a:ln>
            <a:solidFill>
              <a:schemeClr val="tx1"/>
            </a:solidFill>
          </a:ln>
        </p:spPr>
        <p:txBody>
          <a:bodyPr wrap="square" lIns="94225" tIns="47112" rIns="94225" bIns="47112" rtlCol="0">
            <a:spAutoFit/>
          </a:bodyPr>
          <a:lstStyle/>
          <a:p>
            <a:pPr algn="ctr"/>
            <a:r>
              <a:rPr lang="ja-JP" altLang="en-US" sz="1200" b="1" u="sng" dirty="0" smtClean="0"/>
              <a:t>発生直後</a:t>
            </a:r>
            <a:endParaRPr lang="en-US" altLang="ja-JP" sz="1200" b="1" u="sng" dirty="0" smtClean="0"/>
          </a:p>
          <a:p>
            <a:pPr algn="ctr"/>
            <a:r>
              <a:rPr lang="ja-JP" altLang="en-US" sz="1200" dirty="0" smtClean="0"/>
              <a:t>１～数分</a:t>
            </a:r>
            <a:endParaRPr lang="ja-JP" altLang="en-US" sz="1200" dirty="0"/>
          </a:p>
        </p:txBody>
      </p:sp>
      <p:sp>
        <p:nvSpPr>
          <p:cNvPr id="5" name="テキスト ボックス 4"/>
          <p:cNvSpPr txBox="1"/>
          <p:nvPr/>
        </p:nvSpPr>
        <p:spPr>
          <a:xfrm>
            <a:off x="1593910" y="484186"/>
            <a:ext cx="1603516" cy="464476"/>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☆火を止める</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☆ブレーカーを落す</a:t>
            </a:r>
            <a:endParaRPr lang="en-US" altLang="ja-JP" sz="1200" dirty="0" smtClean="0">
              <a:latin typeface="HG正楷書体" pitchFamily="65" charset="-128"/>
              <a:ea typeface="HG正楷書体" pitchFamily="65" charset="-128"/>
            </a:endParaRPr>
          </a:p>
        </p:txBody>
      </p:sp>
      <p:sp>
        <p:nvSpPr>
          <p:cNvPr id="6" name="テキスト ボックス 5"/>
          <p:cNvSpPr txBox="1"/>
          <p:nvPr/>
        </p:nvSpPr>
        <p:spPr>
          <a:xfrm>
            <a:off x="1593910" y="1065117"/>
            <a:ext cx="1603516" cy="1203140"/>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☆家族の安否確認</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☆火災発生有無確認☆動線の確保</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☆防災用品の確認</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☆無事です</a:t>
            </a:r>
            <a:r>
              <a:rPr lang="ja-JP" altLang="en-US" sz="1200" dirty="0" err="1" smtClean="0">
                <a:latin typeface="HG正楷書体" pitchFamily="65" charset="-128"/>
                <a:ea typeface="HG正楷書体" pitchFamily="65" charset="-128"/>
              </a:rPr>
              <a:t>の</a:t>
            </a:r>
            <a:r>
              <a:rPr lang="ja-JP" altLang="en-US" sz="1200" dirty="0" smtClean="0">
                <a:latin typeface="HG正楷書体" pitchFamily="65" charset="-128"/>
                <a:ea typeface="HG正楷書体" pitchFamily="65" charset="-128"/>
              </a:rPr>
              <a:t>旗出し</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☆隣近所の安否確認</a:t>
            </a:r>
            <a:endParaRPr lang="en-US" altLang="ja-JP" sz="1200" dirty="0" smtClean="0">
              <a:latin typeface="HG正楷書体" pitchFamily="65" charset="-128"/>
              <a:ea typeface="HG正楷書体" pitchFamily="65" charset="-128"/>
            </a:endParaRPr>
          </a:p>
        </p:txBody>
      </p:sp>
      <p:sp>
        <p:nvSpPr>
          <p:cNvPr id="17" name="テキスト ボックス 16"/>
          <p:cNvSpPr txBox="1"/>
          <p:nvPr/>
        </p:nvSpPr>
        <p:spPr>
          <a:xfrm>
            <a:off x="193138" y="1080747"/>
            <a:ext cx="884698" cy="2972855"/>
          </a:xfrm>
          <a:prstGeom prst="rect">
            <a:avLst/>
          </a:prstGeom>
          <a:noFill/>
          <a:ln>
            <a:solidFill>
              <a:schemeClr val="tx1"/>
            </a:solidFill>
          </a:ln>
        </p:spPr>
        <p:txBody>
          <a:bodyPr wrap="square" lIns="94225" tIns="47112" rIns="94225" bIns="47112" rtlCol="0">
            <a:spAutoFit/>
          </a:bodyPr>
          <a:lstStyle/>
          <a:p>
            <a:endParaRPr kumimoji="1" lang="en-US" altLang="ja-JP" b="1" u="sng" dirty="0" smtClean="0">
              <a:solidFill>
                <a:srgbClr val="0070C0"/>
              </a:solidFill>
            </a:endParaRPr>
          </a:p>
          <a:p>
            <a:endParaRPr kumimoji="1" lang="en-US" altLang="ja-JP" b="1" u="sng" dirty="0" smtClean="0">
              <a:solidFill>
                <a:srgbClr val="0070C0"/>
              </a:solidFill>
            </a:endParaRPr>
          </a:p>
          <a:p>
            <a:pPr algn="ctr"/>
            <a:r>
              <a:rPr lang="ja-JP" altLang="en-US" sz="1200" b="1" u="sng" dirty="0" smtClean="0"/>
              <a:t>揺れが</a:t>
            </a:r>
            <a:endParaRPr lang="en-US" altLang="ja-JP" sz="1200" b="1" u="sng" dirty="0" smtClean="0"/>
          </a:p>
          <a:p>
            <a:pPr algn="ctr"/>
            <a:endParaRPr lang="en-US" altLang="ja-JP" sz="1200" b="1" u="sng" dirty="0" smtClean="0"/>
          </a:p>
          <a:p>
            <a:pPr algn="ctr"/>
            <a:r>
              <a:rPr lang="ja-JP" altLang="en-US" sz="1200" b="1" u="sng" dirty="0" smtClean="0"/>
              <a:t>治まった</a:t>
            </a:r>
            <a:endParaRPr lang="en-US" altLang="ja-JP" sz="1200" b="1" u="sng" dirty="0" smtClean="0"/>
          </a:p>
          <a:p>
            <a:pPr algn="ctr"/>
            <a:endParaRPr lang="en-US" altLang="ja-JP" sz="1200" b="1" u="sng" dirty="0" smtClean="0"/>
          </a:p>
          <a:p>
            <a:pPr algn="ctr"/>
            <a:r>
              <a:rPr lang="ja-JP" altLang="en-US" sz="1200" b="1" u="sng" dirty="0" smtClean="0"/>
              <a:t>後</a:t>
            </a:r>
            <a:endParaRPr lang="en-US" altLang="ja-JP" sz="1200" b="1" u="sng" dirty="0" smtClean="0"/>
          </a:p>
          <a:p>
            <a:pPr algn="ctr"/>
            <a:endParaRPr lang="en-US" altLang="ja-JP" sz="1200" dirty="0" smtClean="0"/>
          </a:p>
          <a:p>
            <a:pPr algn="ctr"/>
            <a:endParaRPr lang="en-US" altLang="ja-JP" sz="1200" dirty="0" smtClean="0"/>
          </a:p>
          <a:p>
            <a:pPr algn="ctr"/>
            <a:r>
              <a:rPr lang="ja-JP" altLang="en-US" sz="1200" dirty="0" smtClean="0"/>
              <a:t>数分後～</a:t>
            </a:r>
            <a:endParaRPr lang="en-US" altLang="ja-JP" sz="1200" dirty="0" smtClean="0"/>
          </a:p>
          <a:p>
            <a:pPr algn="ctr"/>
            <a:r>
              <a:rPr lang="ja-JP" altLang="en-US" sz="1200" dirty="0" smtClean="0"/>
              <a:t>　</a:t>
            </a:r>
            <a:endParaRPr lang="en-US" altLang="ja-JP" sz="1200" dirty="0" smtClean="0"/>
          </a:p>
          <a:p>
            <a:pPr algn="ctr"/>
            <a:r>
              <a:rPr lang="ja-JP" altLang="en-US" sz="1200" dirty="0" smtClean="0"/>
              <a:t>　数時間</a:t>
            </a:r>
            <a:endParaRPr lang="en-US" altLang="ja-JP" sz="1200" dirty="0" smtClean="0"/>
          </a:p>
          <a:p>
            <a:pPr algn="ctr"/>
            <a:endParaRPr lang="en-US" altLang="ja-JP" sz="1200" dirty="0" smtClean="0"/>
          </a:p>
          <a:p>
            <a:pPr algn="ctr"/>
            <a:endParaRPr lang="ja-JP" altLang="en-US" sz="1400" dirty="0"/>
          </a:p>
        </p:txBody>
      </p:sp>
      <p:sp>
        <p:nvSpPr>
          <p:cNvPr id="22" name="フローチャート : 抜出し 21"/>
          <p:cNvSpPr/>
          <p:nvPr/>
        </p:nvSpPr>
        <p:spPr>
          <a:xfrm>
            <a:off x="6319068" y="3002554"/>
            <a:ext cx="516074" cy="2261981"/>
          </a:xfrm>
          <a:prstGeom prst="flowChartExtra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dirty="0" smtClean="0"/>
              <a:t>公助</a:t>
            </a:r>
            <a:endParaRPr kumimoji="1" lang="ja-JP" altLang="en-US" dirty="0"/>
          </a:p>
        </p:txBody>
      </p:sp>
      <p:sp>
        <p:nvSpPr>
          <p:cNvPr id="23" name="フローチャート: 手作業 22"/>
          <p:cNvSpPr/>
          <p:nvPr/>
        </p:nvSpPr>
        <p:spPr>
          <a:xfrm>
            <a:off x="3294732" y="1422352"/>
            <a:ext cx="368624" cy="3131973"/>
          </a:xfrm>
          <a:prstGeom prst="flowChartManualOperat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b="1" dirty="0" smtClean="0"/>
              <a:t>近助</a:t>
            </a:r>
            <a:endParaRPr kumimoji="1" lang="ja-JP" altLang="en-US" b="1" dirty="0"/>
          </a:p>
        </p:txBody>
      </p:sp>
      <p:sp>
        <p:nvSpPr>
          <p:cNvPr id="24" name="フローチャート: 処理 23"/>
          <p:cNvSpPr/>
          <p:nvPr/>
        </p:nvSpPr>
        <p:spPr>
          <a:xfrm>
            <a:off x="1206500" y="492005"/>
            <a:ext cx="294899" cy="477253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dirty="0" smtClean="0">
                <a:solidFill>
                  <a:schemeClr val="bg1"/>
                </a:solidFill>
              </a:rPr>
              <a:t>自</a:t>
            </a:r>
            <a:endParaRPr kumimoji="1" lang="en-US" altLang="ja-JP" dirty="0" smtClean="0">
              <a:solidFill>
                <a:schemeClr val="bg1"/>
              </a:solidFill>
            </a:endParaRPr>
          </a:p>
          <a:p>
            <a:pPr algn="ctr"/>
            <a:r>
              <a:rPr kumimoji="1" lang="ja-JP" altLang="en-US" dirty="0" smtClean="0">
                <a:solidFill>
                  <a:schemeClr val="bg1"/>
                </a:solidFill>
              </a:rPr>
              <a:t>助</a:t>
            </a:r>
            <a:endParaRPr kumimoji="1" lang="ja-JP" altLang="en-US" dirty="0">
              <a:solidFill>
                <a:schemeClr val="bg1"/>
              </a:solidFill>
            </a:endParaRPr>
          </a:p>
        </p:txBody>
      </p:sp>
      <p:sp>
        <p:nvSpPr>
          <p:cNvPr id="26" name="テキスト ボックス 25"/>
          <p:cNvSpPr txBox="1"/>
          <p:nvPr/>
        </p:nvSpPr>
        <p:spPr>
          <a:xfrm>
            <a:off x="193138" y="4212725"/>
            <a:ext cx="884698" cy="1033863"/>
          </a:xfrm>
          <a:prstGeom prst="rect">
            <a:avLst/>
          </a:prstGeom>
          <a:noFill/>
          <a:ln>
            <a:solidFill>
              <a:schemeClr val="tx1"/>
            </a:solidFill>
          </a:ln>
        </p:spPr>
        <p:txBody>
          <a:bodyPr wrap="square" lIns="94225" tIns="47112" rIns="94225" bIns="47112" rtlCol="0">
            <a:spAutoFit/>
          </a:bodyPr>
          <a:lstStyle/>
          <a:p>
            <a:pPr algn="ctr"/>
            <a:r>
              <a:rPr lang="ja-JP" altLang="en-US" sz="1200" b="1" u="sng" dirty="0" smtClean="0"/>
              <a:t>復旧開始</a:t>
            </a:r>
            <a:endParaRPr lang="en-US" altLang="ja-JP" sz="1200" b="1" u="sng" dirty="0" smtClean="0"/>
          </a:p>
          <a:p>
            <a:pPr algn="ctr"/>
            <a:endParaRPr lang="en-US" altLang="ja-JP" sz="1200" b="1" u="sng" dirty="0" smtClean="0">
              <a:solidFill>
                <a:srgbClr val="0070C0"/>
              </a:solidFill>
            </a:endParaRPr>
          </a:p>
          <a:p>
            <a:pPr algn="ctr"/>
            <a:endParaRPr lang="en-US" altLang="ja-JP" sz="1200" dirty="0" smtClean="0"/>
          </a:p>
          <a:p>
            <a:pPr algn="ctr"/>
            <a:r>
              <a:rPr lang="ja-JP" altLang="en-US" sz="1200" dirty="0" smtClean="0"/>
              <a:t>数時間後</a:t>
            </a:r>
            <a:endParaRPr lang="en-US" altLang="ja-JP" sz="1200" dirty="0" smtClean="0"/>
          </a:p>
          <a:p>
            <a:pPr algn="ctr"/>
            <a:r>
              <a:rPr lang="ja-JP" altLang="en-US" sz="1200" dirty="0" smtClean="0"/>
              <a:t>～数日後</a:t>
            </a:r>
            <a:endParaRPr lang="ja-JP" altLang="en-US" sz="1200" dirty="0"/>
          </a:p>
        </p:txBody>
      </p:sp>
      <p:sp>
        <p:nvSpPr>
          <p:cNvPr id="25" name="テキスト ボックス 24"/>
          <p:cNvSpPr txBox="1"/>
          <p:nvPr/>
        </p:nvSpPr>
        <p:spPr>
          <a:xfrm>
            <a:off x="1593910" y="2410999"/>
            <a:ext cx="1603516" cy="479865"/>
          </a:xfrm>
          <a:prstGeom prst="rect">
            <a:avLst/>
          </a:prstGeom>
          <a:solidFill>
            <a:schemeClr val="bg1"/>
          </a:solidFill>
          <a:ln w="28575">
            <a:solidFill>
              <a:schemeClr val="tx1"/>
            </a:solidFill>
          </a:ln>
        </p:spPr>
        <p:txBody>
          <a:bodyPr wrap="square" lIns="94225" tIns="47112" rIns="94225" bIns="47112" rtlCol="0">
            <a:spAutoFit/>
          </a:bodyPr>
          <a:lstStyle/>
          <a:p>
            <a:r>
              <a:rPr lang="ja-JP" altLang="en-US" sz="1200" b="1" dirty="0" smtClean="0">
                <a:latin typeface="HG正楷書体" pitchFamily="65" charset="-128"/>
                <a:ea typeface="HG正楷書体" pitchFamily="65" charset="-128"/>
              </a:rPr>
              <a:t>☆火災が発生して</a:t>
            </a:r>
            <a:endParaRPr lang="en-US" altLang="ja-JP" sz="1200" b="1" dirty="0" smtClean="0">
              <a:latin typeface="HG正楷書体" pitchFamily="65" charset="-128"/>
              <a:ea typeface="HG正楷書体" pitchFamily="65" charset="-128"/>
            </a:endParaRPr>
          </a:p>
          <a:p>
            <a:r>
              <a:rPr lang="ja-JP" altLang="en-US" sz="1200" b="1" dirty="0" smtClean="0">
                <a:latin typeface="HG正楷書体" pitchFamily="65" charset="-128"/>
                <a:ea typeface="HG正楷書体" pitchFamily="65" charset="-128"/>
              </a:rPr>
              <a:t>　いたら初期消火</a:t>
            </a:r>
            <a:endParaRPr lang="en-US" altLang="ja-JP" sz="1200" b="1" dirty="0" smtClean="0">
              <a:latin typeface="HG正楷書体" pitchFamily="65" charset="-128"/>
              <a:ea typeface="HG正楷書体" pitchFamily="65" charset="-128"/>
            </a:endParaRPr>
          </a:p>
        </p:txBody>
      </p:sp>
      <p:sp>
        <p:nvSpPr>
          <p:cNvPr id="27" name="テキスト ボックス 26"/>
          <p:cNvSpPr txBox="1"/>
          <p:nvPr/>
        </p:nvSpPr>
        <p:spPr>
          <a:xfrm>
            <a:off x="1593910" y="2991929"/>
            <a:ext cx="1603516" cy="479865"/>
          </a:xfrm>
          <a:prstGeom prst="rect">
            <a:avLst/>
          </a:prstGeom>
          <a:noFill/>
          <a:ln w="28575">
            <a:solidFill>
              <a:schemeClr val="tx1"/>
            </a:solidFill>
          </a:ln>
        </p:spPr>
        <p:txBody>
          <a:bodyPr wrap="square" lIns="94225" tIns="47112" rIns="94225" bIns="47112" rtlCol="0">
            <a:spAutoFit/>
          </a:bodyPr>
          <a:lstStyle/>
          <a:p>
            <a:r>
              <a:rPr lang="ja-JP" altLang="en-US" sz="1200" b="1" dirty="0" smtClean="0">
                <a:latin typeface="HG正楷書体" pitchFamily="65" charset="-128"/>
                <a:ea typeface="HG正楷書体" pitchFamily="65" charset="-128"/>
              </a:rPr>
              <a:t>☆家屋が壊れていた</a:t>
            </a:r>
            <a:endParaRPr lang="en-US" altLang="ja-JP" sz="1200" b="1" dirty="0" smtClean="0">
              <a:latin typeface="HG正楷書体" pitchFamily="65" charset="-128"/>
              <a:ea typeface="HG正楷書体" pitchFamily="65" charset="-128"/>
            </a:endParaRPr>
          </a:p>
          <a:p>
            <a:r>
              <a:rPr lang="ja-JP" altLang="en-US" sz="1200" b="1" dirty="0" smtClean="0">
                <a:latin typeface="HG正楷書体" pitchFamily="65" charset="-128"/>
                <a:ea typeface="HG正楷書体" pitchFamily="65" charset="-128"/>
              </a:rPr>
              <a:t>　ら避難</a:t>
            </a:r>
            <a:endParaRPr lang="en-US" altLang="ja-JP" sz="1200" b="1" dirty="0" smtClean="0">
              <a:latin typeface="HG正楷書体" pitchFamily="65" charset="-128"/>
              <a:ea typeface="HG正楷書体" pitchFamily="65" charset="-128"/>
            </a:endParaRPr>
          </a:p>
        </p:txBody>
      </p:sp>
      <p:sp>
        <p:nvSpPr>
          <p:cNvPr id="28" name="テキスト ボックス 27"/>
          <p:cNvSpPr txBox="1"/>
          <p:nvPr/>
        </p:nvSpPr>
        <p:spPr>
          <a:xfrm>
            <a:off x="1593910" y="3572859"/>
            <a:ext cx="1603516" cy="464476"/>
          </a:xfrm>
          <a:prstGeom prst="rect">
            <a:avLst/>
          </a:prstGeom>
          <a:noFill/>
          <a:ln w="28575">
            <a:solidFill>
              <a:schemeClr val="tx1"/>
            </a:solidFill>
          </a:ln>
        </p:spPr>
        <p:txBody>
          <a:bodyPr wrap="square" lIns="94225" tIns="47112" rIns="94225" bIns="47112" rtlCol="0">
            <a:spAutoFit/>
          </a:bodyPr>
          <a:lstStyle/>
          <a:p>
            <a:r>
              <a:rPr lang="ja-JP" altLang="en-US" sz="1200" b="1" dirty="0" smtClean="0">
                <a:latin typeface="HG正楷書体" pitchFamily="65" charset="-128"/>
                <a:ea typeface="HG正楷書体" pitchFamily="65" charset="-128"/>
              </a:rPr>
              <a:t>☆動けなかったら</a:t>
            </a:r>
            <a:endParaRPr lang="en-US" altLang="ja-JP" sz="1200" b="1" dirty="0" smtClean="0">
              <a:latin typeface="HG正楷書体" pitchFamily="65" charset="-128"/>
              <a:ea typeface="HG正楷書体" pitchFamily="65" charset="-128"/>
            </a:endParaRPr>
          </a:p>
          <a:p>
            <a:r>
              <a:rPr lang="ja-JP" altLang="en-US" sz="1200" b="1" dirty="0" smtClean="0">
                <a:latin typeface="HG正楷書体" pitchFamily="65" charset="-128"/>
                <a:ea typeface="HG正楷書体" pitchFamily="65" charset="-128"/>
              </a:rPr>
              <a:t>　呼子等でしらせる</a:t>
            </a:r>
            <a:endParaRPr lang="en-US" altLang="ja-JP" sz="1200" b="1" dirty="0" smtClean="0">
              <a:latin typeface="HG正楷書体" pitchFamily="65" charset="-128"/>
              <a:ea typeface="HG正楷書体" pitchFamily="65" charset="-128"/>
            </a:endParaRPr>
          </a:p>
        </p:txBody>
      </p:sp>
      <p:sp>
        <p:nvSpPr>
          <p:cNvPr id="30" name="テキスト ボックス 29"/>
          <p:cNvSpPr txBox="1"/>
          <p:nvPr/>
        </p:nvSpPr>
        <p:spPr>
          <a:xfrm>
            <a:off x="4248006" y="2124742"/>
            <a:ext cx="1935278" cy="649142"/>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☆安否確認</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☆救出救護</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☆避難誘導</a:t>
            </a:r>
            <a:endParaRPr lang="ja-JP" altLang="en-US" sz="1200" dirty="0">
              <a:latin typeface="HG正楷書体" pitchFamily="65" charset="-128"/>
              <a:ea typeface="HG正楷書体" pitchFamily="65" charset="-128"/>
            </a:endParaRPr>
          </a:p>
        </p:txBody>
      </p:sp>
      <p:sp>
        <p:nvSpPr>
          <p:cNvPr id="32" name="テキスト ボックス 31"/>
          <p:cNvSpPr txBox="1"/>
          <p:nvPr/>
        </p:nvSpPr>
        <p:spPr>
          <a:xfrm>
            <a:off x="4248006" y="2945021"/>
            <a:ext cx="1935278" cy="479865"/>
          </a:xfrm>
          <a:prstGeom prst="rect">
            <a:avLst/>
          </a:prstGeom>
          <a:noFill/>
          <a:ln w="28575">
            <a:solidFill>
              <a:schemeClr val="tx1"/>
            </a:solidFill>
          </a:ln>
        </p:spPr>
        <p:txBody>
          <a:bodyPr wrap="square" lIns="94225" tIns="47112" rIns="94225" bIns="47112" rtlCol="0">
            <a:spAutoFit/>
          </a:bodyPr>
          <a:lstStyle/>
          <a:p>
            <a:r>
              <a:rPr lang="ja-JP" altLang="en-US" sz="1200" b="1" dirty="0" smtClean="0">
                <a:latin typeface="HG正楷書体" pitchFamily="65" charset="-128"/>
                <a:ea typeface="HG正楷書体" pitchFamily="65" charset="-128"/>
              </a:rPr>
              <a:t>☆火災が発生して</a:t>
            </a:r>
            <a:endParaRPr lang="en-US" altLang="ja-JP" sz="1200" b="1" dirty="0" smtClean="0">
              <a:latin typeface="HG正楷書体" pitchFamily="65" charset="-128"/>
              <a:ea typeface="HG正楷書体" pitchFamily="65" charset="-128"/>
            </a:endParaRPr>
          </a:p>
          <a:p>
            <a:r>
              <a:rPr lang="ja-JP" altLang="en-US" sz="1200" b="1" dirty="0" smtClean="0">
                <a:latin typeface="HG正楷書体" pitchFamily="65" charset="-128"/>
                <a:ea typeface="HG正楷書体" pitchFamily="65" charset="-128"/>
              </a:rPr>
              <a:t>　いたら消火活動</a:t>
            </a:r>
            <a:endParaRPr lang="en-US" altLang="ja-JP" sz="1200" b="1" dirty="0" smtClean="0">
              <a:latin typeface="HG正楷書体" pitchFamily="65" charset="-128"/>
              <a:ea typeface="HG正楷書体" pitchFamily="65" charset="-128"/>
            </a:endParaRPr>
          </a:p>
        </p:txBody>
      </p:sp>
      <p:sp>
        <p:nvSpPr>
          <p:cNvPr id="14" name="テキスト ボックス 13"/>
          <p:cNvSpPr txBox="1"/>
          <p:nvPr/>
        </p:nvSpPr>
        <p:spPr>
          <a:xfrm>
            <a:off x="4248006" y="1304463"/>
            <a:ext cx="1935278" cy="649142"/>
          </a:xfrm>
          <a:prstGeom prst="rect">
            <a:avLst/>
          </a:prstGeom>
          <a:solidFill>
            <a:schemeClr val="bg1"/>
          </a:solid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☆災害対策本部立ち上げ</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☆支隊活動開始</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　一時避難所開設</a:t>
            </a:r>
            <a:endParaRPr lang="ja-JP" altLang="en-US" sz="1200" dirty="0">
              <a:latin typeface="HG正楷書体" pitchFamily="65" charset="-128"/>
              <a:ea typeface="HG正楷書体" pitchFamily="65" charset="-128"/>
            </a:endParaRPr>
          </a:p>
        </p:txBody>
      </p:sp>
      <p:sp>
        <p:nvSpPr>
          <p:cNvPr id="34" name="テキスト ボックス 33"/>
          <p:cNvSpPr txBox="1"/>
          <p:nvPr/>
        </p:nvSpPr>
        <p:spPr>
          <a:xfrm>
            <a:off x="4248006" y="3541586"/>
            <a:ext cx="1935278" cy="286857"/>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☆避難場所での炊き出し</a:t>
            </a:r>
            <a:endParaRPr lang="ja-JP" altLang="en-US" sz="1200" dirty="0">
              <a:latin typeface="HG正楷書体" pitchFamily="65" charset="-128"/>
              <a:ea typeface="HG正楷書体" pitchFamily="65" charset="-128"/>
            </a:endParaRPr>
          </a:p>
        </p:txBody>
      </p:sp>
      <p:sp>
        <p:nvSpPr>
          <p:cNvPr id="35" name="テキスト ボックス 34"/>
          <p:cNvSpPr txBox="1"/>
          <p:nvPr/>
        </p:nvSpPr>
        <p:spPr>
          <a:xfrm>
            <a:off x="1593910" y="4153789"/>
            <a:ext cx="1603516" cy="464476"/>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☆自宅での生活</a:t>
            </a:r>
            <a:endParaRPr lang="en-US" altLang="ja-JP" sz="1200" dirty="0" smtClean="0">
              <a:latin typeface="HG正楷書体" pitchFamily="65" charset="-128"/>
              <a:ea typeface="HG正楷書体" pitchFamily="65" charset="-128"/>
            </a:endParaRPr>
          </a:p>
          <a:p>
            <a:r>
              <a:rPr lang="ja-JP" altLang="en-US" sz="1200" dirty="0" smtClean="0">
                <a:latin typeface="HG正楷書体" pitchFamily="65" charset="-128"/>
                <a:ea typeface="HG正楷書体" pitchFamily="65" charset="-128"/>
              </a:rPr>
              <a:t>　物資、インフラは</a:t>
            </a:r>
            <a:endParaRPr lang="en-US" altLang="ja-JP" sz="1200" dirty="0" smtClean="0">
              <a:latin typeface="HG正楷書体" pitchFamily="65" charset="-128"/>
              <a:ea typeface="HG正楷書体" pitchFamily="65" charset="-128"/>
            </a:endParaRPr>
          </a:p>
        </p:txBody>
      </p:sp>
      <p:sp>
        <p:nvSpPr>
          <p:cNvPr id="36" name="テキスト ボックス 35"/>
          <p:cNvSpPr txBox="1"/>
          <p:nvPr/>
        </p:nvSpPr>
        <p:spPr>
          <a:xfrm>
            <a:off x="4248006" y="4212723"/>
            <a:ext cx="1935278" cy="286857"/>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☆生活必需品の配付</a:t>
            </a:r>
            <a:endParaRPr lang="ja-JP" altLang="en-US" sz="1200" dirty="0">
              <a:latin typeface="HG正楷書体" pitchFamily="65" charset="-128"/>
              <a:ea typeface="HG正楷書体" pitchFamily="65" charset="-128"/>
            </a:endParaRPr>
          </a:p>
        </p:txBody>
      </p:sp>
      <p:sp>
        <p:nvSpPr>
          <p:cNvPr id="37" name="テキスト ボックス 36"/>
          <p:cNvSpPr txBox="1"/>
          <p:nvPr/>
        </p:nvSpPr>
        <p:spPr>
          <a:xfrm>
            <a:off x="4230837" y="4977679"/>
            <a:ext cx="1935278" cy="286857"/>
          </a:xfrm>
          <a:prstGeom prst="rect">
            <a:avLst/>
          </a:prstGeom>
          <a:noFill/>
          <a:ln>
            <a:solidFill>
              <a:schemeClr val="tx1"/>
            </a:solidFill>
          </a:ln>
        </p:spPr>
        <p:txBody>
          <a:bodyPr wrap="square" lIns="94225" tIns="47112" rIns="94225" bIns="47112" rtlCol="0">
            <a:spAutoFit/>
          </a:bodyPr>
          <a:lstStyle/>
          <a:p>
            <a:r>
              <a:rPr lang="ja-JP" altLang="en-US" sz="1200" dirty="0" smtClean="0">
                <a:latin typeface="HG正楷書体" pitchFamily="65" charset="-128"/>
                <a:ea typeface="HG正楷書体" pitchFamily="65" charset="-128"/>
              </a:rPr>
              <a:t>☆インフラの復旧</a:t>
            </a:r>
            <a:endParaRPr lang="ja-JP" altLang="en-US" sz="1200" dirty="0">
              <a:latin typeface="HG正楷書体" pitchFamily="65" charset="-128"/>
              <a:ea typeface="HG正楷書体" pitchFamily="65" charset="-128"/>
            </a:endParaRPr>
          </a:p>
        </p:txBody>
      </p:sp>
      <p:sp>
        <p:nvSpPr>
          <p:cNvPr id="38" name="テキスト ボックス 37"/>
          <p:cNvSpPr txBox="1"/>
          <p:nvPr/>
        </p:nvSpPr>
        <p:spPr>
          <a:xfrm>
            <a:off x="1593910" y="4786439"/>
            <a:ext cx="1603516" cy="479865"/>
          </a:xfrm>
          <a:prstGeom prst="rect">
            <a:avLst/>
          </a:prstGeom>
          <a:noFill/>
          <a:ln w="28575">
            <a:solidFill>
              <a:schemeClr val="tx1"/>
            </a:solidFill>
          </a:ln>
        </p:spPr>
        <p:txBody>
          <a:bodyPr wrap="square" lIns="94225" tIns="47112" rIns="94225" bIns="47112" rtlCol="0">
            <a:spAutoFit/>
          </a:bodyPr>
          <a:lstStyle/>
          <a:p>
            <a:r>
              <a:rPr lang="ja-JP" altLang="en-US" sz="1200" b="1" dirty="0" smtClean="0">
                <a:latin typeface="HG正楷書体" pitchFamily="65" charset="-128"/>
                <a:ea typeface="HG正楷書体" pitchFamily="65" charset="-128"/>
              </a:rPr>
              <a:t>☆避難生活</a:t>
            </a:r>
            <a:endParaRPr lang="en-US" altLang="ja-JP" sz="1200" b="1" dirty="0" smtClean="0">
              <a:latin typeface="HG正楷書体" pitchFamily="65" charset="-128"/>
              <a:ea typeface="HG正楷書体" pitchFamily="65" charset="-128"/>
            </a:endParaRPr>
          </a:p>
          <a:p>
            <a:r>
              <a:rPr lang="ja-JP" altLang="en-US" sz="1200" b="1" dirty="0" smtClean="0">
                <a:latin typeface="HG正楷書体" pitchFamily="65" charset="-128"/>
                <a:ea typeface="HG正楷書体" pitchFamily="65" charset="-128"/>
              </a:rPr>
              <a:t>　生活環境は</a:t>
            </a:r>
            <a:endParaRPr lang="en-US" altLang="ja-JP" sz="1200" b="1" dirty="0" smtClean="0">
              <a:latin typeface="HG正楷書体" pitchFamily="65" charset="-128"/>
              <a:ea typeface="HG正楷書体" pitchFamily="65" charset="-128"/>
            </a:endParaRPr>
          </a:p>
        </p:txBody>
      </p:sp>
      <p:sp>
        <p:nvSpPr>
          <p:cNvPr id="40" name="台形 39"/>
          <p:cNvSpPr/>
          <p:nvPr/>
        </p:nvSpPr>
        <p:spPr>
          <a:xfrm>
            <a:off x="3731932" y="1975598"/>
            <a:ext cx="442349" cy="3191170"/>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kumimoji="1" lang="ja-JP" altLang="en-US" b="1" dirty="0" smtClean="0"/>
              <a:t>共助</a:t>
            </a:r>
            <a:endParaRPr kumimoji="1" lang="ja-JP" altLang="en-US" b="1" dirty="0"/>
          </a:p>
        </p:txBody>
      </p:sp>
      <p:sp>
        <p:nvSpPr>
          <p:cNvPr id="41" name="正方形/長方形 40"/>
          <p:cNvSpPr/>
          <p:nvPr/>
        </p:nvSpPr>
        <p:spPr>
          <a:xfrm>
            <a:off x="1566540" y="5382791"/>
            <a:ext cx="3704674" cy="2485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4225" tIns="47112" rIns="94225" bIns="47112" rtlCol="0" anchor="ctr"/>
          <a:lstStyle/>
          <a:p>
            <a:pPr algn="ctr"/>
            <a:r>
              <a:rPr lang="ja-JP" altLang="en-US" sz="1400" b="1" dirty="0" smtClean="0"/>
              <a:t>時間軸で活動の重要度、内容、体制が変わる</a:t>
            </a:r>
            <a:endParaRPr lang="ja-JP" altLang="en-US" sz="1400" b="1" dirty="0"/>
          </a:p>
        </p:txBody>
      </p:sp>
      <p:sp>
        <p:nvSpPr>
          <p:cNvPr id="29" name="テキスト ボックス 28"/>
          <p:cNvSpPr txBox="1"/>
          <p:nvPr/>
        </p:nvSpPr>
        <p:spPr>
          <a:xfrm>
            <a:off x="1278508" y="5598815"/>
            <a:ext cx="4494362" cy="387536"/>
          </a:xfrm>
          <a:prstGeom prst="rect">
            <a:avLst/>
          </a:prstGeom>
          <a:noFill/>
        </p:spPr>
        <p:txBody>
          <a:bodyPr wrap="none" lIns="94225" tIns="47112" rIns="94225" bIns="47112" rtlCol="0">
            <a:spAutoFit/>
          </a:bodyPr>
          <a:lstStyle/>
          <a:p>
            <a:r>
              <a:rPr kumimoji="1" lang="ja-JP" altLang="en-US" dirty="0" smtClean="0">
                <a:latin typeface="HG正楷書体-PRO" pitchFamily="66" charset="-128"/>
                <a:ea typeface="HG正楷書体-PRO" pitchFamily="66" charset="-128"/>
              </a:rPr>
              <a:t>自助と共助</a:t>
            </a:r>
            <a:r>
              <a:rPr lang="ja-JP" altLang="en-US" sz="1200" dirty="0" smtClean="0">
                <a:latin typeface="HG正楷書体-PRO" pitchFamily="66" charset="-128"/>
                <a:ea typeface="HG正楷書体-PRO" pitchFamily="66" charset="-128"/>
              </a:rPr>
              <a:t>（自分で準備する物、防災隊で備えるもの）</a:t>
            </a:r>
            <a:endParaRPr lang="ja-JP" altLang="en-US" sz="1200" dirty="0">
              <a:latin typeface="HG正楷書体-PRO" pitchFamily="66" charset="-128"/>
              <a:ea typeface="HG正楷書体-PRO" pitchFamily="66" charset="-128"/>
            </a:endParaRPr>
          </a:p>
        </p:txBody>
      </p:sp>
      <p:graphicFrame>
        <p:nvGraphicFramePr>
          <p:cNvPr id="42" name="表 41"/>
          <p:cNvGraphicFramePr>
            <a:graphicFrameLocks noGrp="1"/>
          </p:cNvGraphicFramePr>
          <p:nvPr/>
        </p:nvGraphicFramePr>
        <p:xfrm>
          <a:off x="198388" y="5958855"/>
          <a:ext cx="6635238" cy="3214167"/>
        </p:xfrm>
        <a:graphic>
          <a:graphicData uri="http://schemas.openxmlformats.org/drawingml/2006/table">
            <a:tbl>
              <a:tblPr firstRow="1" bandRow="1">
                <a:tableStyleId>{5C22544A-7EE6-4342-B048-85BDC9FD1C3A}</a:tableStyleId>
              </a:tblPr>
              <a:tblGrid>
                <a:gridCol w="3317619"/>
                <a:gridCol w="3317619"/>
              </a:tblGrid>
              <a:tr h="150327">
                <a:tc>
                  <a:txBody>
                    <a:bodyPr/>
                    <a:lstStyle/>
                    <a:p>
                      <a:pPr marL="0" marR="0" indent="0" algn="ctr" defTabSz="942289"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各家庭で準備</a:t>
                      </a:r>
                      <a:endParaRPr kumimoji="1" lang="en-US" altLang="ja-JP" sz="1600" b="0" dirty="0" smtClean="0">
                        <a:solidFill>
                          <a:schemeClr val="tx1"/>
                        </a:solidFill>
                      </a:endParaRPr>
                    </a:p>
                    <a:p>
                      <a:pPr marL="0" marR="0" indent="0" algn="ctr" defTabSz="942289"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HGP正楷書体" pitchFamily="66" charset="-128"/>
                          <a:ea typeface="HGP正楷書体" pitchFamily="66" charset="-128"/>
                        </a:rPr>
                        <a:t>「安全ノート」でチェック・確認</a:t>
                      </a:r>
                      <a:endParaRPr kumimoji="1" lang="ja-JP" altLang="en-US" sz="1400" b="0" dirty="0" smtClean="0">
                        <a:solidFill>
                          <a:schemeClr val="tx1"/>
                        </a:solidFill>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42289"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rPr>
                        <a:t>防災隊で準備</a:t>
                      </a:r>
                      <a:endParaRPr kumimoji="1" lang="en-US" altLang="ja-JP" sz="1600" b="0" dirty="0" smtClean="0">
                        <a:solidFill>
                          <a:schemeClr val="tx1"/>
                        </a:solidFill>
                      </a:endParaRPr>
                    </a:p>
                    <a:p>
                      <a:pPr marL="0" marR="0" indent="0" algn="ctr" defTabSz="942289"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latin typeface="HGP正楷書体" pitchFamily="66" charset="-128"/>
                          <a:ea typeface="HGP正楷書体" pitchFamily="66" charset="-128"/>
                        </a:rPr>
                        <a:t>家庭では備えられないような機材等</a:t>
                      </a:r>
                      <a:endParaRPr kumimoji="1" lang="ja-JP" altLang="en-US" sz="1400" b="0" dirty="0">
                        <a:solidFill>
                          <a:schemeClr val="tx1"/>
                        </a:solidFill>
                        <a:latin typeface="HGP正楷書体" pitchFamily="66" charset="-128"/>
                        <a:ea typeface="HGP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2273">
                <a:tc>
                  <a:txBody>
                    <a:bodyPr/>
                    <a:lstStyle/>
                    <a:p>
                      <a:r>
                        <a:rPr kumimoji="1" lang="ja-JP" altLang="en-US" sz="1400" dirty="0" smtClean="0">
                          <a:solidFill>
                            <a:schemeClr val="tx1"/>
                          </a:solidFill>
                          <a:latin typeface="HGP正楷書体" pitchFamily="66" charset="-128"/>
                          <a:ea typeface="HGP正楷書体" pitchFamily="66" charset="-128"/>
                        </a:rPr>
                        <a:t>☆非常食と飲料水（１週間分）</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　　</a:t>
                      </a:r>
                      <a:r>
                        <a:rPr kumimoji="1" lang="ja-JP" altLang="en-US" sz="1400" b="1" dirty="0" smtClean="0">
                          <a:solidFill>
                            <a:schemeClr val="tx1"/>
                          </a:solidFill>
                          <a:latin typeface="HGP正楷書体" pitchFamily="66" charset="-128"/>
                          <a:ea typeface="HGP正楷書体" pitchFamily="66" charset="-128"/>
                        </a:rPr>
                        <a:t>国のガイドラインが３日から１週間に変更</a:t>
                      </a:r>
                      <a:endParaRPr kumimoji="1" lang="en-US" altLang="ja-JP" sz="1400" b="1" dirty="0" smtClean="0">
                        <a:solidFill>
                          <a:schemeClr val="tx1"/>
                        </a:solidFill>
                        <a:latin typeface="HGP正楷書体" pitchFamily="66" charset="-128"/>
                        <a:ea typeface="HGP正楷書体" pitchFamily="66" charset="-128"/>
                      </a:endParaRPr>
                    </a:p>
                    <a:p>
                      <a:r>
                        <a:rPr kumimoji="1" lang="ja-JP" altLang="en-US" sz="1400" b="0" dirty="0" smtClean="0">
                          <a:solidFill>
                            <a:schemeClr val="tx1"/>
                          </a:solidFill>
                          <a:latin typeface="HGP正楷書体" pitchFamily="66" charset="-128"/>
                          <a:ea typeface="HGP正楷書体" pitchFamily="66" charset="-128"/>
                        </a:rPr>
                        <a:t>☆</a:t>
                      </a:r>
                      <a:r>
                        <a:rPr kumimoji="1" lang="ja-JP" altLang="en-US" sz="1400" dirty="0" smtClean="0">
                          <a:solidFill>
                            <a:schemeClr val="tx1"/>
                          </a:solidFill>
                          <a:latin typeface="HGP正楷書体" pitchFamily="66" charset="-128"/>
                          <a:ea typeface="HGP正楷書体" pitchFamily="66" charset="-128"/>
                        </a:rPr>
                        <a:t>雑用水（トイレ、洗濯など）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☆消火器（最低２個）</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☆ヘルメット</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☆懐中電灯と予備の電池、マッチ、ローソク</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☆食事用（卓上コンロ、紙食器など）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☆情報・連絡手段（携帯ラジオ、携帯電話）</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☆衛生用品（簡易トイレ、紙製下着など）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　　（タオル、ウエットティッシュなど）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☆衣類と暖房用品、雨具</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☆医薬品　　　　　　　　　　　　　</a:t>
                      </a:r>
                      <a:r>
                        <a:rPr kumimoji="1" lang="ja-JP" altLang="en-US" sz="1400" b="0" dirty="0" smtClean="0">
                          <a:solidFill>
                            <a:schemeClr val="tx1"/>
                          </a:solidFill>
                          <a:latin typeface="HGP正楷書体" pitchFamily="66" charset="-128"/>
                          <a:ea typeface="HGP正楷書体" pitchFamily="66" charset="-128"/>
                        </a:rPr>
                        <a:t>その他多数</a:t>
                      </a:r>
                      <a:endParaRPr kumimoji="1" lang="en-US" altLang="ja-JP" sz="1400" b="0" dirty="0" smtClean="0">
                        <a:solidFill>
                          <a:schemeClr val="tx1"/>
                        </a:solidFill>
                        <a:latin typeface="HGP正楷書体" pitchFamily="66" charset="-128"/>
                        <a:ea typeface="HGP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latin typeface="HGP正楷書体" pitchFamily="66" charset="-128"/>
                          <a:ea typeface="HGP正楷書体" pitchFamily="66" charset="-128"/>
                        </a:rPr>
                        <a:t>☆救出用レスキューセット（ジャッキ、バール</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　　のこぎり、金</a:t>
                      </a:r>
                      <a:r>
                        <a:rPr kumimoji="1" lang="ja-JP" altLang="en-US" sz="1400" dirty="0" err="1" smtClean="0">
                          <a:solidFill>
                            <a:schemeClr val="tx1"/>
                          </a:solidFill>
                          <a:latin typeface="ＭＳ 明朝"/>
                          <a:ea typeface="ＭＳ 明朝"/>
                        </a:rPr>
                        <a:t>づち、</a:t>
                      </a:r>
                      <a:r>
                        <a:rPr kumimoji="1" lang="ja-JP" altLang="en-US" sz="1400" dirty="0" smtClean="0">
                          <a:solidFill>
                            <a:schemeClr val="tx1"/>
                          </a:solidFill>
                          <a:latin typeface="ＭＳ 明朝"/>
                          <a:ea typeface="ＭＳ 明朝"/>
                        </a:rPr>
                        <a:t>スコップ</a:t>
                      </a:r>
                      <a:r>
                        <a:rPr kumimoji="1" lang="ja-JP" altLang="en-US" sz="1400" dirty="0" smtClean="0">
                          <a:solidFill>
                            <a:schemeClr val="tx1"/>
                          </a:solidFill>
                          <a:latin typeface="HGP正楷書体" pitchFamily="66" charset="-128"/>
                          <a:ea typeface="HGP正楷書体" pitchFamily="66" charset="-128"/>
                        </a:rPr>
                        <a:t>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☆テント付簡易トイレ</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☆夜間照明設備（一時集合場所用）</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☆避難補助用具（担架、車いす、リヤカー）</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☆避難誘導機材（プラカード、のぼり旗）</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☆消火機材（スタンドパイプ、消火器）</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　　市の消火設備（街頭消火器、消火栓）</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☆連絡手段（トランシーバー、ハンドマイク）</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☆防災隊員用機材（ヘルメット、腕章）</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☆医療用品（救急箱、三角巾など）</a:t>
                      </a:r>
                      <a:endParaRPr kumimoji="1" lang="en-US" altLang="ja-JP" sz="1400" dirty="0" smtClean="0">
                        <a:solidFill>
                          <a:schemeClr val="tx1"/>
                        </a:solidFill>
                        <a:latin typeface="HGP正楷書体" pitchFamily="66" charset="-128"/>
                        <a:ea typeface="HGP正楷書体" pitchFamily="66" charset="-128"/>
                      </a:endParaRPr>
                    </a:p>
                    <a:p>
                      <a:r>
                        <a:rPr kumimoji="1" lang="ja-JP" altLang="en-US" sz="1400" dirty="0" smtClean="0">
                          <a:solidFill>
                            <a:schemeClr val="tx1"/>
                          </a:solidFill>
                          <a:latin typeface="HGP正楷書体" pitchFamily="66" charset="-128"/>
                          <a:ea typeface="HGP正楷書体" pitchFamily="66" charset="-128"/>
                        </a:rPr>
                        <a:t>☆簡易浄水器　　　　　　　　</a:t>
                      </a:r>
                      <a:r>
                        <a:rPr kumimoji="1" lang="ja-JP" altLang="en-US" sz="1400" b="1" dirty="0" smtClean="0">
                          <a:solidFill>
                            <a:schemeClr val="tx1"/>
                          </a:solidFill>
                          <a:latin typeface="HGP正楷書体" pitchFamily="66" charset="-128"/>
                          <a:ea typeface="HGP正楷書体" pitchFamily="66" charset="-128"/>
                        </a:rPr>
                        <a:t>　</a:t>
                      </a:r>
                      <a:r>
                        <a:rPr kumimoji="1" lang="ja-JP" altLang="en-US" sz="1400" b="0" dirty="0" smtClean="0">
                          <a:solidFill>
                            <a:schemeClr val="tx1"/>
                          </a:solidFill>
                          <a:latin typeface="HGP正楷書体" pitchFamily="66" charset="-128"/>
                          <a:ea typeface="HGP正楷書体" pitchFamily="66" charset="-128"/>
                        </a:rPr>
                        <a:t>その他多数</a:t>
                      </a:r>
                      <a:endParaRPr kumimoji="1" lang="ja-JP" altLang="en-US" sz="1400" b="0" dirty="0">
                        <a:solidFill>
                          <a:schemeClr val="tx1"/>
                        </a:solidFill>
                        <a:latin typeface="HGP正楷書体" pitchFamily="66" charset="-128"/>
                        <a:ea typeface="HGP正楷書体" pitchFamily="66" charset="-128"/>
                      </a:endParaRPr>
                    </a:p>
                  </a:txBody>
                  <a:tcPr marL="93620" marR="93620" marT="47347" marB="473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1" name="テキスト ボックス 30"/>
          <p:cNvSpPr txBox="1"/>
          <p:nvPr/>
        </p:nvSpPr>
        <p:spPr>
          <a:xfrm>
            <a:off x="918468" y="0"/>
            <a:ext cx="5037771" cy="372143"/>
          </a:xfrm>
          <a:prstGeom prst="rect">
            <a:avLst/>
          </a:prstGeom>
          <a:noFill/>
        </p:spPr>
        <p:txBody>
          <a:bodyPr wrap="none" lIns="94225" tIns="47112" rIns="94225" bIns="47112" rtlCol="0">
            <a:spAutoFit/>
          </a:bodyPr>
          <a:lstStyle/>
          <a:p>
            <a:r>
              <a:rPr kumimoji="1" lang="ja-JP" altLang="en-US" sz="1800" u="sng" dirty="0" smtClean="0">
                <a:latin typeface="HG正楷書体" pitchFamily="65" charset="-128"/>
                <a:ea typeface="HG正楷書体" pitchFamily="65" charset="-128"/>
              </a:rPr>
              <a:t>非常時の</a:t>
            </a:r>
            <a:r>
              <a:rPr lang="ja-JP" altLang="en-US" sz="1800" u="sng" dirty="0" smtClean="0">
                <a:latin typeface="HG正楷書体" pitchFamily="65" charset="-128"/>
                <a:ea typeface="HG正楷書体" pitchFamily="65" charset="-128"/>
              </a:rPr>
              <a:t>対応と自助・近助・共助・公助の関係</a:t>
            </a:r>
            <a:endParaRPr kumimoji="1" lang="ja-JP" altLang="en-US" sz="1800" u="sng" dirty="0">
              <a:latin typeface="HG正楷書体" pitchFamily="65" charset="-128"/>
              <a:ea typeface="HG正楷書体" pitchFamily="65" charset="-128"/>
            </a:endParaRPr>
          </a:p>
        </p:txBody>
      </p:sp>
      <p:sp>
        <p:nvSpPr>
          <p:cNvPr id="33" name="テキスト ボックス 32"/>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７ー</a:t>
            </a:r>
            <a:endParaRPr kumimoji="1" lang="ja-JP"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6420" y="2358455"/>
            <a:ext cx="2662654" cy="1600438"/>
          </a:xfrm>
          <a:prstGeom prst="rect">
            <a:avLst/>
          </a:prstGeom>
          <a:noFill/>
          <a:ln>
            <a:solidFill>
              <a:schemeClr val="tx1"/>
            </a:solidFill>
          </a:ln>
        </p:spPr>
        <p:txBody>
          <a:bodyPr wrap="square" rtlCol="0">
            <a:spAutoFit/>
          </a:bodyPr>
          <a:lstStyle/>
          <a:p>
            <a:pPr algn="ctr"/>
            <a:r>
              <a:rPr lang="ja-JP" altLang="en-US" sz="1400" b="1" u="sng" dirty="0" smtClean="0">
                <a:latin typeface="ＭＳ 明朝"/>
                <a:ea typeface="ＭＳ 明朝"/>
              </a:rPr>
              <a:t>自助の支援策とは</a:t>
            </a:r>
            <a:endParaRPr lang="en-US" altLang="ja-JP" sz="1400" b="1" u="sng" dirty="0" smtClean="0">
              <a:latin typeface="ＭＳ 明朝"/>
              <a:ea typeface="ＭＳ 明朝"/>
            </a:endParaRPr>
          </a:p>
          <a:p>
            <a:pPr algn="ctr"/>
            <a:r>
              <a:rPr kumimoji="1" lang="ja-JP" altLang="en-US" sz="1400" dirty="0" smtClean="0">
                <a:latin typeface="ＭＳ 明朝"/>
                <a:ea typeface="ＭＳ 明朝"/>
              </a:rPr>
              <a:t>・耐震診断</a:t>
            </a:r>
            <a:endParaRPr kumimoji="1" lang="en-US" altLang="ja-JP" sz="1400" dirty="0" smtClean="0">
              <a:latin typeface="ＭＳ 明朝"/>
              <a:ea typeface="ＭＳ 明朝"/>
            </a:endParaRPr>
          </a:p>
          <a:p>
            <a:pPr algn="ctr"/>
            <a:r>
              <a:rPr lang="ja-JP" altLang="en-US" sz="1400" dirty="0" smtClean="0">
                <a:latin typeface="ＭＳ 明朝"/>
                <a:ea typeface="ＭＳ 明朝"/>
              </a:rPr>
              <a:t>・消火器の購入斡旋</a:t>
            </a:r>
            <a:endParaRPr lang="en-US" altLang="ja-JP" sz="1400" dirty="0" smtClean="0">
              <a:latin typeface="ＭＳ 明朝"/>
              <a:ea typeface="ＭＳ 明朝"/>
            </a:endParaRPr>
          </a:p>
          <a:p>
            <a:pPr algn="ctr"/>
            <a:r>
              <a:rPr kumimoji="1" lang="ja-JP" altLang="en-US" sz="1400" dirty="0" smtClean="0">
                <a:latin typeface="ＭＳ 明朝"/>
                <a:ea typeface="ＭＳ 明朝"/>
              </a:rPr>
              <a:t>・非常食、飲料水の購入斡旋</a:t>
            </a:r>
            <a:endParaRPr kumimoji="1" lang="en-US" altLang="ja-JP" sz="1400" dirty="0" smtClean="0">
              <a:latin typeface="ＭＳ 明朝"/>
              <a:ea typeface="ＭＳ 明朝"/>
            </a:endParaRPr>
          </a:p>
          <a:p>
            <a:pPr algn="ctr"/>
            <a:r>
              <a:rPr lang="ja-JP" altLang="en-US" sz="1400" dirty="0" smtClean="0">
                <a:latin typeface="ＭＳ 明朝"/>
                <a:ea typeface="ＭＳ 明朝"/>
              </a:rPr>
              <a:t>・自分でできる事の訓練</a:t>
            </a:r>
            <a:endParaRPr lang="en-US" altLang="ja-JP" sz="1400" dirty="0" smtClean="0">
              <a:latin typeface="ＭＳ 明朝"/>
              <a:ea typeface="ＭＳ 明朝"/>
            </a:endParaRPr>
          </a:p>
          <a:p>
            <a:pPr algn="ctr"/>
            <a:r>
              <a:rPr lang="ja-JP" altLang="en-US" sz="1400" dirty="0" smtClean="0">
                <a:latin typeface="ＭＳ 明朝"/>
                <a:ea typeface="ＭＳ 明朝"/>
              </a:rPr>
              <a:t>（消火器の使い方など）</a:t>
            </a:r>
            <a:endParaRPr lang="en-US" altLang="ja-JP" sz="1400" dirty="0" smtClean="0">
              <a:latin typeface="ＭＳ 明朝"/>
              <a:ea typeface="ＭＳ 明朝"/>
            </a:endParaRPr>
          </a:p>
          <a:p>
            <a:pPr algn="ctr"/>
            <a:r>
              <a:rPr lang="ja-JP" altLang="en-US" sz="1400" dirty="0" smtClean="0">
                <a:latin typeface="ＭＳ 明朝"/>
                <a:ea typeface="ＭＳ 明朝"/>
              </a:rPr>
              <a:t>など</a:t>
            </a:r>
          </a:p>
        </p:txBody>
      </p:sp>
      <p:sp>
        <p:nvSpPr>
          <p:cNvPr id="6" name="テキスト ボックス 5"/>
          <p:cNvSpPr txBox="1"/>
          <p:nvPr/>
        </p:nvSpPr>
        <p:spPr>
          <a:xfrm>
            <a:off x="270396" y="4806727"/>
            <a:ext cx="2893100" cy="738664"/>
          </a:xfrm>
          <a:prstGeom prst="rect">
            <a:avLst/>
          </a:prstGeom>
          <a:noFill/>
          <a:ln>
            <a:solidFill>
              <a:schemeClr val="tx1"/>
            </a:solidFill>
          </a:ln>
        </p:spPr>
        <p:txBody>
          <a:bodyPr wrap="none" rtlCol="0">
            <a:spAutoFit/>
          </a:bodyPr>
          <a:lstStyle/>
          <a:p>
            <a:r>
              <a:rPr kumimoji="1" lang="ja-JP" altLang="en-US" sz="1400" dirty="0" smtClean="0">
                <a:latin typeface="HG正楷書体" pitchFamily="65" charset="-128"/>
                <a:ea typeface="HG正楷書体" pitchFamily="65" charset="-128"/>
              </a:rPr>
              <a:t>それぞれの防災班で支援策を検討</a:t>
            </a:r>
            <a:endParaRPr kumimoji="1"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本部でまとめ実施計画を作成</a:t>
            </a:r>
            <a:endParaRPr lang="en-US" altLang="ja-JP" sz="1400" dirty="0" smtClean="0">
              <a:latin typeface="HG正楷書体" pitchFamily="65" charset="-128"/>
              <a:ea typeface="HG正楷書体" pitchFamily="65" charset="-128"/>
            </a:endParaRPr>
          </a:p>
          <a:p>
            <a:pPr algn="ctr"/>
            <a:r>
              <a:rPr lang="ja-JP" altLang="en-US" sz="1400" dirty="0" smtClean="0">
                <a:latin typeface="HG正楷書体" pitchFamily="65" charset="-128"/>
                <a:ea typeface="HG正楷書体" pitchFamily="65" charset="-128"/>
              </a:rPr>
              <a:t>広報活動・訓練で周知徹底</a:t>
            </a:r>
            <a:endParaRPr kumimoji="1" lang="ja-JP" altLang="en-US" sz="1400" dirty="0">
              <a:latin typeface="HG正楷書体" pitchFamily="65" charset="-128"/>
              <a:ea typeface="HG正楷書体" pitchFamily="65" charset="-128"/>
            </a:endParaRPr>
          </a:p>
        </p:txBody>
      </p:sp>
      <p:sp>
        <p:nvSpPr>
          <p:cNvPr id="9" name="テキスト ボックス 8"/>
          <p:cNvSpPr txBox="1"/>
          <p:nvPr/>
        </p:nvSpPr>
        <p:spPr>
          <a:xfrm>
            <a:off x="3510756" y="2358455"/>
            <a:ext cx="3257995" cy="2246769"/>
          </a:xfrm>
          <a:prstGeom prst="rect">
            <a:avLst/>
          </a:prstGeom>
          <a:noFill/>
          <a:ln>
            <a:solidFill>
              <a:schemeClr val="tx1"/>
            </a:solidFill>
          </a:ln>
        </p:spPr>
        <p:txBody>
          <a:bodyPr wrap="square" rtlCol="0">
            <a:spAutoFit/>
          </a:bodyPr>
          <a:lstStyle/>
          <a:p>
            <a:pPr algn="ctr"/>
            <a:r>
              <a:rPr lang="ja-JP" altLang="en-US" sz="1400" b="1" u="sng" dirty="0" smtClean="0">
                <a:latin typeface="ＭＳ 明朝" pitchFamily="17" charset="-128"/>
                <a:ea typeface="ＭＳ 明朝" pitchFamily="17" charset="-128"/>
              </a:rPr>
              <a:t>自助が充実すれば</a:t>
            </a:r>
            <a:endParaRPr lang="en-US" altLang="ja-JP" sz="1400" b="1" u="sng" dirty="0" smtClean="0">
              <a:latin typeface="ＭＳ 明朝" pitchFamily="17" charset="-128"/>
              <a:ea typeface="ＭＳ 明朝" pitchFamily="17" charset="-128"/>
            </a:endParaRPr>
          </a:p>
          <a:p>
            <a:r>
              <a:rPr lang="ja-JP" altLang="en-US" sz="1400" dirty="0" smtClean="0">
                <a:latin typeface="HG正楷書体" pitchFamily="65" charset="-128"/>
                <a:ea typeface="HG正楷書体" pitchFamily="65" charset="-128"/>
              </a:rPr>
              <a:t>・被害が減少</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・共助の限られリソース（人、金）を</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重点的に活用可能　　　　</a:t>
            </a:r>
            <a:r>
              <a:rPr kumimoji="1" lang="ja-JP" altLang="en-US" sz="1400" dirty="0" smtClean="0">
                <a:latin typeface="HG正楷書体" pitchFamily="65" charset="-128"/>
                <a:ea typeface="HG正楷書体" pitchFamily="65" charset="-128"/>
              </a:rPr>
              <a:t>例えば</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金：個人で持てない機材の充実</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（レスキューセット、簡易トイレ</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医薬品、スタンドパイプ、</a:t>
            </a:r>
            <a:endParaRPr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トランシーバーなど）</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人：消火活動</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　　</a:t>
            </a:r>
            <a:r>
              <a:rPr kumimoji="1" lang="ja-JP" altLang="en-US" sz="1400" dirty="0" smtClean="0">
                <a:latin typeface="HG正楷書体" pitchFamily="65" charset="-128"/>
                <a:ea typeface="HG正楷書体" pitchFamily="65" charset="-128"/>
              </a:rPr>
              <a:t>要援護者支援</a:t>
            </a:r>
            <a:endParaRPr kumimoji="1" lang="ja-JP" altLang="en-US" dirty="0"/>
          </a:p>
        </p:txBody>
      </p:sp>
      <p:sp>
        <p:nvSpPr>
          <p:cNvPr id="10" name="テキスト ボックス 9"/>
          <p:cNvSpPr txBox="1"/>
          <p:nvPr/>
        </p:nvSpPr>
        <p:spPr>
          <a:xfrm>
            <a:off x="3510756" y="5022171"/>
            <a:ext cx="3240360" cy="523220"/>
          </a:xfrm>
          <a:prstGeom prst="rect">
            <a:avLst/>
          </a:prstGeom>
          <a:noFill/>
          <a:ln>
            <a:solidFill>
              <a:schemeClr val="tx1"/>
            </a:solidFill>
          </a:ln>
        </p:spPr>
        <p:txBody>
          <a:bodyPr wrap="square" rtlCol="0">
            <a:spAutoFit/>
          </a:bodyPr>
          <a:lstStyle/>
          <a:p>
            <a:r>
              <a:rPr kumimoji="1" lang="ja-JP" altLang="en-US" sz="1400" dirty="0" smtClean="0">
                <a:latin typeface="HG正楷書体" pitchFamily="65" charset="-128"/>
                <a:ea typeface="HG正楷書体" pitchFamily="65" charset="-128"/>
              </a:rPr>
              <a:t>それぞれの防災班で重点策を検討</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本部でまとめ実施計画と予算を作成</a:t>
            </a:r>
            <a:endParaRPr kumimoji="1" lang="ja-JP" altLang="en-US" sz="1400" dirty="0">
              <a:latin typeface="HG正楷書体" pitchFamily="65" charset="-128"/>
              <a:ea typeface="HG正楷書体" pitchFamily="65" charset="-128"/>
            </a:endParaRPr>
          </a:p>
        </p:txBody>
      </p:sp>
      <p:sp>
        <p:nvSpPr>
          <p:cNvPr id="11" name="テキスト ボックス 10"/>
          <p:cNvSpPr txBox="1"/>
          <p:nvPr/>
        </p:nvSpPr>
        <p:spPr>
          <a:xfrm>
            <a:off x="2502644" y="0"/>
            <a:ext cx="2031325"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自助の充実と支援</a:t>
            </a:r>
            <a:endParaRPr kumimoji="1" lang="ja-JP" altLang="en-US" sz="1800" u="sng" dirty="0">
              <a:latin typeface="HG正楷書体-PRO" pitchFamily="66" charset="-128"/>
              <a:ea typeface="HG正楷書体-PRO" pitchFamily="66" charset="-128"/>
            </a:endParaRPr>
          </a:p>
        </p:txBody>
      </p:sp>
      <p:sp>
        <p:nvSpPr>
          <p:cNvPr id="12" name="テキスト ボックス 11"/>
          <p:cNvSpPr txBox="1"/>
          <p:nvPr/>
        </p:nvSpPr>
        <p:spPr>
          <a:xfrm>
            <a:off x="1710556" y="486247"/>
            <a:ext cx="3528392" cy="1169551"/>
          </a:xfrm>
          <a:prstGeom prst="rect">
            <a:avLst/>
          </a:prstGeom>
          <a:noFill/>
          <a:ln>
            <a:solidFill>
              <a:schemeClr val="tx1"/>
            </a:solidFill>
          </a:ln>
        </p:spPr>
        <p:txBody>
          <a:bodyPr wrap="square" rtlCol="0">
            <a:spAutoFit/>
          </a:bodyPr>
          <a:lstStyle/>
          <a:p>
            <a:r>
              <a:rPr kumimoji="1" lang="ja-JP" altLang="en-US" sz="1400" dirty="0" smtClean="0">
                <a:latin typeface="HGS正楷書体" pitchFamily="66" charset="-128"/>
                <a:ea typeface="HGS正楷書体" pitchFamily="66" charset="-128"/>
              </a:rPr>
              <a:t>自助は重要です</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・非常食は１週間分持ちましょう</a:t>
            </a:r>
            <a:endParaRPr lang="en-US" altLang="ja-JP" sz="1400" dirty="0" smtClean="0">
              <a:latin typeface="HGS正楷書体" pitchFamily="66" charset="-128"/>
              <a:ea typeface="HGS正楷書体" pitchFamily="66" charset="-128"/>
            </a:endParaRPr>
          </a:p>
          <a:p>
            <a:r>
              <a:rPr kumimoji="1" lang="ja-JP" altLang="en-US" sz="1400" dirty="0" smtClean="0">
                <a:latin typeface="HGS正楷書体" pitchFamily="66" charset="-128"/>
                <a:ea typeface="HGS正楷書体" pitchFamily="66" charset="-128"/>
              </a:rPr>
              <a:t>・消火器は最低２本備えましょう</a:t>
            </a:r>
            <a:endParaRPr kumimoji="1"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a:t>
            </a:r>
            <a:r>
              <a:rPr lang="ja-JP" altLang="en-US" sz="1400" smtClean="0">
                <a:latin typeface="HGS正楷書体" pitchFamily="66" charset="-128"/>
                <a:ea typeface="HGS正楷書体" pitchFamily="66" charset="-128"/>
              </a:rPr>
              <a:t>耐震補強は済みましたか　　と</a:t>
            </a:r>
            <a:endParaRPr lang="en-US" altLang="ja-JP" sz="1400" dirty="0" smtClean="0">
              <a:latin typeface="HGS正楷書体" pitchFamily="66" charset="-128"/>
              <a:ea typeface="HGS正楷書体" pitchFamily="66" charset="-128"/>
            </a:endParaRPr>
          </a:p>
          <a:p>
            <a:r>
              <a:rPr lang="ja-JP" altLang="en-US" sz="1400" dirty="0" smtClean="0">
                <a:latin typeface="HGS正楷書体" pitchFamily="66" charset="-128"/>
                <a:ea typeface="HGS正楷書体" pitchFamily="66" charset="-128"/>
              </a:rPr>
              <a:t>広報活動を行ってもなかなか</a:t>
            </a:r>
            <a:r>
              <a:rPr kumimoji="1" lang="ja-JP" altLang="en-US" sz="1400" dirty="0" smtClean="0">
                <a:latin typeface="HGS正楷書体" pitchFamily="66" charset="-128"/>
                <a:ea typeface="HGS正楷書体" pitchFamily="66" charset="-128"/>
              </a:rPr>
              <a:t>進まない</a:t>
            </a:r>
            <a:endParaRPr kumimoji="1" lang="ja-JP" altLang="en-US" sz="1400" dirty="0">
              <a:latin typeface="HGS正楷書体" pitchFamily="66" charset="-128"/>
              <a:ea typeface="HGS正楷書体" pitchFamily="66" charset="-128"/>
            </a:endParaRPr>
          </a:p>
        </p:txBody>
      </p:sp>
      <p:sp>
        <p:nvSpPr>
          <p:cNvPr id="13" name="テキスト ボックス 12"/>
          <p:cNvSpPr txBox="1"/>
          <p:nvPr/>
        </p:nvSpPr>
        <p:spPr>
          <a:xfrm>
            <a:off x="1957410" y="1854399"/>
            <a:ext cx="3096344" cy="307777"/>
          </a:xfrm>
          <a:prstGeom prst="rect">
            <a:avLst/>
          </a:prstGeom>
          <a:noFill/>
          <a:ln>
            <a:solidFill>
              <a:schemeClr val="tx1"/>
            </a:solidFill>
          </a:ln>
        </p:spPr>
        <p:txBody>
          <a:bodyPr wrap="square" rtlCol="0">
            <a:spAutoFit/>
          </a:bodyPr>
          <a:lstStyle/>
          <a:p>
            <a:r>
              <a:rPr kumimoji="1" lang="ja-JP" altLang="en-US" sz="1400" dirty="0" smtClean="0">
                <a:latin typeface="HGS正楷書体" pitchFamily="66" charset="-128"/>
                <a:ea typeface="HGS正楷書体" pitchFamily="66" charset="-128"/>
              </a:rPr>
              <a:t>自助の充実の支援を重点活動とする</a:t>
            </a:r>
            <a:endParaRPr kumimoji="1" lang="ja-JP" altLang="en-US" sz="1400" dirty="0">
              <a:latin typeface="HGS正楷書体" pitchFamily="66" charset="-128"/>
              <a:ea typeface="HGS正楷書体" pitchFamily="66" charset="-128"/>
            </a:endParaRPr>
          </a:p>
        </p:txBody>
      </p:sp>
      <p:sp>
        <p:nvSpPr>
          <p:cNvPr id="14" name="テキスト ボックス 13"/>
          <p:cNvSpPr txBox="1"/>
          <p:nvPr/>
        </p:nvSpPr>
        <p:spPr>
          <a:xfrm>
            <a:off x="2934692" y="5670823"/>
            <a:ext cx="1107996" cy="369332"/>
          </a:xfrm>
          <a:prstGeom prst="rect">
            <a:avLst/>
          </a:prstGeom>
          <a:noFill/>
        </p:spPr>
        <p:txBody>
          <a:bodyPr wrap="none" rtlCol="0">
            <a:spAutoFit/>
          </a:bodyPr>
          <a:lstStyle/>
          <a:p>
            <a:r>
              <a:rPr kumimoji="1" lang="ja-JP" altLang="en-US" sz="1800" u="sng" dirty="0" smtClean="0">
                <a:latin typeface="HG正楷書体-PRO" pitchFamily="66" charset="-128"/>
                <a:ea typeface="HG正楷書体-PRO" pitchFamily="66" charset="-128"/>
              </a:rPr>
              <a:t>近助とは</a:t>
            </a:r>
            <a:endParaRPr kumimoji="1" lang="ja-JP" altLang="en-US" sz="1800" u="sng" dirty="0">
              <a:latin typeface="HG正楷書体-PRO" pitchFamily="66" charset="-128"/>
              <a:ea typeface="HG正楷書体-PRO" pitchFamily="66" charset="-128"/>
            </a:endParaRPr>
          </a:p>
        </p:txBody>
      </p:sp>
      <p:sp>
        <p:nvSpPr>
          <p:cNvPr id="16" name="テキスト ボックス 15"/>
          <p:cNvSpPr txBox="1"/>
          <p:nvPr/>
        </p:nvSpPr>
        <p:spPr>
          <a:xfrm>
            <a:off x="702444" y="6102871"/>
            <a:ext cx="5750292" cy="2246769"/>
          </a:xfrm>
          <a:prstGeom prst="rect">
            <a:avLst/>
          </a:prstGeom>
          <a:noFill/>
          <a:ln>
            <a:solidFill>
              <a:schemeClr val="tx1"/>
            </a:solidFill>
          </a:ln>
        </p:spPr>
        <p:txBody>
          <a:bodyPr wrap="none" rtlCol="0">
            <a:spAutoFit/>
          </a:bodyPr>
          <a:lstStyle/>
          <a:p>
            <a:r>
              <a:rPr kumimoji="1" lang="ja-JP" altLang="en-US" sz="1400" dirty="0" smtClean="0">
                <a:latin typeface="HG正楷書体" pitchFamily="65" charset="-128"/>
                <a:ea typeface="HG正楷書体" pitchFamily="65" charset="-128"/>
              </a:rPr>
              <a:t>隣近所でお互いに助け合う活動で系統・組織だったものではなく</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ちょっとお助けする程度の感覚でお互いに迷惑にならない範囲で行う</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例えば</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・ちょっと声をかけてお互いに安否確認を行う</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a:t>
            </a:r>
            <a:r>
              <a:rPr kumimoji="1" lang="ja-JP" altLang="en-US" sz="1400" dirty="0" smtClean="0">
                <a:latin typeface="HG正楷書体" pitchFamily="65" charset="-128"/>
                <a:ea typeface="HG正楷書体" pitchFamily="65" charset="-128"/>
              </a:rPr>
              <a:t>初期消火で消火器を貸す。あるいは一緒に消火活動をする</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・非常食や飲料水を融通しあう</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・一緒に炊き出しをする</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・お風呂やトイレなどが使用不能な時お貸しする</a:t>
            </a:r>
            <a:endParaRPr lang="en-US" altLang="ja-JP" sz="1400" dirty="0" smtClean="0">
              <a:latin typeface="HG正楷書体" pitchFamily="65" charset="-128"/>
              <a:ea typeface="HG正楷書体" pitchFamily="65" charset="-128"/>
            </a:endParaRPr>
          </a:p>
          <a:p>
            <a:r>
              <a:rPr kumimoji="1" lang="ja-JP" altLang="en-US" sz="1400" dirty="0" smtClean="0">
                <a:latin typeface="HG正楷書体" pitchFamily="65" charset="-128"/>
                <a:ea typeface="HG正楷書体" pitchFamily="65" charset="-128"/>
              </a:rPr>
              <a:t>・軽いけがで救急箱をお貸しする</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・場合によっては避難所ではなく可能なご近所に避難する</a:t>
            </a:r>
            <a:r>
              <a:rPr kumimoji="1" lang="ja-JP" altLang="en-US" sz="1400" dirty="0" smtClean="0">
                <a:latin typeface="HG正楷書体" pitchFamily="65" charset="-128"/>
                <a:ea typeface="HG正楷書体" pitchFamily="65" charset="-128"/>
              </a:rPr>
              <a:t>　　　など</a:t>
            </a:r>
            <a:endParaRPr kumimoji="1" lang="ja-JP" altLang="en-US" sz="1400" dirty="0">
              <a:latin typeface="HG正楷書体" pitchFamily="65" charset="-128"/>
              <a:ea typeface="HG正楷書体" pitchFamily="65" charset="-128"/>
            </a:endParaRPr>
          </a:p>
        </p:txBody>
      </p:sp>
      <p:sp>
        <p:nvSpPr>
          <p:cNvPr id="17" name="テキスト ボックス 16"/>
          <p:cNvSpPr txBox="1"/>
          <p:nvPr/>
        </p:nvSpPr>
        <p:spPr>
          <a:xfrm>
            <a:off x="1494532" y="8479135"/>
            <a:ext cx="3416320" cy="523220"/>
          </a:xfrm>
          <a:prstGeom prst="rect">
            <a:avLst/>
          </a:prstGeom>
          <a:noFill/>
          <a:ln>
            <a:solidFill>
              <a:schemeClr val="tx1"/>
            </a:solidFill>
          </a:ln>
        </p:spPr>
        <p:txBody>
          <a:bodyPr wrap="none" rtlCol="0">
            <a:spAutoFit/>
          </a:bodyPr>
          <a:lstStyle/>
          <a:p>
            <a:r>
              <a:rPr kumimoji="1" lang="ja-JP" altLang="en-US" sz="1400" dirty="0" smtClean="0">
                <a:latin typeface="HG正楷書体" pitchFamily="65" charset="-128"/>
                <a:ea typeface="HG正楷書体" pitchFamily="65" charset="-128"/>
              </a:rPr>
              <a:t>防災の時急に助け合うのは難しい</a:t>
            </a:r>
            <a:endParaRPr kumimoji="1" lang="en-US" altLang="ja-JP" sz="1400" dirty="0" smtClean="0">
              <a:latin typeface="HG正楷書体" pitchFamily="65" charset="-128"/>
              <a:ea typeface="HG正楷書体" pitchFamily="65" charset="-128"/>
            </a:endParaRPr>
          </a:p>
          <a:p>
            <a:r>
              <a:rPr lang="ja-JP" altLang="en-US" sz="1400" dirty="0" smtClean="0">
                <a:latin typeface="HG正楷書体" pitchFamily="65" charset="-128"/>
                <a:ea typeface="HG正楷書体" pitchFamily="65" charset="-128"/>
              </a:rPr>
              <a:t>普段からのお付き合いで環境作りが重要</a:t>
            </a:r>
            <a:endParaRPr kumimoji="1" lang="ja-JP" altLang="en-US" sz="1400" dirty="0">
              <a:latin typeface="HG正楷書体" pitchFamily="65" charset="-128"/>
              <a:ea typeface="HG正楷書体" pitchFamily="65" charset="-128"/>
            </a:endParaRPr>
          </a:p>
        </p:txBody>
      </p:sp>
      <p:sp>
        <p:nvSpPr>
          <p:cNvPr id="18" name="右矢印 17"/>
          <p:cNvSpPr/>
          <p:nvPr/>
        </p:nvSpPr>
        <p:spPr>
          <a:xfrm rot="16200000" flipV="1">
            <a:off x="1494532" y="4302671"/>
            <a:ext cx="792088" cy="21602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flipV="1">
            <a:off x="5094932" y="4590703"/>
            <a:ext cx="216024"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222724" y="9192439"/>
            <a:ext cx="585417" cy="276999"/>
          </a:xfrm>
          <a:prstGeom prst="rect">
            <a:avLst/>
          </a:prstGeom>
          <a:noFill/>
        </p:spPr>
        <p:txBody>
          <a:bodyPr wrap="none" rtlCol="0">
            <a:spAutoFit/>
          </a:bodyPr>
          <a:lstStyle/>
          <a:p>
            <a:r>
              <a:rPr kumimoji="1" lang="ja-JP" altLang="en-US" sz="1200" dirty="0" err="1" smtClean="0"/>
              <a:t>ー</a:t>
            </a:r>
            <a:r>
              <a:rPr kumimoji="1" lang="ja-JP" altLang="en-US" sz="1200" dirty="0" smtClean="0"/>
              <a:t>８ー</a:t>
            </a:r>
            <a:endParaRPr kumimoji="1" lang="ja-JP"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1857</TotalTime>
  <Words>1971</Words>
  <Application>Microsoft Office PowerPoint</Application>
  <PresentationFormat>ユーザー設定</PresentationFormat>
  <Paragraphs>742</Paragraphs>
  <Slides>18</Slides>
  <Notes>1</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うよ</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うよ</vt:lpstr>
      <vt:lpstr>スライド 15</vt:lpstr>
      <vt:lpstr>スライド 16</vt:lpstr>
      <vt:lpstr>スライド 17</vt:lpstr>
      <vt:lpstr>スライド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自主防災隊からのお知らせ</dc:title>
  <dc:creator>N.Hayashi</dc:creator>
  <cp:lastModifiedBy>N.Hayashi</cp:lastModifiedBy>
  <cp:revision>272</cp:revision>
  <dcterms:created xsi:type="dcterms:W3CDTF">2014-01-19T01:19:12Z</dcterms:created>
  <dcterms:modified xsi:type="dcterms:W3CDTF">2014-04-01T10:47:11Z</dcterms:modified>
</cp:coreProperties>
</file>