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0"/>
  </p:notesMasterIdLst>
  <p:sldIdLst>
    <p:sldId id="311" r:id="rId2"/>
    <p:sldId id="290" r:id="rId3"/>
    <p:sldId id="305" r:id="rId4"/>
    <p:sldId id="302" r:id="rId5"/>
    <p:sldId id="294" r:id="rId6"/>
    <p:sldId id="293" r:id="rId7"/>
    <p:sldId id="306" r:id="rId8"/>
    <p:sldId id="308" r:id="rId9"/>
    <p:sldId id="307" r:id="rId10"/>
    <p:sldId id="301" r:id="rId11"/>
    <p:sldId id="310" r:id="rId12"/>
    <p:sldId id="313" r:id="rId13"/>
    <p:sldId id="309" r:id="rId14"/>
    <p:sldId id="289" r:id="rId15"/>
    <p:sldId id="296" r:id="rId16"/>
    <p:sldId id="314" r:id="rId17"/>
    <p:sldId id="315" r:id="rId18"/>
    <p:sldId id="316" r:id="rId19"/>
  </p:sldIdLst>
  <p:sldSz cx="9144000" cy="6858000" type="screen4x3"/>
  <p:notesSz cx="6858000" cy="9945688"/>
  <p:defaultTextStyle>
    <a:defPPr>
      <a:defRPr lang="ja-JP"/>
    </a:defPPr>
    <a:lvl1pPr marL="0" algn="l" defTabSz="914276" rtl="0" eaLnBrk="1" latinLnBrk="0" hangingPunct="1">
      <a:defRPr kumimoji="1" sz="1800" kern="1200">
        <a:solidFill>
          <a:schemeClr val="tx1"/>
        </a:solidFill>
        <a:latin typeface="+mn-lt"/>
        <a:ea typeface="+mn-ea"/>
        <a:cs typeface="+mn-cs"/>
      </a:defRPr>
    </a:lvl1pPr>
    <a:lvl2pPr marL="457138" algn="l" defTabSz="914276" rtl="0" eaLnBrk="1" latinLnBrk="0" hangingPunct="1">
      <a:defRPr kumimoji="1" sz="1800" kern="1200">
        <a:solidFill>
          <a:schemeClr val="tx1"/>
        </a:solidFill>
        <a:latin typeface="+mn-lt"/>
        <a:ea typeface="+mn-ea"/>
        <a:cs typeface="+mn-cs"/>
      </a:defRPr>
    </a:lvl2pPr>
    <a:lvl3pPr marL="914276" algn="l" defTabSz="914276" rtl="0" eaLnBrk="1" latinLnBrk="0" hangingPunct="1">
      <a:defRPr kumimoji="1" sz="1800" kern="1200">
        <a:solidFill>
          <a:schemeClr val="tx1"/>
        </a:solidFill>
        <a:latin typeface="+mn-lt"/>
        <a:ea typeface="+mn-ea"/>
        <a:cs typeface="+mn-cs"/>
      </a:defRPr>
    </a:lvl3pPr>
    <a:lvl4pPr marL="1371413" algn="l" defTabSz="914276" rtl="0" eaLnBrk="1" latinLnBrk="0" hangingPunct="1">
      <a:defRPr kumimoji="1" sz="1800" kern="1200">
        <a:solidFill>
          <a:schemeClr val="tx1"/>
        </a:solidFill>
        <a:latin typeface="+mn-lt"/>
        <a:ea typeface="+mn-ea"/>
        <a:cs typeface="+mn-cs"/>
      </a:defRPr>
    </a:lvl4pPr>
    <a:lvl5pPr marL="1828551" algn="l" defTabSz="914276" rtl="0" eaLnBrk="1" latinLnBrk="0" hangingPunct="1">
      <a:defRPr kumimoji="1" sz="1800" kern="1200">
        <a:solidFill>
          <a:schemeClr val="tx1"/>
        </a:solidFill>
        <a:latin typeface="+mn-lt"/>
        <a:ea typeface="+mn-ea"/>
        <a:cs typeface="+mn-cs"/>
      </a:defRPr>
    </a:lvl5pPr>
    <a:lvl6pPr marL="2285689" algn="l" defTabSz="914276" rtl="0" eaLnBrk="1" latinLnBrk="0" hangingPunct="1">
      <a:defRPr kumimoji="1" sz="1800" kern="1200">
        <a:solidFill>
          <a:schemeClr val="tx1"/>
        </a:solidFill>
        <a:latin typeface="+mn-lt"/>
        <a:ea typeface="+mn-ea"/>
        <a:cs typeface="+mn-cs"/>
      </a:defRPr>
    </a:lvl6pPr>
    <a:lvl7pPr marL="2742827" algn="l" defTabSz="914276" rtl="0" eaLnBrk="1" latinLnBrk="0" hangingPunct="1">
      <a:defRPr kumimoji="1" sz="1800" kern="1200">
        <a:solidFill>
          <a:schemeClr val="tx1"/>
        </a:solidFill>
        <a:latin typeface="+mn-lt"/>
        <a:ea typeface="+mn-ea"/>
        <a:cs typeface="+mn-cs"/>
      </a:defRPr>
    </a:lvl7pPr>
    <a:lvl8pPr marL="3199965" algn="l" defTabSz="914276" rtl="0" eaLnBrk="1" latinLnBrk="0" hangingPunct="1">
      <a:defRPr kumimoji="1" sz="1800" kern="1200">
        <a:solidFill>
          <a:schemeClr val="tx1"/>
        </a:solidFill>
        <a:latin typeface="+mn-lt"/>
        <a:ea typeface="+mn-ea"/>
        <a:cs typeface="+mn-cs"/>
      </a:defRPr>
    </a:lvl8pPr>
    <a:lvl9pPr marL="3657103" algn="l" defTabSz="91427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987" autoAdjust="0"/>
  </p:normalViewPr>
  <p:slideViewPr>
    <p:cSldViewPr>
      <p:cViewPr>
        <p:scale>
          <a:sx n="100" d="100"/>
          <a:sy n="100" d="100"/>
        </p:scale>
        <p:origin x="-294" y="10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4D030181-9319-4157-A039-C831921954C9}" type="datetimeFigureOut">
              <a:rPr kumimoji="1" lang="ja-JP" altLang="en-US" smtClean="0"/>
              <a:pPr/>
              <a:t>2014/4/21</a:t>
            </a:fld>
            <a:endParaRPr kumimoji="1" lang="ja-JP" altLang="en-US"/>
          </a:p>
        </p:txBody>
      </p:sp>
      <p:sp>
        <p:nvSpPr>
          <p:cNvPr id="4" name="スライド イメージ プレースホルダ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7B93D1C8-65DC-4527-97AB-7E47894B32E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B93D1C8-65DC-4527-97AB-7E47894B32ED}" type="slidenum">
              <a:rPr kumimoji="1" lang="ja-JP" altLang="en-US" smtClean="0"/>
              <a:pPr/>
              <a:t>8</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１４０１２５</a:t>
            </a:r>
            <a:endParaRPr kumimoji="1" lang="ja-JP" altLang="en-US" dirty="0"/>
          </a:p>
        </p:txBody>
      </p:sp>
      <p:sp>
        <p:nvSpPr>
          <p:cNvPr id="4" name="スライド番号プレースホルダー 3"/>
          <p:cNvSpPr>
            <a:spLocks noGrp="1"/>
          </p:cNvSpPr>
          <p:nvPr>
            <p:ph type="sldNum" sz="quarter" idx="10"/>
          </p:nvPr>
        </p:nvSpPr>
        <p:spPr/>
        <p:txBody>
          <a:bodyPr/>
          <a:lstStyle/>
          <a:p>
            <a:fld id="{9FD05434-0E70-4EC9-81CA-C1C3583D4583}" type="slidenum">
              <a:rPr kumimoji="1" lang="ja-JP" altLang="en-US" smtClean="0"/>
              <a:pPr/>
              <a:t>12</a:t>
            </a:fld>
            <a:endParaRPr kumimoji="1" lang="ja-JP" altLang="en-US"/>
          </a:p>
        </p:txBody>
      </p:sp>
    </p:spTree>
    <p:extLst>
      <p:ext uri="{BB962C8B-B14F-4D97-AF65-F5344CB8AC3E}">
        <p14:creationId xmlns:p14="http://schemas.microsoft.com/office/powerpoint/2010/main" xmlns="" val="2307380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6"/>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1" y="3886201"/>
            <a:ext cx="6400800" cy="1752600"/>
          </a:xfrm>
        </p:spPr>
        <p:txBody>
          <a:bodyPr/>
          <a:lstStyle>
            <a:lvl1pPr marL="0" indent="0" algn="ctr">
              <a:buNone/>
              <a:defRPr>
                <a:solidFill>
                  <a:schemeClr val="tx1">
                    <a:tint val="75000"/>
                  </a:schemeClr>
                </a:solidFill>
              </a:defRPr>
            </a:lvl1pPr>
            <a:lvl2pPr marL="457138" indent="0" algn="ctr">
              <a:buNone/>
              <a:defRPr>
                <a:solidFill>
                  <a:schemeClr val="tx1">
                    <a:tint val="75000"/>
                  </a:schemeClr>
                </a:solidFill>
              </a:defRPr>
            </a:lvl2pPr>
            <a:lvl3pPr marL="914276" indent="0" algn="ctr">
              <a:buNone/>
              <a:defRPr>
                <a:solidFill>
                  <a:schemeClr val="tx1">
                    <a:tint val="75000"/>
                  </a:schemeClr>
                </a:solidFill>
              </a:defRPr>
            </a:lvl3pPr>
            <a:lvl4pPr marL="1371413" indent="0" algn="ctr">
              <a:buNone/>
              <a:defRPr>
                <a:solidFill>
                  <a:schemeClr val="tx1">
                    <a:tint val="75000"/>
                  </a:schemeClr>
                </a:solidFill>
              </a:defRPr>
            </a:lvl4pPr>
            <a:lvl5pPr marL="1828551" indent="0" algn="ctr">
              <a:buNone/>
              <a:defRPr>
                <a:solidFill>
                  <a:schemeClr val="tx1">
                    <a:tint val="75000"/>
                  </a:schemeClr>
                </a:solidFill>
              </a:defRPr>
            </a:lvl5pPr>
            <a:lvl6pPr marL="2285689" indent="0" algn="ctr">
              <a:buNone/>
              <a:defRPr>
                <a:solidFill>
                  <a:schemeClr val="tx1">
                    <a:tint val="75000"/>
                  </a:schemeClr>
                </a:solidFill>
              </a:defRPr>
            </a:lvl6pPr>
            <a:lvl7pPr marL="2742827" indent="0" algn="ctr">
              <a:buNone/>
              <a:defRPr>
                <a:solidFill>
                  <a:schemeClr val="tx1">
                    <a:tint val="75000"/>
                  </a:schemeClr>
                </a:solidFill>
              </a:defRPr>
            </a:lvl7pPr>
            <a:lvl8pPr marL="3199965" indent="0" algn="ctr">
              <a:buNone/>
              <a:defRPr>
                <a:solidFill>
                  <a:schemeClr val="tx1">
                    <a:tint val="75000"/>
                  </a:schemeClr>
                </a:solidFill>
              </a:defRPr>
            </a:lvl8pPr>
            <a:lvl9pPr marL="3657103"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1"/>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138" indent="0">
              <a:buNone/>
              <a:defRPr sz="1800">
                <a:solidFill>
                  <a:schemeClr val="tx1">
                    <a:tint val="75000"/>
                  </a:schemeClr>
                </a:solidFill>
              </a:defRPr>
            </a:lvl2pPr>
            <a:lvl3pPr marL="914276" indent="0">
              <a:buNone/>
              <a:defRPr sz="1600">
                <a:solidFill>
                  <a:schemeClr val="tx1">
                    <a:tint val="75000"/>
                  </a:schemeClr>
                </a:solidFill>
              </a:defRPr>
            </a:lvl3pPr>
            <a:lvl4pPr marL="1371413" indent="0">
              <a:buNone/>
              <a:defRPr sz="1400">
                <a:solidFill>
                  <a:schemeClr val="tx1">
                    <a:tint val="75000"/>
                  </a:schemeClr>
                </a:solidFill>
              </a:defRPr>
            </a:lvl4pPr>
            <a:lvl5pPr marL="1828551" indent="0">
              <a:buNone/>
              <a:defRPr sz="1400">
                <a:solidFill>
                  <a:schemeClr val="tx1">
                    <a:tint val="75000"/>
                  </a:schemeClr>
                </a:solidFill>
              </a:defRPr>
            </a:lvl5pPr>
            <a:lvl6pPr marL="2285689" indent="0">
              <a:buNone/>
              <a:defRPr sz="1400">
                <a:solidFill>
                  <a:schemeClr val="tx1">
                    <a:tint val="75000"/>
                  </a:schemeClr>
                </a:solidFill>
              </a:defRPr>
            </a:lvl6pPr>
            <a:lvl7pPr marL="2742827" indent="0">
              <a:buNone/>
              <a:defRPr sz="1400">
                <a:solidFill>
                  <a:schemeClr val="tx1">
                    <a:tint val="75000"/>
                  </a:schemeClr>
                </a:solidFill>
              </a:defRPr>
            </a:lvl7pPr>
            <a:lvl8pPr marL="3199965" indent="0">
              <a:buNone/>
              <a:defRPr sz="1400">
                <a:solidFill>
                  <a:schemeClr val="tx1">
                    <a:tint val="75000"/>
                  </a:schemeClr>
                </a:solidFill>
              </a:defRPr>
            </a:lvl8pPr>
            <a:lvl9pPr marL="3657103"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1"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8" indent="0">
              <a:buNone/>
              <a:defRPr sz="2000" b="1"/>
            </a:lvl2pPr>
            <a:lvl3pPr marL="914276" indent="0">
              <a:buNone/>
              <a:defRPr sz="1800" b="1"/>
            </a:lvl3pPr>
            <a:lvl4pPr marL="1371413" indent="0">
              <a:buNone/>
              <a:defRPr sz="1600" b="1"/>
            </a:lvl4pPr>
            <a:lvl5pPr marL="1828551" indent="0">
              <a:buNone/>
              <a:defRPr sz="1600" b="1"/>
            </a:lvl5pPr>
            <a:lvl6pPr marL="2285689" indent="0">
              <a:buNone/>
              <a:defRPr sz="1600" b="1"/>
            </a:lvl6pPr>
            <a:lvl7pPr marL="2742827" indent="0">
              <a:buNone/>
              <a:defRPr sz="1600" b="1"/>
            </a:lvl7pPr>
            <a:lvl8pPr marL="3199965" indent="0">
              <a:buNone/>
              <a:defRPr sz="1600" b="1"/>
            </a:lvl8pPr>
            <a:lvl9pPr marL="3657103"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8" indent="0">
              <a:buNone/>
              <a:defRPr sz="2000" b="1"/>
            </a:lvl2pPr>
            <a:lvl3pPr marL="914276" indent="0">
              <a:buNone/>
              <a:defRPr sz="1800" b="1"/>
            </a:lvl3pPr>
            <a:lvl4pPr marL="1371413" indent="0">
              <a:buNone/>
              <a:defRPr sz="1600" b="1"/>
            </a:lvl4pPr>
            <a:lvl5pPr marL="1828551" indent="0">
              <a:buNone/>
              <a:defRPr sz="1600" b="1"/>
            </a:lvl5pPr>
            <a:lvl6pPr marL="2285689" indent="0">
              <a:buNone/>
              <a:defRPr sz="1600" b="1"/>
            </a:lvl6pPr>
            <a:lvl7pPr marL="2742827" indent="0">
              <a:buNone/>
              <a:defRPr sz="1600" b="1"/>
            </a:lvl7pPr>
            <a:lvl8pPr marL="3199965" indent="0">
              <a:buNone/>
              <a:defRPr sz="1600" b="1"/>
            </a:lvl8pPr>
            <a:lvl9pPr marL="3657103"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0"/>
            <a:ext cx="3008313" cy="4691063"/>
          </a:xfrm>
        </p:spPr>
        <p:txBody>
          <a:bodyPr/>
          <a:lstStyle>
            <a:lvl1pPr marL="0" indent="0">
              <a:buNone/>
              <a:defRPr sz="1400"/>
            </a:lvl1pPr>
            <a:lvl2pPr marL="457138" indent="0">
              <a:buNone/>
              <a:defRPr sz="1200"/>
            </a:lvl2pPr>
            <a:lvl3pPr marL="914276" indent="0">
              <a:buNone/>
              <a:defRPr sz="1000"/>
            </a:lvl3pPr>
            <a:lvl4pPr marL="1371413" indent="0">
              <a:buNone/>
              <a:defRPr sz="900"/>
            </a:lvl4pPr>
            <a:lvl5pPr marL="1828551" indent="0">
              <a:buNone/>
              <a:defRPr sz="900"/>
            </a:lvl5pPr>
            <a:lvl6pPr marL="2285689" indent="0">
              <a:buNone/>
              <a:defRPr sz="900"/>
            </a:lvl6pPr>
            <a:lvl7pPr marL="2742827" indent="0">
              <a:buNone/>
              <a:defRPr sz="900"/>
            </a:lvl7pPr>
            <a:lvl8pPr marL="3199965" indent="0">
              <a:buNone/>
              <a:defRPr sz="900"/>
            </a:lvl8pPr>
            <a:lvl9pPr marL="3657103"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38" indent="0">
              <a:buNone/>
              <a:defRPr sz="2800"/>
            </a:lvl2pPr>
            <a:lvl3pPr marL="914276" indent="0">
              <a:buNone/>
              <a:defRPr sz="2400"/>
            </a:lvl3pPr>
            <a:lvl4pPr marL="1371413" indent="0">
              <a:buNone/>
              <a:defRPr sz="2000"/>
            </a:lvl4pPr>
            <a:lvl5pPr marL="1828551" indent="0">
              <a:buNone/>
              <a:defRPr sz="2000"/>
            </a:lvl5pPr>
            <a:lvl6pPr marL="2285689" indent="0">
              <a:buNone/>
              <a:defRPr sz="2000"/>
            </a:lvl6pPr>
            <a:lvl7pPr marL="2742827" indent="0">
              <a:buNone/>
              <a:defRPr sz="2000"/>
            </a:lvl7pPr>
            <a:lvl8pPr marL="3199965" indent="0">
              <a:buNone/>
              <a:defRPr sz="2000"/>
            </a:lvl8pPr>
            <a:lvl9pPr marL="3657103"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38" indent="0">
              <a:buNone/>
              <a:defRPr sz="1200"/>
            </a:lvl2pPr>
            <a:lvl3pPr marL="914276" indent="0">
              <a:buNone/>
              <a:defRPr sz="1000"/>
            </a:lvl3pPr>
            <a:lvl4pPr marL="1371413" indent="0">
              <a:buNone/>
              <a:defRPr sz="900"/>
            </a:lvl4pPr>
            <a:lvl5pPr marL="1828551" indent="0">
              <a:buNone/>
              <a:defRPr sz="900"/>
            </a:lvl5pPr>
            <a:lvl6pPr marL="2285689" indent="0">
              <a:buNone/>
              <a:defRPr sz="900"/>
            </a:lvl6pPr>
            <a:lvl7pPr marL="2742827" indent="0">
              <a:buNone/>
              <a:defRPr sz="900"/>
            </a:lvl7pPr>
            <a:lvl8pPr marL="3199965" indent="0">
              <a:buNone/>
              <a:defRPr sz="900"/>
            </a:lvl8pPr>
            <a:lvl9pPr marL="3657103"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B7B51D9-0093-4E0C-86C3-67E145745273}" type="datetimeFigureOut">
              <a:rPr kumimoji="1" lang="ja-JP" altLang="en-US" smtClean="0"/>
              <a:pPr/>
              <a:t>2014/4/21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7F5EE8-A164-453C-8D2D-EE61EBFDC74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1" y="274639"/>
            <a:ext cx="82296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600200"/>
            <a:ext cx="82296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DB7B51D9-0093-4E0C-86C3-67E145745273}" type="datetimeFigureOut">
              <a:rPr kumimoji="1" lang="ja-JP" altLang="en-US" smtClean="0"/>
              <a:pPr/>
              <a:t>2014/4/21</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8B7F5EE8-A164-453C-8D2D-EE61EBFDC74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76" rtl="0" eaLnBrk="1" latinLnBrk="0" hangingPunct="1">
        <a:spcBef>
          <a:spcPct val="0"/>
        </a:spcBef>
        <a:buNone/>
        <a:defRPr kumimoji="1" sz="4400" kern="1200">
          <a:solidFill>
            <a:schemeClr val="tx1"/>
          </a:solidFill>
          <a:latin typeface="+mj-lt"/>
          <a:ea typeface="+mj-ea"/>
          <a:cs typeface="+mj-cs"/>
        </a:defRPr>
      </a:lvl1pPr>
    </p:titleStyle>
    <p:bodyStyle>
      <a:lvl1pPr marL="342853" indent="-342853" algn="l" defTabSz="91427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49" indent="-285711" algn="l" defTabSz="91427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45" indent="-228569" algn="l" defTabSz="91427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82"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20"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58"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396"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34"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71" indent="-228569" algn="l" defTabSz="91427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76" rtl="0" eaLnBrk="1" latinLnBrk="0" hangingPunct="1">
        <a:defRPr kumimoji="1" sz="1800" kern="1200">
          <a:solidFill>
            <a:schemeClr val="tx1"/>
          </a:solidFill>
          <a:latin typeface="+mn-lt"/>
          <a:ea typeface="+mn-ea"/>
          <a:cs typeface="+mn-cs"/>
        </a:defRPr>
      </a:lvl1pPr>
      <a:lvl2pPr marL="457138" algn="l" defTabSz="914276" rtl="0" eaLnBrk="1" latinLnBrk="0" hangingPunct="1">
        <a:defRPr kumimoji="1" sz="1800" kern="1200">
          <a:solidFill>
            <a:schemeClr val="tx1"/>
          </a:solidFill>
          <a:latin typeface="+mn-lt"/>
          <a:ea typeface="+mn-ea"/>
          <a:cs typeface="+mn-cs"/>
        </a:defRPr>
      </a:lvl2pPr>
      <a:lvl3pPr marL="914276" algn="l" defTabSz="914276" rtl="0" eaLnBrk="1" latinLnBrk="0" hangingPunct="1">
        <a:defRPr kumimoji="1" sz="1800" kern="1200">
          <a:solidFill>
            <a:schemeClr val="tx1"/>
          </a:solidFill>
          <a:latin typeface="+mn-lt"/>
          <a:ea typeface="+mn-ea"/>
          <a:cs typeface="+mn-cs"/>
        </a:defRPr>
      </a:lvl3pPr>
      <a:lvl4pPr marL="1371413" algn="l" defTabSz="914276" rtl="0" eaLnBrk="1" latinLnBrk="0" hangingPunct="1">
        <a:defRPr kumimoji="1" sz="1800" kern="1200">
          <a:solidFill>
            <a:schemeClr val="tx1"/>
          </a:solidFill>
          <a:latin typeface="+mn-lt"/>
          <a:ea typeface="+mn-ea"/>
          <a:cs typeface="+mn-cs"/>
        </a:defRPr>
      </a:lvl4pPr>
      <a:lvl5pPr marL="1828551" algn="l" defTabSz="914276" rtl="0" eaLnBrk="1" latinLnBrk="0" hangingPunct="1">
        <a:defRPr kumimoji="1" sz="1800" kern="1200">
          <a:solidFill>
            <a:schemeClr val="tx1"/>
          </a:solidFill>
          <a:latin typeface="+mn-lt"/>
          <a:ea typeface="+mn-ea"/>
          <a:cs typeface="+mn-cs"/>
        </a:defRPr>
      </a:lvl5pPr>
      <a:lvl6pPr marL="2285689" algn="l" defTabSz="914276" rtl="0" eaLnBrk="1" latinLnBrk="0" hangingPunct="1">
        <a:defRPr kumimoji="1" sz="1800" kern="1200">
          <a:solidFill>
            <a:schemeClr val="tx1"/>
          </a:solidFill>
          <a:latin typeface="+mn-lt"/>
          <a:ea typeface="+mn-ea"/>
          <a:cs typeface="+mn-cs"/>
        </a:defRPr>
      </a:lvl6pPr>
      <a:lvl7pPr marL="2742827" algn="l" defTabSz="914276" rtl="0" eaLnBrk="1" latinLnBrk="0" hangingPunct="1">
        <a:defRPr kumimoji="1" sz="1800" kern="1200">
          <a:solidFill>
            <a:schemeClr val="tx1"/>
          </a:solidFill>
          <a:latin typeface="+mn-lt"/>
          <a:ea typeface="+mn-ea"/>
          <a:cs typeface="+mn-cs"/>
        </a:defRPr>
      </a:lvl7pPr>
      <a:lvl8pPr marL="3199965" algn="l" defTabSz="914276" rtl="0" eaLnBrk="1" latinLnBrk="0" hangingPunct="1">
        <a:defRPr kumimoji="1" sz="1800" kern="1200">
          <a:solidFill>
            <a:schemeClr val="tx1"/>
          </a:solidFill>
          <a:latin typeface="+mn-lt"/>
          <a:ea typeface="+mn-ea"/>
          <a:cs typeface="+mn-cs"/>
        </a:defRPr>
      </a:lvl8pPr>
      <a:lvl9pPr marL="3657103" algn="l" defTabSz="91427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04664"/>
            <a:ext cx="8568952" cy="1470025"/>
          </a:xfrm>
        </p:spPr>
        <p:txBody>
          <a:bodyPr>
            <a:normAutofit/>
          </a:bodyPr>
          <a:lstStyle/>
          <a:p>
            <a:pPr algn="l"/>
            <a:r>
              <a:rPr kumimoji="1" lang="ja-JP" altLang="en-US" sz="1800" dirty="0" smtClean="0"/>
              <a:t>３．２０１３年度の自主防災隊の活動と２０１４年度の予定</a:t>
            </a:r>
            <a:r>
              <a:rPr kumimoji="1" lang="en-US" altLang="ja-JP" sz="1800" dirty="0" smtClean="0"/>
              <a:t/>
            </a:r>
            <a:br>
              <a:rPr kumimoji="1" lang="en-US" altLang="ja-JP" sz="1800" dirty="0" smtClean="0"/>
            </a:br>
            <a:r>
              <a:rPr lang="ja-JP" altLang="en-US" sz="1400" dirty="0" smtClean="0"/>
              <a:t>　　　</a:t>
            </a:r>
            <a:r>
              <a:rPr kumimoji="1" lang="ja-JP" altLang="en-US" sz="1400" dirty="0" smtClean="0">
                <a:latin typeface="ＭＳ 明朝" pitchFamily="17" charset="-128"/>
                <a:ea typeface="ＭＳ 明朝" pitchFamily="17" charset="-128"/>
              </a:rPr>
              <a:t>３－１．</a:t>
            </a:r>
            <a:r>
              <a:rPr lang="ja-JP" altLang="en-US" sz="1400" dirty="0" smtClean="0">
                <a:latin typeface="ＭＳ 明朝" pitchFamily="17" charset="-128"/>
                <a:ea typeface="ＭＳ 明朝" pitchFamily="17" charset="-128"/>
              </a:rPr>
              <a:t>総括</a:t>
            </a:r>
            <a:r>
              <a:rPr lang="en-US" altLang="ja-JP" sz="1400" dirty="0" smtClean="0">
                <a:latin typeface="ＭＳ 明朝" pitchFamily="17" charset="-128"/>
                <a:ea typeface="ＭＳ 明朝" pitchFamily="17" charset="-128"/>
              </a:rPr>
              <a:t/>
            </a:r>
            <a:br>
              <a:rPr lang="en-US" altLang="ja-JP" sz="1400" dirty="0" smtClean="0">
                <a:latin typeface="ＭＳ 明朝" pitchFamily="17" charset="-128"/>
                <a:ea typeface="ＭＳ 明朝" pitchFamily="17" charset="-128"/>
              </a:rPr>
            </a:br>
            <a:r>
              <a:rPr lang="ja-JP" altLang="en-US" sz="1400" dirty="0" smtClean="0">
                <a:latin typeface="ＭＳ 明朝" pitchFamily="17" charset="-128"/>
                <a:ea typeface="ＭＳ 明朝" pitchFamily="17" charset="-128"/>
              </a:rPr>
              <a:t>　　３－２．自主防災隊本部</a:t>
            </a:r>
            <a:r>
              <a:rPr lang="en-US" altLang="ja-JP" sz="1400" dirty="0" smtClean="0">
                <a:latin typeface="ＭＳ 明朝" pitchFamily="17" charset="-128"/>
                <a:ea typeface="ＭＳ 明朝" pitchFamily="17" charset="-128"/>
              </a:rPr>
              <a:t/>
            </a:r>
            <a:br>
              <a:rPr lang="en-US" altLang="ja-JP" sz="1400" dirty="0" smtClean="0">
                <a:latin typeface="ＭＳ 明朝" pitchFamily="17" charset="-128"/>
                <a:ea typeface="ＭＳ 明朝" pitchFamily="17" charset="-128"/>
              </a:rPr>
            </a:br>
            <a:r>
              <a:rPr lang="ja-JP" altLang="en-US" sz="1400" dirty="0" smtClean="0">
                <a:latin typeface="ＭＳ 明朝" pitchFamily="17" charset="-128"/>
                <a:ea typeface="ＭＳ 明朝" pitchFamily="17" charset="-128"/>
              </a:rPr>
              <a:t>　　３－３．５公園支隊</a:t>
            </a:r>
            <a:r>
              <a:rPr lang="en-US" altLang="ja-JP" sz="1400" dirty="0" smtClean="0">
                <a:latin typeface="ＭＳ 明朝" pitchFamily="17" charset="-128"/>
                <a:ea typeface="ＭＳ 明朝" pitchFamily="17" charset="-128"/>
              </a:rPr>
              <a:t/>
            </a:r>
            <a:br>
              <a:rPr lang="en-US" altLang="ja-JP" sz="1400" dirty="0" smtClean="0">
                <a:latin typeface="ＭＳ 明朝" pitchFamily="17" charset="-128"/>
                <a:ea typeface="ＭＳ 明朝" pitchFamily="17" charset="-128"/>
              </a:rPr>
            </a:br>
            <a:r>
              <a:rPr lang="ja-JP" altLang="en-US" sz="1400" dirty="0" smtClean="0">
                <a:latin typeface="ＭＳ 明朝" pitchFamily="17" charset="-128"/>
                <a:ea typeface="ＭＳ 明朝" pitchFamily="17" charset="-128"/>
              </a:rPr>
              <a:t>　　３－４．各専門班（避難・誘導班と給食・救護班は活動実態がないため今回は報告なし</a:t>
            </a:r>
            <a:r>
              <a:rPr lang="en-US" altLang="ja-JP" sz="1400" dirty="0" smtClean="0">
                <a:latin typeface="ＭＳ 明朝" pitchFamily="17" charset="-128"/>
                <a:ea typeface="ＭＳ 明朝" pitchFamily="17" charset="-128"/>
              </a:rPr>
              <a:t/>
            </a:r>
            <a:br>
              <a:rPr lang="en-US" altLang="ja-JP" sz="1400" dirty="0" smtClean="0">
                <a:latin typeface="ＭＳ 明朝" pitchFamily="17" charset="-128"/>
                <a:ea typeface="ＭＳ 明朝" pitchFamily="17" charset="-128"/>
              </a:rPr>
            </a:br>
            <a:r>
              <a:rPr lang="ja-JP" altLang="en-US" sz="1400" dirty="0" smtClean="0">
                <a:latin typeface="ＭＳ 明朝" pitchFamily="17" charset="-128"/>
                <a:ea typeface="ＭＳ 明朝" pitchFamily="17" charset="-128"/>
              </a:rPr>
              <a:t>　　　　　　　　　　　また情報・広報班は広報活動が支隊中心で行われたため支隊で報告）</a:t>
            </a:r>
            <a:endParaRPr kumimoji="1" lang="ja-JP" altLang="en-US" sz="1400" dirty="0">
              <a:latin typeface="ＭＳ 明朝" pitchFamily="17" charset="-128"/>
              <a:ea typeface="ＭＳ 明朝" pitchFamily="17" charset="-128"/>
            </a:endParaRPr>
          </a:p>
        </p:txBody>
      </p:sp>
      <p:sp>
        <p:nvSpPr>
          <p:cNvPr id="3" name="サブタイトル 2"/>
          <p:cNvSpPr>
            <a:spLocks noGrp="1"/>
          </p:cNvSpPr>
          <p:nvPr>
            <p:ph type="subTitle" idx="1"/>
          </p:nvPr>
        </p:nvSpPr>
        <p:spPr>
          <a:xfrm>
            <a:off x="179512" y="1916832"/>
            <a:ext cx="8784976" cy="4680520"/>
          </a:xfrm>
        </p:spPr>
        <p:txBody>
          <a:bodyPr>
            <a:normAutofit fontScale="85000" lnSpcReduction="20000"/>
          </a:bodyPr>
          <a:lstStyle/>
          <a:p>
            <a:pPr algn="l"/>
            <a:r>
              <a:rPr kumimoji="1" lang="ja-JP" altLang="en-US" sz="1800" dirty="0" smtClean="0">
                <a:solidFill>
                  <a:schemeClr val="tx1"/>
                </a:solidFill>
                <a:latin typeface="ＭＳ 明朝" pitchFamily="17" charset="-128"/>
                <a:ea typeface="ＭＳ 明朝" pitchFamily="17" charset="-128"/>
              </a:rPr>
              <a:t>３－１．総括</a:t>
            </a:r>
            <a:endParaRPr kumimoji="1" lang="en-US" altLang="ja-JP" sz="1800" dirty="0" smtClean="0">
              <a:solidFill>
                <a:schemeClr val="tx1"/>
              </a:solidFill>
              <a:latin typeface="ＭＳ 明朝" pitchFamily="17" charset="-128"/>
              <a:ea typeface="ＭＳ 明朝" pitchFamily="17" charset="-128"/>
            </a:endParaRPr>
          </a:p>
          <a:p>
            <a:pPr algn="l"/>
            <a:r>
              <a:rPr lang="ja-JP" altLang="en-US" sz="1200" dirty="0" smtClean="0">
                <a:solidFill>
                  <a:schemeClr val="tx1"/>
                </a:solidFill>
                <a:latin typeface="ＭＳ 明朝" pitchFamily="17" charset="-128"/>
                <a:ea typeface="ＭＳ 明朝" pitchFamily="17" charset="-128"/>
              </a:rPr>
              <a:t>　</a:t>
            </a:r>
            <a:r>
              <a:rPr lang="ja-JP" altLang="en-US" sz="1400" dirty="0" smtClean="0">
                <a:solidFill>
                  <a:schemeClr val="tx1"/>
                </a:solidFill>
                <a:latin typeface="ＭＳ 明朝" pitchFamily="17" charset="-128"/>
                <a:ea typeface="ＭＳ 明朝" pitchFamily="17" charset="-128"/>
              </a:rPr>
              <a:t>本格的な自主防災隊の活動開始初年度としては順調なスタートと言える。</a:t>
            </a:r>
            <a:endParaRPr lang="en-US" altLang="ja-JP" sz="1400" dirty="0" smtClean="0">
              <a:solidFill>
                <a:schemeClr val="tx1"/>
              </a:solidFill>
              <a:latin typeface="ＭＳ 明朝" pitchFamily="17" charset="-128"/>
              <a:ea typeface="ＭＳ 明朝" pitchFamily="17" charset="-128"/>
            </a:endParaRPr>
          </a:p>
          <a:p>
            <a:pPr algn="l"/>
            <a:r>
              <a:rPr kumimoji="1" lang="ja-JP" altLang="en-US" sz="1400" dirty="0" smtClean="0">
                <a:solidFill>
                  <a:schemeClr val="tx1"/>
                </a:solidFill>
                <a:latin typeface="ＭＳ 明朝" pitchFamily="17" charset="-128"/>
                <a:ea typeface="ＭＳ 明朝" pitchFamily="17" charset="-128"/>
              </a:rPr>
              <a:t>　　・活動隊員として参加していただいた方が２００名を超えた</a:t>
            </a:r>
            <a:endParaRPr kumimoji="1"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a:t>
            </a:r>
            <a:r>
              <a:rPr kumimoji="1" lang="ja-JP" altLang="en-US" sz="1400" dirty="0" smtClean="0">
                <a:solidFill>
                  <a:schemeClr val="tx1"/>
                </a:solidFill>
                <a:latin typeface="ＭＳ 明朝" pitchFamily="17" charset="-128"/>
                <a:ea typeface="ＭＳ 明朝" pitchFamily="17" charset="-128"/>
              </a:rPr>
              <a:t>１０月に行った自主防災訓練で昨年度までの２．５倍の２５０名の参加を得た</a:t>
            </a:r>
            <a:endParaRPr kumimoji="1"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・安全確認の「無事です」の旗出し訓練では始めてにもかかわらず７５％もの世帯が旗を出した</a:t>
            </a:r>
            <a:endParaRPr lang="en-US" altLang="ja-JP" sz="1400" dirty="0" smtClean="0">
              <a:solidFill>
                <a:schemeClr val="tx1"/>
              </a:solidFill>
              <a:latin typeface="ＭＳ 明朝" pitchFamily="17" charset="-128"/>
              <a:ea typeface="ＭＳ 明朝" pitchFamily="17" charset="-128"/>
            </a:endParaRPr>
          </a:p>
          <a:p>
            <a:pPr algn="l"/>
            <a:r>
              <a:rPr kumimoji="1" lang="ja-JP" altLang="en-US" sz="1400" dirty="0" smtClean="0">
                <a:solidFill>
                  <a:schemeClr val="tx1"/>
                </a:solidFill>
                <a:latin typeface="ＭＳ 明朝" pitchFamily="17" charset="-128"/>
                <a:ea typeface="ＭＳ 明朝" pitchFamily="17" charset="-128"/>
              </a:rPr>
              <a:t>　など意識の高さは特筆すべきであり、又次ページ以降のリスト記載のごとく活動のメニューも多岐</a:t>
            </a:r>
            <a:r>
              <a:rPr lang="ja-JP" altLang="en-US" sz="1400" dirty="0" smtClean="0">
                <a:solidFill>
                  <a:schemeClr val="tx1"/>
                </a:solidFill>
                <a:latin typeface="ＭＳ 明朝" pitchFamily="17" charset="-128"/>
                <a:ea typeface="ＭＳ 明朝" pitchFamily="17" charset="-128"/>
              </a:rPr>
              <a:t>多彩に渡っている。</a:t>
            </a:r>
            <a:endParaRPr lang="en-US" altLang="ja-JP" sz="1400" dirty="0" smtClean="0">
              <a:solidFill>
                <a:schemeClr val="tx1"/>
              </a:solidFill>
              <a:latin typeface="ＭＳ 明朝" pitchFamily="17" charset="-128"/>
              <a:ea typeface="ＭＳ 明朝" pitchFamily="17" charset="-128"/>
            </a:endParaRPr>
          </a:p>
          <a:p>
            <a:pPr algn="l"/>
            <a:r>
              <a:rPr kumimoji="1" lang="ja-JP" altLang="en-US" sz="1400" dirty="0" smtClean="0">
                <a:solidFill>
                  <a:schemeClr val="tx1"/>
                </a:solidFill>
                <a:latin typeface="ＭＳ 明朝" pitchFamily="17" charset="-128"/>
                <a:ea typeface="ＭＳ 明朝" pitchFamily="17" charset="-128"/>
              </a:rPr>
              <a:t>　</a:t>
            </a:r>
            <a:endParaRPr kumimoji="1"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一方次のように種々の問題点も分かり、対応策を検討し次年度以降の活動に組み入れていく必要がある。</a:t>
            </a:r>
            <a:endParaRPr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a:t>
            </a:r>
            <a:r>
              <a:rPr lang="ja-JP" altLang="en-US" sz="1400" b="1" dirty="0" smtClean="0">
                <a:solidFill>
                  <a:srgbClr val="C00000"/>
                </a:solidFill>
                <a:latin typeface="ＭＳ 明朝" pitchFamily="17" charset="-128"/>
                <a:ea typeface="ＭＳ 明朝" pitchFamily="17" charset="-128"/>
              </a:rPr>
              <a:t>①組織によって活動にばらつきがある　　活動の項目、内容のみならず、目的がはっきりしているか、目標設定されて</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いるか、</a:t>
            </a:r>
            <a:r>
              <a:rPr kumimoji="1" lang="ja-JP" altLang="en-US" sz="1400" b="1" dirty="0" smtClean="0">
                <a:solidFill>
                  <a:srgbClr val="C00000"/>
                </a:solidFill>
                <a:latin typeface="ＭＳ 明朝" pitchFamily="17" charset="-128"/>
                <a:ea typeface="ＭＳ 明朝" pitchFamily="17" charset="-128"/>
              </a:rPr>
              <a:t>次の段階が考えられているかなど差がある</a:t>
            </a:r>
            <a:endParaRPr kumimoji="1"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②組織はあるが実質活動していない専門班もある</a:t>
            </a:r>
            <a:endParaRPr lang="en-US" altLang="ja-JP" sz="1400" b="1" dirty="0" smtClean="0">
              <a:solidFill>
                <a:srgbClr val="C00000"/>
              </a:solidFill>
              <a:latin typeface="ＭＳ 明朝" pitchFamily="17" charset="-128"/>
              <a:ea typeface="ＭＳ 明朝" pitchFamily="17" charset="-128"/>
            </a:endParaRPr>
          </a:p>
          <a:p>
            <a:pPr algn="l"/>
            <a:r>
              <a:rPr kumimoji="1" lang="ja-JP" altLang="en-US" sz="1400" b="1" dirty="0" smtClean="0">
                <a:solidFill>
                  <a:srgbClr val="C00000"/>
                </a:solidFill>
                <a:latin typeface="ＭＳ 明朝" pitchFamily="17" charset="-128"/>
                <a:ea typeface="ＭＳ 明朝" pitchFamily="17" charset="-128"/>
              </a:rPr>
              <a:t>　　③情報が共有されていないため、同じことを別々に実施したり、違う結論になるケースがあった</a:t>
            </a:r>
            <a:endParaRPr kumimoji="1"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④訓練の参加者が多すぎ、一部訓練を受けられない人が出たり混乱した</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⑤会議体の位置付、性格が不明確で連絡会議（情報交換会）か決定会議か不明瞭で機材の調達などが遅れている</a:t>
            </a:r>
            <a:endParaRPr lang="en-US" altLang="ja-JP" sz="1400" b="1" dirty="0" smtClean="0">
              <a:solidFill>
                <a:srgbClr val="C00000"/>
              </a:solidFill>
              <a:latin typeface="ＭＳ 明朝" pitchFamily="17" charset="-128"/>
              <a:ea typeface="ＭＳ 明朝" pitchFamily="17" charset="-128"/>
            </a:endParaRPr>
          </a:p>
          <a:p>
            <a:pPr algn="l"/>
            <a:r>
              <a:rPr kumimoji="1" lang="ja-JP" altLang="en-US" sz="1400" b="1" dirty="0" smtClean="0">
                <a:solidFill>
                  <a:srgbClr val="C00000"/>
                </a:solidFill>
                <a:latin typeface="ＭＳ 明朝" pitchFamily="17" charset="-128"/>
                <a:ea typeface="ＭＳ 明朝" pitchFamily="17" charset="-128"/>
              </a:rPr>
              <a:t>　　⑥支隊中心で活動しすぎたため本部が機能しなかった</a:t>
            </a:r>
            <a:endParaRPr kumimoji="1"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⑦広報が支隊中心で行われたため支隊間の差があり、全体として統一がとれていない</a:t>
            </a:r>
            <a:endParaRPr kumimoji="1" lang="en-US" altLang="ja-JP" sz="1400" b="1" dirty="0" smtClean="0">
              <a:solidFill>
                <a:srgbClr val="C00000"/>
              </a:solidFill>
              <a:latin typeface="ＭＳ 明朝" pitchFamily="17" charset="-128"/>
              <a:ea typeface="ＭＳ 明朝" pitchFamily="17" charset="-128"/>
            </a:endParaRPr>
          </a:p>
          <a:p>
            <a:pPr algn="l"/>
            <a:endParaRPr kumimoji="1"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以上の観点より特に次の５点は今後の活動に重要で早急に対応策を検討する必要がある</a:t>
            </a:r>
            <a:endParaRPr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a:t>
            </a:r>
            <a:r>
              <a:rPr lang="ja-JP" altLang="en-US" sz="1400" b="1" dirty="0" smtClean="0">
                <a:solidFill>
                  <a:srgbClr val="C00000"/>
                </a:solidFill>
                <a:latin typeface="ＭＳ 明朝" pitchFamily="17" charset="-128"/>
                <a:ea typeface="ＭＳ 明朝" pitchFamily="17" charset="-128"/>
              </a:rPr>
              <a:t>  ①一部組織と活動内容（ミッション）の見直し（本部体制、専門班の一部、決定機関）</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②活動内容を定期的に見直す仕組みーＰＤＣＡ（会議体、プロジェクトチームなど）</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③情報の一元化と横展開の仕組み</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④特に広報活動における本部広報と支隊広報の区分け</a:t>
            </a:r>
            <a:endParaRPr lang="en-US" altLang="ja-JP" sz="1400" b="1" dirty="0" smtClean="0">
              <a:solidFill>
                <a:srgbClr val="C00000"/>
              </a:solidFill>
              <a:latin typeface="ＭＳ 明朝" pitchFamily="17" charset="-128"/>
              <a:ea typeface="ＭＳ 明朝" pitchFamily="17" charset="-128"/>
            </a:endParaRPr>
          </a:p>
          <a:p>
            <a:pPr algn="l"/>
            <a:r>
              <a:rPr lang="ja-JP" altLang="en-US" sz="1400" b="1" dirty="0" smtClean="0">
                <a:solidFill>
                  <a:srgbClr val="C00000"/>
                </a:solidFill>
                <a:latin typeface="ＭＳ 明朝" pitchFamily="17" charset="-128"/>
                <a:ea typeface="ＭＳ 明朝" pitchFamily="17" charset="-128"/>
              </a:rPr>
              <a:t>　　⑤訓練体系と内容の見直し（一般向け支隊主催訓練、専門班向け訓練）</a:t>
            </a:r>
            <a:endParaRPr lang="en-US" altLang="ja-JP" sz="1400" b="1" dirty="0" smtClean="0">
              <a:solidFill>
                <a:srgbClr val="C00000"/>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また個別の活動に対し目的、目標をもう一度整理し、重要度・優先度を設定し、限られたリソース（人と金）を</a:t>
            </a:r>
            <a:endParaRPr lang="en-US" altLang="ja-JP" sz="1400" dirty="0" smtClean="0">
              <a:solidFill>
                <a:schemeClr val="tx1"/>
              </a:solidFill>
              <a:latin typeface="ＭＳ 明朝" pitchFamily="17" charset="-128"/>
              <a:ea typeface="ＭＳ 明朝" pitchFamily="17" charset="-128"/>
            </a:endParaRPr>
          </a:p>
          <a:p>
            <a:pPr algn="l"/>
            <a:r>
              <a:rPr lang="ja-JP" altLang="en-US" sz="1400" dirty="0" smtClean="0">
                <a:solidFill>
                  <a:schemeClr val="tx1"/>
                </a:solidFill>
                <a:latin typeface="ＭＳ 明朝" pitchFamily="17" charset="-128"/>
                <a:ea typeface="ＭＳ 明朝" pitchFamily="17" charset="-128"/>
              </a:rPr>
              <a:t>　どう重点配分するのかも 隊長・支隊長会議などで議論する必要がある。</a:t>
            </a:r>
          </a:p>
          <a:p>
            <a:pPr algn="l"/>
            <a:endParaRPr kumimoji="1" lang="en-US" altLang="ja-JP" sz="1400" dirty="0" smtClean="0">
              <a:solidFill>
                <a:schemeClr val="tx1"/>
              </a:solidFill>
              <a:latin typeface="ＭＳ 明朝" pitchFamily="17" charset="-128"/>
              <a:ea typeface="ＭＳ 明朝" pitchFamily="17" charset="-128"/>
            </a:endParaRPr>
          </a:p>
          <a:p>
            <a:endParaRPr kumimoji="1" lang="ja-JP" altLang="en-US" sz="1300" dirty="0">
              <a:solidFill>
                <a:schemeClr val="tx1"/>
              </a:solidFill>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4973"/>
          </a:xfrm>
          <a:prstGeom prst="rect">
            <a:avLst/>
          </a:prstGeom>
        </p:spPr>
        <p:txBody>
          <a:bodyPr wrap="square">
            <a:spAutoFit/>
          </a:bodyPr>
          <a:lstStyle/>
          <a:p>
            <a:endParaRPr lang="en-US" altLang="ja-JP"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a:t>
            </a:r>
            <a:r>
              <a:rPr lang="zh-TW" altLang="en-US" sz="1400" dirty="0" smtClean="0">
                <a:latin typeface="ＭＳ Ｐ明朝" pitchFamily="18" charset="-128"/>
                <a:ea typeface="ＭＳ Ｐ明朝" pitchFamily="18" charset="-128"/>
              </a:rPr>
              <a:t>２－１、防災倉庫設置							</a:t>
            </a:r>
          </a:p>
          <a:p>
            <a:r>
              <a:rPr lang="ja-JP" altLang="en-US" sz="1400" dirty="0" smtClean="0">
                <a:latin typeface="ＭＳ Ｐ明朝" pitchFamily="18" charset="-128"/>
                <a:ea typeface="ＭＳ Ｐ明朝" pitchFamily="18" charset="-128"/>
              </a:rPr>
              <a:t>　　　　①　３月９日防災倉庫が設置され、５月１２日担架（２）、スコップ（１）、乾パン（２４缶）、アルファ化米（５０食）、</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イオン水（２４本）搬入、		</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②事務用品備え付け							</a:t>
            </a:r>
          </a:p>
          <a:p>
            <a:r>
              <a:rPr lang="ja-JP" altLang="en-US" sz="1400" dirty="0" smtClean="0">
                <a:latin typeface="ＭＳ Ｐ明朝" pitchFamily="18" charset="-128"/>
                <a:ea typeface="ＭＳ Ｐ明朝" pitchFamily="18" charset="-128"/>
              </a:rPr>
              <a:t>　　　　③ファイル準備（小川自治会自主防災隊組織図、かえで支隊編成表、大地震発生時安否確認チェックシート、</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在庫管理台帳等）							</a:t>
            </a:r>
          </a:p>
          <a:p>
            <a:r>
              <a:rPr lang="ja-JP" altLang="en-US" sz="1400" dirty="0" smtClean="0">
                <a:latin typeface="ＭＳ Ｐ明朝" pitchFamily="18" charset="-128"/>
                <a:ea typeface="ＭＳ Ｐ明朝" pitchFamily="18" charset="-128"/>
              </a:rPr>
              <a:t>　　　２－２、かえで支隊組織編成表作成・全隊員へ配布（</a:t>
            </a:r>
            <a:r>
              <a:rPr lang="en-US" altLang="ja-JP" sz="1400" dirty="0" smtClean="0">
                <a:latin typeface="ＭＳ Ｐ明朝" pitchFamily="18" charset="-128"/>
                <a:ea typeface="ＭＳ Ｐ明朝" pitchFamily="18" charset="-128"/>
              </a:rPr>
              <a:t>5/7</a:t>
            </a:r>
            <a:r>
              <a:rPr lang="ja-JP" altLang="en-US" sz="1400" dirty="0" smtClean="0">
                <a:latin typeface="ＭＳ Ｐ明朝" pitchFamily="18" charset="-128"/>
                <a:ea typeface="ＭＳ Ｐ明朝" pitchFamily="18" charset="-128"/>
              </a:rPr>
              <a:t>）					</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２－３、防災訓練へ参加							</a:t>
            </a:r>
          </a:p>
          <a:p>
            <a:r>
              <a:rPr lang="ja-JP" altLang="en-US" sz="1400" dirty="0" smtClean="0">
                <a:latin typeface="ＭＳ Ｐ明朝" pitchFamily="18" charset="-128"/>
                <a:ea typeface="ＭＳ Ｐ明朝" pitchFamily="18" charset="-128"/>
              </a:rPr>
              <a:t>　　　　①本部作成の２０１３年度防災訓練計画を「かえで支隊」向けへ編集、「無事です」の旗配布（本部作成）及び</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「無事です」旗全戸へ配布。</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②１０月２７日防災訓練参加、イ、旗出し訓練（チェックシートによる記録）、ロ、かえで公園への集合訓練、</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ハ、かえで公園→蜂谷戸公園へ避誘導訓練、ニ、蜂谷戸公園での各種訓練参加。</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旗出し率：７５．２％、訓練参加率：２５．７％</a:t>
            </a:r>
          </a:p>
          <a:p>
            <a:r>
              <a:rPr lang="ja-JP" altLang="en-US" sz="1400" dirty="0" smtClean="0">
                <a:latin typeface="ＭＳ Ｐ明朝" pitchFamily="18" charset="-128"/>
                <a:ea typeface="ＭＳ Ｐ明朝" pitchFamily="18" charset="-128"/>
              </a:rPr>
              <a:t>　　２－４、消火器に関するアンケート、同購入斡旋、リサイクル等実施				</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①１／２２カバーレターにアンケート付し、封筒に入れ全戸へ配布（１０２戸）→１／３１アンケート回収→</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２／１９消火器購入・リサイクル申込書配布→３／１申込受付→３／３発注→３／１５配布、リサイクル品受付</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→３／１６リサイクル品搬出完了					</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２－５、「無事です旗」掲示要領作成済み。（掲示タイミング、掲示時間については今後見直す）</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２－６．街頭消火器設置申請１個（３月）設置完了、かえで公園消火器ケース更新完了（３月）</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２－７．連絡網作成配布（支隊長⇔各班長）	</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２－８．機材、資材の追加・補充</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車いす（１）、救急箱セット（１）、ヘルメット（１３）、腕章（１３）、非常用トイレ・テント付（１）、乾パン（２４食）</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アルファ化米（５０食）、イオン水（４８本）、消火器（２本）、スコップ（１）、空気入れ（１）、ハンドマイク（１）</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誘導用旗（１）、誘導用プラカード（１）										</a:t>
            </a:r>
          </a:p>
          <a:p>
            <a:r>
              <a:rPr lang="ja-JP" altLang="en-US" sz="1400" dirty="0" smtClean="0">
                <a:latin typeface="ＭＳ Ｐ明朝" pitchFamily="18" charset="-128"/>
                <a:ea typeface="ＭＳ Ｐ明朝" pitchFamily="18" charset="-128"/>
              </a:rPr>
              <a:t>　　　資材倉庫は設置されたが、機材、備品がまだ不備。下記の機材の購入をお願いしたい。</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①ハンディ投光器</a:t>
            </a:r>
            <a:endParaRPr lang="en-US" altLang="ja-JP"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a:t>
            </a:r>
            <a:r>
              <a:rPr lang="zh-TW" altLang="en-US" sz="1400" dirty="0" smtClean="0">
                <a:latin typeface="ＭＳ Ｐ明朝" pitchFamily="18" charset="-128"/>
                <a:ea typeface="ＭＳ Ｐ明朝" pitchFamily="18" charset="-128"/>
              </a:rPr>
              <a:t>②工　具　類</a:t>
            </a:r>
            <a:r>
              <a:rPr lang="ja-JP" altLang="en-US" sz="1400" dirty="0" smtClean="0">
                <a:latin typeface="ＭＳ Ｐ明朝" pitchFamily="18" charset="-128"/>
                <a:ea typeface="ＭＳ Ｐ明朝" pitchFamily="18" charset="-128"/>
              </a:rPr>
              <a:t>（レスキューセットなど）</a:t>
            </a:r>
            <a:r>
              <a:rPr lang="zh-TW" altLang="en-US" sz="1400" dirty="0" smtClean="0">
                <a:latin typeface="ＭＳ Ｐ明朝" pitchFamily="18" charset="-128"/>
                <a:ea typeface="ＭＳ Ｐ明朝" pitchFamily="18" charset="-128"/>
              </a:rPr>
              <a:t>						</a:t>
            </a:r>
            <a:r>
              <a:rPr lang="ja-JP" altLang="en-US" sz="1400" smtClean="0">
                <a:latin typeface="ＭＳ Ｐ明朝" pitchFamily="18" charset="-128"/>
                <a:ea typeface="ＭＳ Ｐ明朝" pitchFamily="18" charset="-128"/>
              </a:rPr>
              <a:t>	③</a:t>
            </a:r>
            <a:r>
              <a:rPr lang="ja-JP" altLang="en-US" sz="1400" dirty="0" smtClean="0">
                <a:latin typeface="ＭＳ Ｐ明朝" pitchFamily="18" charset="-128"/>
                <a:ea typeface="ＭＳ Ｐ明朝" pitchFamily="18" charset="-128"/>
              </a:rPr>
              <a:t>トランシーバー：通信・連絡手段として是非とも必要な機材であるが、機種選定等必要					</a:t>
            </a:r>
            <a:r>
              <a:rPr lang="ja-JP" altLang="en-US" sz="1200" dirty="0" smtClean="0">
                <a:latin typeface="ＭＳ Ｐ明朝" pitchFamily="18" charset="-128"/>
                <a:ea typeface="ＭＳ Ｐ明朝" pitchFamily="18" charset="-128"/>
              </a:rPr>
              <a:t>	</a:t>
            </a:r>
            <a:endParaRPr lang="ja-JP" altLang="en-US" sz="1200" dirty="0">
              <a:latin typeface="ＭＳ Ｐ明朝" pitchFamily="18" charset="-128"/>
              <a:ea typeface="ＭＳ Ｐ明朝" pitchFamily="18" charset="-128"/>
            </a:endParaRPr>
          </a:p>
        </p:txBody>
      </p:sp>
      <p:sp>
        <p:nvSpPr>
          <p:cNvPr id="3" name="テキスト ボックス 2"/>
          <p:cNvSpPr txBox="1"/>
          <p:nvPr/>
        </p:nvSpPr>
        <p:spPr>
          <a:xfrm>
            <a:off x="179512" y="116632"/>
            <a:ext cx="3472425" cy="523220"/>
          </a:xfrm>
          <a:prstGeom prst="rect">
            <a:avLst/>
          </a:prstGeom>
          <a:noFill/>
        </p:spPr>
        <p:txBody>
          <a:bodyPr wrap="none" rtlCol="0">
            <a:spAutoFit/>
          </a:bodyPr>
          <a:lstStyle/>
          <a:p>
            <a:r>
              <a:rPr kumimoji="1" lang="ja-JP" altLang="en-US" sz="1400" dirty="0" smtClean="0"/>
              <a:t>③かえで支隊－その</a:t>
            </a:r>
            <a:r>
              <a:rPr lang="ja-JP" altLang="en-US" sz="1400" dirty="0" smtClean="0"/>
              <a:t>２「主要な活動の内容」</a:t>
            </a:r>
          </a:p>
          <a:p>
            <a:endParaRPr kumimoji="1" lang="ja-JP" altLang="en-US" sz="1400" dirty="0"/>
          </a:p>
        </p:txBody>
      </p:sp>
      <p:sp>
        <p:nvSpPr>
          <p:cNvPr id="5" name="テキスト ボックス 4"/>
          <p:cNvSpPr txBox="1"/>
          <p:nvPr/>
        </p:nvSpPr>
        <p:spPr>
          <a:xfrm>
            <a:off x="179512" y="5517232"/>
            <a:ext cx="2771913" cy="307777"/>
          </a:xfrm>
          <a:prstGeom prst="rect">
            <a:avLst/>
          </a:prstGeom>
          <a:noFill/>
        </p:spPr>
        <p:txBody>
          <a:bodyPr wrap="none" rtlCol="0">
            <a:spAutoFit/>
          </a:bodyPr>
          <a:lstStyle/>
          <a:p>
            <a:r>
              <a:rPr kumimoji="1" lang="ja-JP" altLang="en-US" sz="1400" dirty="0" smtClean="0"/>
              <a:t>③かえで支隊－その３「要望事項」</a:t>
            </a:r>
            <a:endParaRPr kumimoji="1" lang="ja-JP" altLang="en-US" sz="1400" dirty="0"/>
          </a:p>
        </p:txBody>
      </p:sp>
      <p:sp>
        <p:nvSpPr>
          <p:cNvPr id="6" name="テキスト ボックス 5"/>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－１９－</a:t>
            </a:r>
            <a:endParaRPr kumimoji="1" lang="ja-JP" alt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116632"/>
            <a:ext cx="1088760" cy="307777"/>
          </a:xfrm>
          <a:prstGeom prst="rect">
            <a:avLst/>
          </a:prstGeom>
          <a:noFill/>
        </p:spPr>
        <p:txBody>
          <a:bodyPr wrap="none" rtlCol="0">
            <a:spAutoFit/>
          </a:bodyPr>
          <a:lstStyle/>
          <a:p>
            <a:r>
              <a:rPr kumimoji="1" lang="ja-JP" altLang="en-US" sz="1400" dirty="0" smtClean="0"/>
              <a:t>３－３．支隊</a:t>
            </a:r>
            <a:endParaRPr kumimoji="1" lang="ja-JP" altLang="en-US" sz="1400" dirty="0"/>
          </a:p>
        </p:txBody>
      </p:sp>
      <p:sp>
        <p:nvSpPr>
          <p:cNvPr id="6" name="テキスト ボックス 5"/>
          <p:cNvSpPr txBox="1"/>
          <p:nvPr/>
        </p:nvSpPr>
        <p:spPr>
          <a:xfrm>
            <a:off x="1331640" y="116632"/>
            <a:ext cx="1909497" cy="307777"/>
          </a:xfrm>
          <a:prstGeom prst="rect">
            <a:avLst/>
          </a:prstGeom>
          <a:noFill/>
        </p:spPr>
        <p:txBody>
          <a:bodyPr wrap="none" rtlCol="0">
            <a:spAutoFit/>
          </a:bodyPr>
          <a:lstStyle/>
          <a:p>
            <a:r>
              <a:rPr lang="ja-JP" altLang="en-US" sz="1400" dirty="0" smtClean="0"/>
              <a:t>④蜂谷戸</a:t>
            </a:r>
            <a:r>
              <a:rPr kumimoji="1" lang="ja-JP" altLang="en-US" sz="1400" dirty="0" smtClean="0"/>
              <a:t>支隊－その１</a:t>
            </a:r>
            <a:endParaRPr kumimoji="1" lang="ja-JP" altLang="en-US" sz="1400" dirty="0"/>
          </a:p>
        </p:txBody>
      </p:sp>
      <p:sp>
        <p:nvSpPr>
          <p:cNvPr id="7" name="テキスト ボックス 6"/>
          <p:cNvSpPr txBox="1"/>
          <p:nvPr/>
        </p:nvSpPr>
        <p:spPr>
          <a:xfrm>
            <a:off x="4427984" y="116632"/>
            <a:ext cx="4533613" cy="276999"/>
          </a:xfrm>
          <a:prstGeom prst="rect">
            <a:avLst/>
          </a:prstGeom>
          <a:noFill/>
        </p:spPr>
        <p:txBody>
          <a:bodyPr wrap="none" rtlCol="0">
            <a:spAutoFit/>
          </a:bodyPr>
          <a:lstStyle/>
          <a:p>
            <a:r>
              <a:rPr kumimoji="1" lang="ja-JP" altLang="en-US" sz="1200" dirty="0" smtClean="0"/>
              <a:t>会議は支隊主催会議、本部招集会議、班別専門会議はその項参照</a:t>
            </a:r>
            <a:endParaRPr kumimoji="1" lang="ja-JP" altLang="en-US" sz="1200" dirty="0"/>
          </a:p>
        </p:txBody>
      </p:sp>
      <p:graphicFrame>
        <p:nvGraphicFramePr>
          <p:cNvPr id="9" name="表 8"/>
          <p:cNvGraphicFramePr>
            <a:graphicFrameLocks noGrp="1"/>
          </p:cNvGraphicFramePr>
          <p:nvPr/>
        </p:nvGraphicFramePr>
        <p:xfrm>
          <a:off x="179512" y="476672"/>
          <a:ext cx="8784979" cy="5666928"/>
        </p:xfrm>
        <a:graphic>
          <a:graphicData uri="http://schemas.openxmlformats.org/drawingml/2006/table">
            <a:tbl>
              <a:tblPr firstRow="1" bandRow="1">
                <a:tableStyleId>{5C22544A-7EE6-4342-B048-85BDC9FD1C3A}</a:tableStyleId>
              </a:tblPr>
              <a:tblGrid>
                <a:gridCol w="504057"/>
                <a:gridCol w="1512167"/>
                <a:gridCol w="1584176"/>
                <a:gridCol w="1296144"/>
                <a:gridCol w="1440160"/>
                <a:gridCol w="1296144"/>
                <a:gridCol w="1152131"/>
              </a:tblGrid>
              <a:tr h="370840">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40">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第１回支隊長会議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隊組織と責任者決定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組織票と連絡表作成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288">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第１回班長会議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隊員回覧システム</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支隊会計制度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第２回支隊長会議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回覧機能班編成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第３回支隊長会議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第４回支隊長会議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第１回全体会議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第４回支隊長会議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旗出しブロック設定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西小川親和会訓練見学</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（参加１０名）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第５回支隊長会議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ガイドブック配付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腕章等</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328">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第６回支隊長会議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蜂谷戸瓦版創刊</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防災倉庫整理</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第７回支隊長会議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消火器アンケート</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ハンドマイク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家庭消火器の充実（６２）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第８回支隊長会議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蜂谷戸瓦版創刊</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9936">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第９回支隊長会議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蜂谷戸瓦版２号発行</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街頭消火器新設防災倉庫整理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第２回班長会議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蜂谷戸瓦版３号発行</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救出救護班</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訓練参加（７）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－２０－</a:t>
            </a:r>
            <a:endParaRPr kumimoji="1" lang="ja-JP" alt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64704"/>
            <a:ext cx="8640960" cy="1080120"/>
          </a:xfrm>
          <a:noFill/>
          <a:ln>
            <a:noFill/>
          </a:ln>
        </p:spPr>
        <p:txBody>
          <a:bodyPr anchor="ctr" anchorCtr="0">
            <a:noAutofit/>
          </a:bodyPr>
          <a:lstStyle/>
          <a:p>
            <a:pPr>
              <a:buNone/>
            </a:pPr>
            <a:r>
              <a:rPr lang="ja-JP" altLang="en-US" sz="1400" dirty="0" smtClean="0">
                <a:latin typeface="ＭＳ Ｐ明朝" panose="02020600040205080304" pitchFamily="18" charset="-128"/>
                <a:ea typeface="ＭＳ Ｐ明朝" panose="02020600040205080304" pitchFamily="18" charset="-128"/>
              </a:rPr>
              <a:t>１）支隊は隊員に正しい情報を出し、隊員がやらなければならないと</a:t>
            </a:r>
            <a:r>
              <a:rPr kumimoji="1" lang="ja-JP" altLang="en-US" sz="1400" dirty="0" smtClean="0">
                <a:latin typeface="ＭＳ Ｐ明朝" panose="02020600040205080304" pitchFamily="18" charset="-128"/>
                <a:ea typeface="ＭＳ Ｐ明朝" panose="02020600040205080304" pitchFamily="18" charset="-128"/>
              </a:rPr>
              <a:t>納得する方策を実施する。</a:t>
            </a:r>
            <a:endParaRPr kumimoji="1" lang="en-US" altLang="ja-JP" sz="1400" dirty="0" smtClean="0">
              <a:latin typeface="ＭＳ Ｐ明朝" panose="02020600040205080304" pitchFamily="18" charset="-128"/>
              <a:ea typeface="ＭＳ Ｐ明朝" panose="02020600040205080304" pitchFamily="18" charset="-128"/>
            </a:endParaRPr>
          </a:p>
          <a:p>
            <a:pPr>
              <a:buNone/>
            </a:pPr>
            <a:r>
              <a:rPr lang="ja-JP" altLang="en-US" sz="1400" dirty="0" smtClean="0">
                <a:latin typeface="ＭＳ Ｐ明朝" panose="02020600040205080304" pitchFamily="18" charset="-128"/>
                <a:ea typeface="ＭＳ Ｐ明朝" panose="02020600040205080304" pitchFamily="18" charset="-128"/>
              </a:rPr>
              <a:t>２）もちろん我々の見識を磨くが、防災の主役は隊員なので、良い結論が出れば防災隊は組織的に対策を速くやる。</a:t>
            </a:r>
            <a:endParaRPr lang="en-US" altLang="ja-JP" sz="1400" dirty="0" smtClean="0">
              <a:latin typeface="ＭＳ Ｐ明朝" panose="02020600040205080304" pitchFamily="18" charset="-128"/>
              <a:ea typeface="ＭＳ Ｐ明朝" panose="02020600040205080304" pitchFamily="18" charset="-128"/>
            </a:endParaRPr>
          </a:p>
          <a:p>
            <a:pPr>
              <a:buNone/>
            </a:pPr>
            <a:r>
              <a:rPr lang="ja-JP" altLang="en-US" sz="1400" dirty="0">
                <a:latin typeface="ＭＳ Ｐ明朝" panose="02020600040205080304" pitchFamily="18" charset="-128"/>
                <a:ea typeface="ＭＳ Ｐ明朝" panose="02020600040205080304" pitchFamily="18" charset="-128"/>
              </a:rPr>
              <a:t>３</a:t>
            </a:r>
            <a:r>
              <a:rPr lang="ja-JP" altLang="en-US" sz="1400" dirty="0" smtClean="0">
                <a:latin typeface="ＭＳ Ｐ明朝" panose="02020600040205080304" pitchFamily="18" charset="-128"/>
                <a:ea typeface="ＭＳ Ｐ明朝" panose="02020600040205080304" pitchFamily="18" charset="-128"/>
              </a:rPr>
              <a:t>）セクショナリズムを排し、機能別班を乗り越えて、必要なことは共同で、あるいは協力して速くやる。</a:t>
            </a:r>
            <a:endParaRPr lang="en-US" altLang="ja-JP" sz="1400" dirty="0" smtClean="0">
              <a:latin typeface="ＭＳ Ｐ明朝" panose="02020600040205080304" pitchFamily="18" charset="-128"/>
              <a:ea typeface="ＭＳ Ｐ明朝" panose="02020600040205080304" pitchFamily="18" charset="-128"/>
            </a:endParaRPr>
          </a:p>
          <a:p>
            <a:pPr>
              <a:buNone/>
            </a:pPr>
            <a:r>
              <a:rPr lang="ja-JP" altLang="en-US" sz="1400" dirty="0" smtClean="0">
                <a:latin typeface="ＭＳ Ｐ明朝" panose="02020600040205080304" pitchFamily="18" charset="-128"/>
                <a:ea typeface="ＭＳ Ｐ明朝" panose="02020600040205080304" pitchFamily="18" charset="-128"/>
              </a:rPr>
              <a:t>４）パイロットになり、資料は本部・他の支隊に公開し、本部が中心に考えるものには協力する。</a:t>
            </a:r>
            <a:endParaRPr kumimoji="1" lang="ja-JP" altLang="en-US" sz="1400" dirty="0">
              <a:latin typeface="ＭＳ Ｐ明朝" panose="02020600040205080304" pitchFamily="18" charset="-128"/>
              <a:ea typeface="ＭＳ Ｐ明朝" panose="02020600040205080304" pitchFamily="18" charset="-128"/>
            </a:endParaRPr>
          </a:p>
        </p:txBody>
      </p:sp>
      <p:sp>
        <p:nvSpPr>
          <p:cNvPr id="4" name="テキスト ボックス 3"/>
          <p:cNvSpPr txBox="1"/>
          <p:nvPr/>
        </p:nvSpPr>
        <p:spPr>
          <a:xfrm>
            <a:off x="539552" y="476672"/>
            <a:ext cx="1620957" cy="307777"/>
          </a:xfrm>
          <a:prstGeom prst="rect">
            <a:avLst/>
          </a:prstGeom>
          <a:noFill/>
        </p:spPr>
        <p:txBody>
          <a:bodyPr wrap="none" rtlCol="0">
            <a:spAutoFit/>
          </a:bodyPr>
          <a:lstStyle/>
          <a:p>
            <a:r>
              <a:rPr lang="ja-JP" altLang="en-US" sz="1400" dirty="0" smtClean="0">
                <a:latin typeface="ＭＳ 明朝" pitchFamily="17" charset="-128"/>
                <a:ea typeface="ＭＳ 明朝" pitchFamily="17" charset="-128"/>
              </a:rPr>
              <a:t>＜基本的</a:t>
            </a:r>
            <a:r>
              <a:rPr lang="ja-JP" altLang="en-US" sz="1400" dirty="0">
                <a:latin typeface="ＭＳ 明朝" pitchFamily="17" charset="-128"/>
                <a:ea typeface="ＭＳ 明朝" pitchFamily="17" charset="-128"/>
              </a:rPr>
              <a:t>な</a:t>
            </a:r>
            <a:r>
              <a:rPr lang="ja-JP" altLang="en-US" sz="1400" dirty="0" smtClean="0">
                <a:latin typeface="ＭＳ 明朝" pitchFamily="17" charset="-128"/>
                <a:ea typeface="ＭＳ 明朝" pitchFamily="17" charset="-128"/>
              </a:rPr>
              <a:t>考え＞</a:t>
            </a:r>
            <a:endParaRPr lang="en-US" altLang="ja-JP" sz="1400" dirty="0">
              <a:latin typeface="ＭＳ 明朝" pitchFamily="17" charset="-128"/>
              <a:ea typeface="ＭＳ 明朝" pitchFamily="17" charset="-128"/>
            </a:endParaRPr>
          </a:p>
        </p:txBody>
      </p:sp>
      <p:sp>
        <p:nvSpPr>
          <p:cNvPr id="6" name="コンテンツ プレースホルダー 2"/>
          <p:cNvSpPr txBox="1">
            <a:spLocks/>
          </p:cNvSpPr>
          <p:nvPr/>
        </p:nvSpPr>
        <p:spPr>
          <a:xfrm>
            <a:off x="251520" y="1844824"/>
            <a:ext cx="8496944" cy="1656184"/>
          </a:xfrm>
          <a:prstGeom prst="rect">
            <a:avLst/>
          </a:prstGeom>
          <a:noFill/>
          <a:ln>
            <a:solidFill>
              <a:schemeClr val="tx1"/>
            </a:solidFill>
          </a:ln>
        </p:spPr>
        <p:txBody>
          <a:bodyPr vert="horz" lIns="91427" tIns="45714" rIns="91427" bIns="45714" rtlCol="0" anchor="ctr" anchorCtr="0">
            <a:noAutofit/>
          </a:bodyPr>
          <a:lstStyle/>
          <a:p>
            <a:pPr marL="342853" marR="0" lvl="0" indent="-342853" algn="l" defTabSz="914276" rtl="0" eaLnBrk="1" fontAlgn="auto" latinLnBrk="0" hangingPunct="1">
              <a:lnSpc>
                <a:spcPct val="100000"/>
              </a:lnSpc>
              <a:spcBef>
                <a:spcPct val="20000"/>
              </a:spcBef>
              <a:spcAft>
                <a:spcPts val="0"/>
              </a:spcAft>
              <a:buClrTx/>
              <a:buSzTx/>
              <a:tabLst/>
              <a:defRPr/>
            </a:pPr>
            <a:r>
              <a:rPr lang="ja-JP" altLang="en-US" sz="1400" dirty="0" smtClean="0">
                <a:latin typeface="ＭＳ 明朝" pitchFamily="17" charset="-128"/>
                <a:ea typeface="ＭＳ 明朝" pitchFamily="17" charset="-128"/>
              </a:rPr>
              <a:t>　　＜防火・消火＞</a:t>
            </a:r>
            <a:endParaRPr lang="en-US" altLang="ja-JP" sz="1400" dirty="0" smtClean="0">
              <a:latin typeface="ＭＳ 明朝" pitchFamily="17" charset="-128"/>
              <a:ea typeface="ＭＳ 明朝" pitchFamily="17" charset="-128"/>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１）全会員を対象にした震災火災のビデオ（ＮＨＫ放送）を見る会を徹底して行う。</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857250" marR="0" lvl="1" indent="-457200" algn="l" defTabSz="914276"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スタンドパイプを誰でも触らせる展示</a:t>
            </a:r>
            <a:r>
              <a:rPr lang="ja-JP" altLang="en-US" sz="1400" dirty="0" smtClean="0">
                <a:latin typeface="ＭＳ 明朝" pitchFamily="17" charset="-128"/>
                <a:ea typeface="ＭＳ 明朝" pitchFamily="17" charset="-128"/>
              </a:rPr>
              <a:t>、</a:t>
            </a: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小川地区の消火栓・街頭消火器の地図を展示</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857250" marR="0" lvl="1" indent="-457200" algn="l" defTabSz="914276"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延焼を防止する手段は何があるか？</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２）理想案：１０班に３人以上の防火隊をつくる案を提示</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３）消火栓追加の要望を出す</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p:txBody>
      </p:sp>
      <p:sp>
        <p:nvSpPr>
          <p:cNvPr id="7" name="テキスト ボックス 6"/>
          <p:cNvSpPr txBox="1"/>
          <p:nvPr/>
        </p:nvSpPr>
        <p:spPr>
          <a:xfrm>
            <a:off x="179512" y="188640"/>
            <a:ext cx="4602542" cy="307777"/>
          </a:xfrm>
          <a:prstGeom prst="rect">
            <a:avLst/>
          </a:prstGeom>
          <a:noFill/>
        </p:spPr>
        <p:txBody>
          <a:bodyPr wrap="none" rtlCol="0">
            <a:spAutoFit/>
          </a:bodyPr>
          <a:lstStyle/>
          <a:p>
            <a:r>
              <a:rPr kumimoji="1" lang="ja-JP" altLang="en-US" sz="1400" dirty="0" smtClean="0"/>
              <a:t>④蜂谷戸支隊－その</a:t>
            </a:r>
            <a:r>
              <a:rPr lang="ja-JP" altLang="en-US" sz="1400" dirty="0" smtClean="0"/>
              <a:t>２「蜂谷戸支隊の活動の今後の目標」</a:t>
            </a:r>
            <a:endParaRPr kumimoji="1" lang="ja-JP" altLang="en-US" sz="1400" dirty="0"/>
          </a:p>
        </p:txBody>
      </p:sp>
      <p:sp>
        <p:nvSpPr>
          <p:cNvPr id="8" name="コンテンツ プレースホルダー 2"/>
          <p:cNvSpPr txBox="1">
            <a:spLocks/>
          </p:cNvSpPr>
          <p:nvPr/>
        </p:nvSpPr>
        <p:spPr>
          <a:xfrm>
            <a:off x="251520" y="3573016"/>
            <a:ext cx="8517632" cy="1224136"/>
          </a:xfrm>
          <a:prstGeom prst="rect">
            <a:avLst/>
          </a:prstGeom>
          <a:noFill/>
          <a:ln>
            <a:solidFill>
              <a:schemeClr val="tx1"/>
            </a:solidFill>
          </a:ln>
        </p:spPr>
        <p:txBody>
          <a:bodyPr vert="horz" lIns="91427" tIns="45714" rIns="91427" bIns="45714" rtlCol="0" anchor="ctr" anchorCtr="0">
            <a:noAutofit/>
          </a:bodyPr>
          <a:lstStyle/>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＜避難・救出＞</a:t>
            </a:r>
            <a:endParaRPr kumimoji="1" lang="en-US" altLang="ja-JP"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１）要援護者支援要領案を作る</a:t>
            </a:r>
            <a:endParaRPr kumimoji="1" lang="en-US" altLang="ja-JP"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２）家の倒壊をどう防ぐ・・・・安全地帯？を作るという情報を</a:t>
            </a:r>
            <a:endParaRPr kumimoji="1" lang="en-US" altLang="ja-JP"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３）家の中の怪我を防ぐ活動</a:t>
            </a:r>
            <a:r>
              <a:rPr lang="ja-JP" altLang="en-US" sz="1400" dirty="0" smtClean="0">
                <a:latin typeface="ＭＳ Ｐ明朝" panose="02020600040205080304" pitchFamily="18" charset="-128"/>
                <a:ea typeface="ＭＳ Ｐ明朝" panose="02020600040205080304" pitchFamily="18" charset="-128"/>
              </a:rPr>
              <a:t>　　　</a:t>
            </a:r>
            <a:r>
              <a:rPr kumimoji="1" lang="ja-JP" altLang="en-US"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箪笥・冷蔵庫・大きなガラスの対策・・・・ボランティア：お助け大工を</a:t>
            </a:r>
            <a:endParaRPr kumimoji="1" lang="en-US" altLang="ja-JP" sz="140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p:txBody>
      </p:sp>
      <p:sp>
        <p:nvSpPr>
          <p:cNvPr id="9" name="コンテンツ プレースホルダー 2"/>
          <p:cNvSpPr txBox="1">
            <a:spLocks/>
          </p:cNvSpPr>
          <p:nvPr/>
        </p:nvSpPr>
        <p:spPr>
          <a:xfrm>
            <a:off x="251520" y="4869160"/>
            <a:ext cx="8517632" cy="1656184"/>
          </a:xfrm>
          <a:prstGeom prst="rect">
            <a:avLst/>
          </a:prstGeom>
          <a:noFill/>
          <a:ln>
            <a:solidFill>
              <a:schemeClr val="tx1"/>
            </a:solidFill>
          </a:ln>
        </p:spPr>
        <p:txBody>
          <a:bodyPr anchor="ctr" anchorCtr="0">
            <a:noAutofit/>
          </a:bodyPr>
          <a:lstStyle/>
          <a:p>
            <a:pPr marL="342853" marR="0" lvl="0" indent="-342853" algn="l" defTabSz="914276" rtl="0" eaLnBrk="1" fontAlgn="auto" latinLnBrk="0" hangingPunct="1">
              <a:lnSpc>
                <a:spcPct val="100000"/>
              </a:lnSpc>
              <a:spcBef>
                <a:spcPct val="20000"/>
              </a:spcBef>
              <a:spcAft>
                <a:spcPts val="0"/>
              </a:spcAft>
              <a:buClrTx/>
              <a:buSzTx/>
              <a:tabLst/>
              <a:defRPr/>
            </a:pPr>
            <a:r>
              <a:rPr lang="ja-JP" altLang="en-US" sz="1200" dirty="0" smtClean="0">
                <a:latin typeface="ＭＳ 明朝" pitchFamily="17" charset="-128"/>
                <a:ea typeface="ＭＳ 明朝" pitchFamily="17" charset="-128"/>
              </a:rPr>
              <a:t>　　</a:t>
            </a:r>
            <a:r>
              <a:rPr lang="ja-JP" altLang="en-US" sz="1400" dirty="0" smtClean="0">
                <a:latin typeface="ＭＳ 明朝" pitchFamily="17" charset="-128"/>
                <a:ea typeface="ＭＳ 明朝" pitchFamily="17" charset="-128"/>
              </a:rPr>
              <a:t>＜給食・給水＞</a:t>
            </a:r>
            <a:endParaRPr lang="en-US" altLang="ja-JP" sz="1400" dirty="0" smtClean="0">
              <a:latin typeface="ＭＳ 明朝" pitchFamily="17" charset="-128"/>
              <a:ea typeface="ＭＳ 明朝" pitchFamily="17" charset="-128"/>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１）断水・停電・ガス不通の１週間分のレシピを作る</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２）飲料水・生活水・雑用水の備蓄法を提示</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３）班ごとに協力して、小さな炊き出しを工夫する</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４）トイレの準備・トイレットペイパーの準備</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a:p>
            <a:pPr marL="342853" marR="0" lvl="0" indent="-342853" algn="l" defTabSz="914276" rtl="0" eaLnBrk="1" fontAlgn="auto" latinLnBrk="0" hangingPunct="1">
              <a:lnSpc>
                <a:spcPct val="100000"/>
              </a:lnSpc>
              <a:spcBef>
                <a:spcPct val="20000"/>
              </a:spcBef>
              <a:spcAft>
                <a:spcPts val="0"/>
              </a:spcAft>
              <a:buClrTx/>
              <a:buSzTx/>
              <a:tabLst/>
              <a:defRPr/>
            </a:pPr>
            <a:r>
              <a:rPr kumimoji="1" lang="ja-JP" altLang="en-US"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rPr>
              <a:t>５）ごみ処理の方法を決めておく</a:t>
            </a:r>
            <a:endParaRPr kumimoji="1" lang="en-US" altLang="ja-JP" sz="1400" b="0" i="0" u="none" strike="noStrike" kern="1200" cap="none" spc="0" normalizeH="0" baseline="0" noProof="0" dirty="0" smtClean="0">
              <a:ln>
                <a:noFill/>
              </a:ln>
              <a:solidFill>
                <a:schemeClr val="tx1"/>
              </a:solidFill>
              <a:effectLst/>
              <a:uLnTx/>
              <a:uFillTx/>
              <a:latin typeface="ＭＳ 明朝" pitchFamily="17" charset="-128"/>
              <a:ea typeface="ＭＳ 明朝" pitchFamily="17" charset="-128"/>
              <a:cs typeface="+mn-cs"/>
            </a:endParaRPr>
          </a:p>
        </p:txBody>
      </p:sp>
      <p:sp>
        <p:nvSpPr>
          <p:cNvPr id="10" name="テキスト ボックス 9"/>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－２１－</a:t>
            </a:r>
            <a:endParaRPr kumimoji="1" lang="ja-JP" altLang="en-US" sz="1200" dirty="0"/>
          </a:p>
        </p:txBody>
      </p:sp>
    </p:spTree>
    <p:extLst>
      <p:ext uri="{BB962C8B-B14F-4D97-AF65-F5344CB8AC3E}">
        <p14:creationId xmlns:p14="http://schemas.microsoft.com/office/powerpoint/2010/main" xmlns="" val="3031105397"/>
      </p:ext>
    </p:extLst>
  </p:cSld>
  <p:clrMapOvr>
    <a:masterClrMapping/>
  </p:clrMapOvr>
  <mc:AlternateContent xmlns:mc="http://schemas.openxmlformats.org/markup-compatibility/2006">
    <mc:Choice xmlns:p14="http://schemas.microsoft.com/office/powerpoint/2010/main" xmlns="" Requires="p14">
      <p:transition spd="slow" p14:dur="2000" advTm="2000"/>
    </mc:Choice>
    <mc:Fallback>
      <p:transition spd="slow" advTm="2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116632"/>
            <a:ext cx="1088760" cy="307777"/>
          </a:xfrm>
          <a:prstGeom prst="rect">
            <a:avLst/>
          </a:prstGeom>
          <a:noFill/>
        </p:spPr>
        <p:txBody>
          <a:bodyPr wrap="none" rtlCol="0">
            <a:spAutoFit/>
          </a:bodyPr>
          <a:lstStyle/>
          <a:p>
            <a:r>
              <a:rPr kumimoji="1" lang="ja-JP" altLang="en-US" sz="1400" dirty="0" smtClean="0"/>
              <a:t>３－３．支隊</a:t>
            </a:r>
            <a:endParaRPr kumimoji="1" lang="ja-JP" altLang="en-US" sz="1400" dirty="0"/>
          </a:p>
        </p:txBody>
      </p:sp>
      <p:sp>
        <p:nvSpPr>
          <p:cNvPr id="6" name="テキスト ボックス 5"/>
          <p:cNvSpPr txBox="1"/>
          <p:nvPr/>
        </p:nvSpPr>
        <p:spPr>
          <a:xfrm>
            <a:off x="1259632" y="116632"/>
            <a:ext cx="1909497" cy="307777"/>
          </a:xfrm>
          <a:prstGeom prst="rect">
            <a:avLst/>
          </a:prstGeom>
          <a:noFill/>
        </p:spPr>
        <p:txBody>
          <a:bodyPr wrap="none" rtlCol="0">
            <a:spAutoFit/>
          </a:bodyPr>
          <a:lstStyle/>
          <a:p>
            <a:r>
              <a:rPr lang="ja-JP" altLang="en-US" sz="1400" dirty="0" smtClean="0"/>
              <a:t>⑤柳谷戸</a:t>
            </a:r>
            <a:r>
              <a:rPr kumimoji="1" lang="ja-JP" altLang="en-US" sz="1400" dirty="0" smtClean="0"/>
              <a:t>支隊－その１</a:t>
            </a:r>
            <a:endParaRPr kumimoji="1" lang="ja-JP" altLang="en-US" sz="1400" dirty="0"/>
          </a:p>
        </p:txBody>
      </p:sp>
      <p:sp>
        <p:nvSpPr>
          <p:cNvPr id="7" name="テキスト ボックス 6"/>
          <p:cNvSpPr txBox="1"/>
          <p:nvPr/>
        </p:nvSpPr>
        <p:spPr>
          <a:xfrm>
            <a:off x="4427984" y="116632"/>
            <a:ext cx="4533613" cy="276999"/>
          </a:xfrm>
          <a:prstGeom prst="rect">
            <a:avLst/>
          </a:prstGeom>
          <a:noFill/>
        </p:spPr>
        <p:txBody>
          <a:bodyPr wrap="none" rtlCol="0">
            <a:spAutoFit/>
          </a:bodyPr>
          <a:lstStyle/>
          <a:p>
            <a:r>
              <a:rPr kumimoji="1" lang="ja-JP" altLang="en-US" sz="1200" dirty="0" smtClean="0"/>
              <a:t>会議は支隊主催会議、本部招集会議、班別専門会議はその項参照</a:t>
            </a:r>
            <a:endParaRPr kumimoji="1" lang="ja-JP" altLang="en-US" sz="1200" dirty="0"/>
          </a:p>
        </p:txBody>
      </p:sp>
      <p:graphicFrame>
        <p:nvGraphicFramePr>
          <p:cNvPr id="9" name="表 8"/>
          <p:cNvGraphicFramePr>
            <a:graphicFrameLocks noGrp="1"/>
          </p:cNvGraphicFramePr>
          <p:nvPr/>
        </p:nvGraphicFramePr>
        <p:xfrm>
          <a:off x="107504" y="620688"/>
          <a:ext cx="8784979" cy="5436656"/>
        </p:xfrm>
        <a:graphic>
          <a:graphicData uri="http://schemas.openxmlformats.org/drawingml/2006/table">
            <a:tbl>
              <a:tblPr firstRow="1" bandRow="1">
                <a:tableStyleId>{5C22544A-7EE6-4342-B048-85BDC9FD1C3A}</a:tableStyleId>
              </a:tblPr>
              <a:tblGrid>
                <a:gridCol w="504057"/>
                <a:gridCol w="1728191"/>
                <a:gridCol w="1584176"/>
                <a:gridCol w="1296144"/>
                <a:gridCol w="1440160"/>
                <a:gridCol w="1152128"/>
                <a:gridCol w="1080123"/>
              </a:tblGrid>
              <a:tr h="370840">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40">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第１回班長会議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288">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第１回支隊長会議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第２回班長会議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８名）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第２回支隊長会議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第３回班長会議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（参加７名）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第１回支隊全体会議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第４回班長会議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ガイドブック配付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腕章等</a:t>
                      </a:r>
                      <a:endParaRPr kumimoji="1" lang="en-US" altLang="ja-JP" sz="1200" b="0" dirty="0" smtClean="0">
                        <a:solidFill>
                          <a:schemeClr val="tx1"/>
                        </a:solidFill>
                        <a:latin typeface="ＭＳ 明朝" pitchFamily="17" charset="-128"/>
                        <a:ea typeface="ＭＳ 明朝" pitchFamily="17" charset="-128"/>
                      </a:endParaRPr>
                    </a:p>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328">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第５回班長会議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ハンドマイク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第３回支隊長会議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第６回班長会議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アンケート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9936">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支隊長・班長会議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倉庫用消火器</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アンケート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支隊長・班長会議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家庭用消火器引き渡し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－２２－</a:t>
            </a:r>
            <a:endParaRPr kumimoji="1" lang="ja-JP" alt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1" y="548680"/>
          <a:ext cx="9144001" cy="3768206"/>
        </p:xfrm>
        <a:graphic>
          <a:graphicData uri="http://schemas.openxmlformats.org/drawingml/2006/table">
            <a:tbl>
              <a:tblPr/>
              <a:tblGrid>
                <a:gridCol w="251522"/>
                <a:gridCol w="1973773"/>
                <a:gridCol w="2656980"/>
                <a:gridCol w="2339081"/>
                <a:gridCol w="1922645"/>
              </a:tblGrid>
              <a:tr h="289862">
                <a:tc>
                  <a:txBody>
                    <a:bodyPr/>
                    <a:lstStyle/>
                    <a:p>
                      <a:pPr algn="just">
                        <a:spcAft>
                          <a:spcPts val="0"/>
                        </a:spcAft>
                      </a:pPr>
                      <a:endParaRPr lang="en-US" sz="1050" kern="100" dirty="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latin typeface="ＭＳ Ｐ明朝" pitchFamily="18" charset="-128"/>
                          <a:ea typeface="ＭＳ Ｐ明朝" pitchFamily="18" charset="-128"/>
                          <a:cs typeface="Times New Roman"/>
                        </a:rPr>
                        <a:t>実施または配布した資料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latin typeface="ＭＳ Ｐ明朝" pitchFamily="18" charset="-128"/>
                          <a:ea typeface="ＭＳ Ｐ明朝" pitchFamily="18" charset="-128"/>
                          <a:cs typeface="Times New Roman"/>
                        </a:rPr>
                        <a:t>内容</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latin typeface="ＭＳ Ｐ明朝" pitchFamily="18" charset="-128"/>
                          <a:ea typeface="ＭＳ Ｐ明朝" pitchFamily="18" charset="-128"/>
                          <a:cs typeface="Times New Roman"/>
                        </a:rPr>
                        <a:t>２０１４年度目標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latin typeface="ＭＳ Ｐ明朝" pitchFamily="18" charset="-128"/>
                          <a:ea typeface="ＭＳ Ｐ明朝" pitchFamily="18" charset="-128"/>
                          <a:cs typeface="Times New Roman"/>
                        </a:rPr>
                        <a:t>記事</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１</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latin typeface="ＭＳ Ｐ明朝" pitchFamily="18" charset="-128"/>
                          <a:ea typeface="ＭＳ Ｐ明朝" pitchFamily="18" charset="-128"/>
                          <a:cs typeface="Times New Roman"/>
                        </a:rPr>
                        <a:t>防災隊会員名簿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latin typeface="ＭＳ Ｐ明朝" pitchFamily="18" charset="-128"/>
                          <a:ea typeface="ＭＳ Ｐ明朝" pitchFamily="18" charset="-128"/>
                          <a:cs typeface="Times New Roman"/>
                        </a:rPr>
                        <a:t>防災活動に則した内容</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latin typeface="ＭＳ Ｐ明朝" pitchFamily="18" charset="-128"/>
                          <a:ea typeface="ＭＳ Ｐ明朝" pitchFamily="18" charset="-128"/>
                          <a:cs typeface="Times New Roman"/>
                        </a:rPr>
                        <a:t>現状にあった名簿を継続・維持管理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a:latin typeface="ＭＳ Ｐ明朝" pitchFamily="18" charset="-128"/>
                          <a:ea typeface="ＭＳ Ｐ明朝" pitchFamily="18" charset="-128"/>
                          <a:cs typeface="Times New Roman"/>
                        </a:rPr>
                        <a:t>基本は自治会員名簿がベース</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a:latin typeface="ＭＳ Ｐ明朝" pitchFamily="18" charset="-128"/>
                          <a:ea typeface="ＭＳ Ｐ明朝" pitchFamily="18" charset="-128"/>
                          <a:cs typeface="Times New Roman"/>
                        </a:rPr>
                        <a:t>２</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柳谷戸支隊組織表</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活動隊員の組織</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活動隊員の確保　維持</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全体の活動はまだ低調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３</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緊急連絡表</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連絡網は出来たが使った事なし</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固定電話網で緊急時は無理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４</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共助活動の目標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実施はほとんどの項目はこれから</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今後引続き検討</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５</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緊急時直後の体制</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実施は１回のみ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旗出し訓練時はこの体制で行う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手直しながら改善する事</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６</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｢無事です｣の旗</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全員に配布、１回のみ実施</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年</a:t>
                      </a:r>
                      <a:r>
                        <a:rPr lang="en-US" sz="1050" kern="100" dirty="0">
                          <a:latin typeface="ＭＳ Ｐ明朝" pitchFamily="18" charset="-128"/>
                          <a:ea typeface="ＭＳ Ｐ明朝" pitchFamily="18" charset="-128"/>
                          <a:cs typeface="Times New Roman"/>
                        </a:rPr>
                        <a:t>/</a:t>
                      </a:r>
                      <a:r>
                        <a:rPr lang="ja-JP" sz="1050" kern="100" dirty="0">
                          <a:latin typeface="ＭＳ Ｐ明朝" pitchFamily="18" charset="-128"/>
                          <a:ea typeface="ＭＳ Ｐ明朝" pitchFamily="18" charset="-128"/>
                          <a:cs typeface="Times New Roman"/>
                        </a:rPr>
                        <a:t>数回の訓練が必要</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７</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自主防災隊ガイドブック</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全員に配布された</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基本的な事はこれに沿って行う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これがベクトルの方向</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８</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消火器の普及</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これから～年度内に実施</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dirty="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防災機材・備蓄品管理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現状を把握し管理中</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連絡用トランシバーの購入・訓練</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１０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全会員、隊員への広報活動</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全会員に防災隊の現状を広報する</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最重要課題</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初年度全く出来なかった</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１１</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要援護者リストの作成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専門班会議で検討中</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聞き取り、アンケート等により整備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862">
                <a:tc>
                  <a:txBody>
                    <a:bodyPr/>
                    <a:lstStyle/>
                    <a:p>
                      <a:pPr algn="ctr">
                        <a:spcAft>
                          <a:spcPts val="0"/>
                        </a:spcAft>
                      </a:pPr>
                      <a:r>
                        <a:rPr lang="ja-JP" sz="1050" kern="100" dirty="0">
                          <a:latin typeface="ＭＳ Ｐ明朝" pitchFamily="18" charset="-128"/>
                          <a:ea typeface="ＭＳ Ｐ明朝" pitchFamily="18" charset="-128"/>
                          <a:cs typeface="Times New Roman"/>
                        </a:rPr>
                        <a:t>１２</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ＭＳ Ｐ明朝" pitchFamily="18" charset="-128"/>
                          <a:ea typeface="ＭＳ Ｐ明朝" pitchFamily="18" charset="-128"/>
                          <a:cs typeface="Times New Roman"/>
                        </a:rPr>
                        <a:t>防災マップ</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dirty="0">
                        <a:latin typeface="ＭＳ Ｐ明朝" pitchFamily="18" charset="-128"/>
                        <a:ea typeface="ＭＳ Ｐ明朝" pitchFamily="18" charset="-128"/>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現状に沿うよう改定</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ＭＳ Ｐ明朝" pitchFamily="18" charset="-128"/>
                          <a:ea typeface="ＭＳ Ｐ明朝" pitchFamily="18" charset="-128"/>
                          <a:cs typeface="Times New Roman"/>
                        </a:rPr>
                        <a:t>マップの活用</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0" y="4437112"/>
            <a:ext cx="9144000" cy="21390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1" lang="ja-JP" sz="9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sz="1600" b="1" i="0" u="none" strike="noStrike" cap="none" normalizeH="0" baseline="0" dirty="0" smtClean="0">
              <a:ln>
                <a:noFill/>
              </a:ln>
              <a:solidFill>
                <a:srgbClr val="C00000"/>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１）本部</a:t>
            </a:r>
            <a:r>
              <a:rPr kumimoji="1" lang="ja-JP"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支隊</a:t>
            </a:r>
            <a:r>
              <a:rPr kumimoji="1" lang="ja-JP"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支隊内　連絡用の</a:t>
            </a:r>
            <a:r>
              <a:rPr kumimoji="1" lang="ja-JP" sz="1200" b="0" i="0" u="sng"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通信網の構築</a:t>
            </a:r>
            <a:endPar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具体的にはトランシ－バ－の採用である：　これには初期費用および管理費が継続発生し、また将来的な技術的問題の発生も</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考えられる。したがって、まず緊急時に考えられる条件、必要性などを十分協議・理解した上で進める事が大事である。</a:t>
            </a:r>
            <a:endPar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２）家屋の耐震性の診断に関して：阪神淡路大震災では家屋の倒壊と家具の転倒などによる死者が８割以上とあります</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（町田市ホームページによる）。</a:t>
            </a:r>
            <a:endPar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小川の防災マップにも自助の勧めとして挙げています。家具の転倒防止は我々で可能範囲ですが、家屋の耐震に関しては５６年ルール</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で何がどの様に変わって、どのように対策すれば良いか等具体的にまず我々が理解できる講習会を設け、その延長線で会員に広報とし</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Ｐ明朝" pitchFamily="18" charset="-128"/>
                <a:ea typeface="ＭＳ Ｐ明朝" pitchFamily="18" charset="-128"/>
                <a:cs typeface="Times New Roman" pitchFamily="18" charset="0"/>
              </a:rPr>
              <a:t>　　　</a:t>
            </a:r>
            <a:r>
              <a:rPr kumimoji="1" lang="ja-JP"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て説明会を開く事を提案します。現状は良く分かりませんが家屋の耐震診断と聞くだけで「金がかかる」と尻込みするのではと感じています</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 </a:t>
            </a:r>
          </a:p>
        </p:txBody>
      </p:sp>
      <p:sp>
        <p:nvSpPr>
          <p:cNvPr id="5" name="テキスト ボックス 4"/>
          <p:cNvSpPr txBox="1"/>
          <p:nvPr/>
        </p:nvSpPr>
        <p:spPr>
          <a:xfrm>
            <a:off x="179512" y="116632"/>
            <a:ext cx="4318811" cy="523220"/>
          </a:xfrm>
          <a:prstGeom prst="rect">
            <a:avLst/>
          </a:prstGeom>
          <a:noFill/>
        </p:spPr>
        <p:txBody>
          <a:bodyPr wrap="none" rtlCol="0">
            <a:spAutoFit/>
          </a:bodyPr>
          <a:lstStyle/>
          <a:p>
            <a:r>
              <a:rPr kumimoji="1" lang="ja-JP" altLang="en-US" sz="1400" dirty="0" smtClean="0"/>
              <a:t>⑤柳谷戸支隊－その</a:t>
            </a:r>
            <a:r>
              <a:rPr lang="ja-JP" altLang="en-US" sz="1400" dirty="0" smtClean="0"/>
              <a:t>２「主要な活動と２０１４年度目標」</a:t>
            </a:r>
          </a:p>
          <a:p>
            <a:endParaRPr kumimoji="1" lang="ja-JP" altLang="en-US" sz="1400" dirty="0"/>
          </a:p>
        </p:txBody>
      </p:sp>
      <p:sp>
        <p:nvSpPr>
          <p:cNvPr id="6" name="テキスト ボックス 5"/>
          <p:cNvSpPr txBox="1"/>
          <p:nvPr/>
        </p:nvSpPr>
        <p:spPr>
          <a:xfrm>
            <a:off x="179512" y="4437112"/>
            <a:ext cx="2807179" cy="307777"/>
          </a:xfrm>
          <a:prstGeom prst="rect">
            <a:avLst/>
          </a:prstGeom>
          <a:noFill/>
        </p:spPr>
        <p:txBody>
          <a:bodyPr wrap="none" rtlCol="0">
            <a:spAutoFit/>
          </a:bodyPr>
          <a:lstStyle/>
          <a:p>
            <a:r>
              <a:rPr kumimoji="1" lang="ja-JP" altLang="en-US" sz="1400" dirty="0" smtClean="0"/>
              <a:t>⑤柳谷戸支隊－その３「要望事項」</a:t>
            </a:r>
            <a:endParaRPr kumimoji="1" lang="ja-JP" altLang="en-US" sz="1400" dirty="0"/>
          </a:p>
        </p:txBody>
      </p:sp>
      <p:sp>
        <p:nvSpPr>
          <p:cNvPr id="7" name="テキスト ボックス 6"/>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－２３－</a:t>
            </a:r>
            <a:endParaRPr kumimoji="1" lang="ja-JP" alt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137247"/>
            <a:ext cx="1628972" cy="338554"/>
          </a:xfrm>
          <a:prstGeom prst="rect">
            <a:avLst/>
          </a:prstGeom>
          <a:noFill/>
        </p:spPr>
        <p:txBody>
          <a:bodyPr wrap="none" rtlCol="0">
            <a:spAutoFit/>
          </a:bodyPr>
          <a:lstStyle/>
          <a:p>
            <a:r>
              <a:rPr kumimoji="1" lang="ja-JP" altLang="en-US" sz="1600" dirty="0" smtClean="0"/>
              <a:t>３－４．各専門班</a:t>
            </a:r>
            <a:endParaRPr kumimoji="1" lang="ja-JP" altLang="en-US" sz="1600" dirty="0"/>
          </a:p>
        </p:txBody>
      </p:sp>
      <p:sp>
        <p:nvSpPr>
          <p:cNvPr id="4" name="テキスト ボックス 3"/>
          <p:cNvSpPr txBox="1"/>
          <p:nvPr/>
        </p:nvSpPr>
        <p:spPr>
          <a:xfrm>
            <a:off x="1907704" y="152636"/>
            <a:ext cx="3563796" cy="307777"/>
          </a:xfrm>
          <a:prstGeom prst="rect">
            <a:avLst/>
          </a:prstGeom>
          <a:noFill/>
        </p:spPr>
        <p:txBody>
          <a:bodyPr wrap="none" rtlCol="0">
            <a:spAutoFit/>
          </a:bodyPr>
          <a:lstStyle/>
          <a:p>
            <a:r>
              <a:rPr kumimoji="1" lang="ja-JP" altLang="en-US" sz="1400" dirty="0" smtClean="0"/>
              <a:t>①防火・消火班</a:t>
            </a:r>
            <a:r>
              <a:rPr kumimoji="1" lang="ja-JP" altLang="en-US" sz="1400" dirty="0" err="1" smtClean="0"/>
              <a:t>ー</a:t>
            </a:r>
            <a:r>
              <a:rPr kumimoji="1" lang="ja-JP" altLang="en-US" sz="1400" dirty="0" smtClean="0"/>
              <a:t>その１</a:t>
            </a:r>
            <a:r>
              <a:rPr lang="ja-JP" altLang="en-US" sz="1400" dirty="0" smtClean="0"/>
              <a:t>「２０１３年度の活動」</a:t>
            </a:r>
            <a:endParaRPr kumimoji="1" lang="ja-JP" altLang="en-US" sz="1400" dirty="0"/>
          </a:p>
        </p:txBody>
      </p:sp>
      <p:sp>
        <p:nvSpPr>
          <p:cNvPr id="5" name="テキスト ボックス 4"/>
          <p:cNvSpPr txBox="1"/>
          <p:nvPr/>
        </p:nvSpPr>
        <p:spPr>
          <a:xfrm>
            <a:off x="323528" y="5195426"/>
            <a:ext cx="3563796" cy="307777"/>
          </a:xfrm>
          <a:prstGeom prst="rect">
            <a:avLst/>
          </a:prstGeom>
          <a:noFill/>
        </p:spPr>
        <p:txBody>
          <a:bodyPr wrap="none" rtlCol="0">
            <a:spAutoFit/>
          </a:bodyPr>
          <a:lstStyle/>
          <a:p>
            <a:r>
              <a:rPr kumimoji="1" lang="ja-JP" altLang="en-US" sz="1400" dirty="0" smtClean="0"/>
              <a:t>①防火・消火班</a:t>
            </a:r>
            <a:r>
              <a:rPr kumimoji="1" lang="ja-JP" altLang="en-US" sz="1400" dirty="0" err="1" smtClean="0"/>
              <a:t>ー</a:t>
            </a:r>
            <a:r>
              <a:rPr kumimoji="1" lang="ja-JP" altLang="en-US" sz="1400" dirty="0" smtClean="0"/>
              <a:t>その２</a:t>
            </a:r>
            <a:r>
              <a:rPr lang="ja-JP" altLang="en-US" sz="1400" dirty="0" smtClean="0"/>
              <a:t>「２０１４年度の予定」</a:t>
            </a:r>
            <a:endParaRPr kumimoji="1" lang="ja-JP" altLang="en-US" sz="1400" dirty="0"/>
          </a:p>
        </p:txBody>
      </p:sp>
      <p:graphicFrame>
        <p:nvGraphicFramePr>
          <p:cNvPr id="7" name="表 6"/>
          <p:cNvGraphicFramePr>
            <a:graphicFrameLocks noGrp="1"/>
          </p:cNvGraphicFramePr>
          <p:nvPr/>
        </p:nvGraphicFramePr>
        <p:xfrm>
          <a:off x="179512" y="548680"/>
          <a:ext cx="8677473" cy="4602480"/>
        </p:xfrm>
        <a:graphic>
          <a:graphicData uri="http://schemas.openxmlformats.org/drawingml/2006/table">
            <a:tbl>
              <a:tblPr firstRow="1" bandRow="1">
                <a:tableStyleId>{5C22544A-7EE6-4342-B048-85BDC9FD1C3A}</a:tableStyleId>
              </a:tblPr>
              <a:tblGrid>
                <a:gridCol w="564387"/>
                <a:gridCol w="1595853"/>
                <a:gridCol w="1800200"/>
                <a:gridCol w="2736304"/>
                <a:gridCol w="1980729"/>
              </a:tblGrid>
              <a:tr h="288000">
                <a:tc>
                  <a:txBody>
                    <a:bodyPr/>
                    <a:lstStyle/>
                    <a:p>
                      <a:pPr algn="ctr"/>
                      <a:r>
                        <a:rPr kumimoji="1" lang="ja-JP" altLang="en-US" sz="1400" b="0" dirty="0" smtClean="0">
                          <a:solidFill>
                            <a:schemeClr val="tx1"/>
                          </a:solidFill>
                          <a:latin typeface="ＭＳ 明朝" pitchFamily="17" charset="-128"/>
                          <a:ea typeface="ＭＳ 明朝" pitchFamily="17" charset="-128"/>
                        </a:rPr>
                        <a:t>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会議</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街頭消火器増加</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自宅消火器購入斡旋</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スタンドパイプ</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040">
                <a:tc>
                  <a:txBody>
                    <a:bodyPr/>
                    <a:lstStyle/>
                    <a:p>
                      <a:pPr algn="ctr"/>
                      <a:r>
                        <a:rPr kumimoji="1" lang="ja-JP" altLang="en-US" sz="1400" b="0" dirty="0" smtClean="0">
                          <a:solidFill>
                            <a:schemeClr val="tx1"/>
                          </a:solidFill>
                          <a:latin typeface="ＭＳ 明朝" pitchFamily="17" charset="-128"/>
                          <a:ea typeface="ＭＳ 明朝" pitchFamily="17" charset="-128"/>
                        </a:rPr>
                        <a:t>４</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５</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６</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７</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第１回</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申請準備</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８</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メンバー表作成</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９</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第２回</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西小川訓練見学</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１０</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申請</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防災訓練展示</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１１</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第３回</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企画開始</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せんげん防災訓練</a:t>
                      </a:r>
                      <a:endParaRPr kumimoji="1" lang="en-US" altLang="ja-JP" sz="1400" b="0" dirty="0" smtClean="0">
                        <a:solidFill>
                          <a:schemeClr val="tx1"/>
                        </a:solidFill>
                        <a:latin typeface="ＭＳ 明朝" pitchFamily="17" charset="-128"/>
                        <a:ea typeface="ＭＳ 明朝" pitchFamily="17" charset="-128"/>
                      </a:endParaRPr>
                    </a:p>
                    <a:p>
                      <a:r>
                        <a:rPr kumimoji="1" lang="ja-JP" altLang="en-US" sz="1400" b="0" dirty="0" smtClean="0">
                          <a:solidFill>
                            <a:schemeClr val="tx1"/>
                          </a:solidFill>
                          <a:latin typeface="ＭＳ 明朝" pitchFamily="17" charset="-128"/>
                          <a:ea typeface="ＭＳ 明朝" pitchFamily="17" charset="-128"/>
                        </a:rPr>
                        <a:t>放水訓練</a:t>
                      </a:r>
                      <a:r>
                        <a:rPr kumimoji="1" lang="ja-JP" altLang="en-US" sz="1400" b="0" dirty="0" err="1" smtClean="0">
                          <a:solidFill>
                            <a:schemeClr val="tx1"/>
                          </a:solidFill>
                          <a:latin typeface="ＭＳ 明朝" pitchFamily="17" charset="-128"/>
                          <a:ea typeface="ＭＳ 明朝" pitchFamily="17" charset="-128"/>
                        </a:rPr>
                        <a:t>ー</a:t>
                      </a:r>
                      <a:r>
                        <a:rPr kumimoji="1" lang="ja-JP" altLang="en-US" sz="1400" b="0" dirty="0" smtClean="0">
                          <a:solidFill>
                            <a:schemeClr val="tx1"/>
                          </a:solidFill>
                          <a:latin typeface="ＭＳ 明朝" pitchFamily="17" charset="-128"/>
                          <a:ea typeface="ＭＳ 明朝" pitchFamily="17" charset="-128"/>
                        </a:rPr>
                        <a:t>実技</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１２</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半分施工</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アンケートー蜂谷戸パイロット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１</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第４回</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アンケート結果まとめ</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１セット購入</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２</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（管理体制）</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消火器納入</a:t>
                      </a:r>
                      <a:endParaRPr kumimoji="1" lang="en-US" altLang="ja-JP" sz="1400" b="0" dirty="0" smtClean="0">
                        <a:solidFill>
                          <a:schemeClr val="tx1"/>
                        </a:solidFill>
                        <a:latin typeface="ＭＳ 明朝" pitchFamily="17" charset="-128"/>
                        <a:ea typeface="ＭＳ 明朝" pitchFamily="17" charset="-128"/>
                      </a:endParaRPr>
                    </a:p>
                    <a:p>
                      <a:r>
                        <a:rPr kumimoji="1" lang="ja-JP" altLang="en-US" sz="1400" b="0" dirty="0" smtClean="0">
                          <a:solidFill>
                            <a:schemeClr val="tx1"/>
                          </a:solidFill>
                          <a:latin typeface="ＭＳ 明朝" pitchFamily="17" charset="-128"/>
                          <a:ea typeface="ＭＳ 明朝" pitchFamily="17" charset="-128"/>
                        </a:rPr>
                        <a:t>他支隊アンケート実施</a:t>
                      </a:r>
                      <a:endParaRPr kumimoji="1" lang="en-US" altLang="ja-JP" sz="14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各支隊用予算要求</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ctr"/>
                      <a:r>
                        <a:rPr kumimoji="1" lang="ja-JP" altLang="en-US" sz="1400" b="0" dirty="0" smtClean="0">
                          <a:solidFill>
                            <a:schemeClr val="tx1"/>
                          </a:solidFill>
                          <a:latin typeface="ＭＳ 明朝" pitchFamily="17" charset="-128"/>
                          <a:ea typeface="ＭＳ 明朝" pitchFamily="17" charset="-128"/>
                        </a:rPr>
                        <a:t>３</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第５回</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施工完了（２４所）</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latin typeface="ＭＳ 明朝" pitchFamily="17" charset="-128"/>
                          <a:ea typeface="ＭＳ 明朝" pitchFamily="17" charset="-128"/>
                        </a:rPr>
                        <a:t>４支隊で２６０器購入</a:t>
                      </a:r>
                      <a:endParaRPr kumimoji="1" lang="en-US" altLang="ja-JP" sz="1400" b="1" dirty="0" smtClean="0">
                        <a:solidFill>
                          <a:schemeClr val="tx1"/>
                        </a:solidFill>
                        <a:latin typeface="ＭＳ 明朝" pitchFamily="17" charset="-128"/>
                        <a:ea typeface="ＭＳ 明朝" pitchFamily="17" charset="-128"/>
                      </a:endParaRPr>
                    </a:p>
                    <a:p>
                      <a:r>
                        <a:rPr kumimoji="1" lang="ja-JP" altLang="en-US" sz="1400" b="1" dirty="0" smtClean="0">
                          <a:solidFill>
                            <a:schemeClr val="tx1"/>
                          </a:solidFill>
                          <a:latin typeface="ＭＳ 明朝" pitchFamily="17" charset="-128"/>
                          <a:ea typeface="ＭＳ 明朝" pitchFamily="17" charset="-128"/>
                        </a:rPr>
                        <a:t>下小川は来期早々実施</a:t>
                      </a:r>
                      <a:endParaRPr kumimoji="1" lang="ja-JP" altLang="en-US" sz="1400" b="1"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有効性の広報</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323528" y="5445224"/>
            <a:ext cx="8496944" cy="1169551"/>
          </a:xfrm>
          <a:prstGeom prst="rect">
            <a:avLst/>
          </a:prstGeom>
          <a:noFill/>
        </p:spPr>
        <p:txBody>
          <a:bodyPr wrap="square" rtlCol="0">
            <a:spAutoFit/>
          </a:bodyPr>
          <a:lstStyle/>
          <a:p>
            <a:r>
              <a:rPr kumimoji="1" lang="ja-JP" altLang="en-US" sz="1400" dirty="0" smtClean="0">
                <a:latin typeface="ＭＳ 明朝" pitchFamily="17" charset="-128"/>
                <a:ea typeface="ＭＳ 明朝" pitchFamily="17" charset="-128"/>
              </a:rPr>
              <a:t>１）会議：隔月</a:t>
            </a:r>
            <a:endParaRPr kumimoji="1"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２）主要検討テーマ</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　　・出火原因対策　：阪神大震災調査、感震ブレーカー調査　　　　　　　　　　　　４～６月</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　　・延焼対策　　　：小川全地域のマップ作成、延焼防止対策情報収集、広報　　　　年度前半</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　　・スタンドパイプ：有効性の広報、各支隊に消防隊設立、基礎訓練、全支隊に導入　年度前半</a:t>
            </a:r>
            <a:endParaRPr kumimoji="1" lang="ja-JP" altLang="en-US" dirty="0"/>
          </a:p>
        </p:txBody>
      </p:sp>
      <p:sp>
        <p:nvSpPr>
          <p:cNvPr id="9" name="テキスト ボックス 8"/>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－２４－</a:t>
            </a:r>
            <a:endParaRPr kumimoji="1" lang="ja-JP" alt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92696"/>
            <a:ext cx="91440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711200" defTabSz="914400" fontAlgn="base">
              <a:spcBef>
                <a:spcPct val="0"/>
              </a:spcBef>
              <a:spcAft>
                <a:spcPct val="0"/>
              </a:spcAft>
            </a:pPr>
            <a:r>
              <a:rPr kumimoji="1" lang="ja-JP" sz="1200" b="0" i="0" u="sng"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第１回会議　　開催日　６月３０日　場所小川会館</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１．会議の議長選出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議長は持ち回り制とした。</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２．各支隊の活動状況について　　：</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各支隊の全般的活動状況を説明し、意見交換した。（詳細省略）</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３．要援護者のリスト作成について：　難しい問題であるが取り組んでいく事で合意した。民生委員等の</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意見も聞きたいので参加をお願いする。　　　　　（継続協議）</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４．「無事です」の旗について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lang="en-US" altLang="ja-JP" sz="1200" dirty="0" smtClean="0">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この旗の採用には各支隊とも期待しており、意見交換をした。</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５．防災倉庫の管理について　</a:t>
            </a:r>
            <a:r>
              <a:rPr lang="ja-JP" altLang="en-US" sz="1200" dirty="0" smtClean="0">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en-US" altLang="ja-JP" sz="1200" b="0" i="0" u="none" strike="noStrike" cap="none" normalizeH="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防災倉庫の管理を早く防災隊に移行するよう本部に要請する。</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６．その他　　　　　　　　</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各支隊作成の資料等お互いに開示し補完し合う事で合意した。</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sng"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第２回会議　　開催日　９月６日　　場所小川会</a:t>
            </a:r>
            <a:r>
              <a:rPr kumimoji="1" lang="ja-JP" altLang="en-US" sz="1200" b="0" i="0" u="sng"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館</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１．前回よりの継続事項の確認　　：１）要援護者のリストに関し、公的機関からの入手は困難、下記検討</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①民生委員との情報交換、別途実施に向け調整する。（継続協議）</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②要援護者の定義を定め本人調査を進める案（アンケート調査等）。</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２）防災倉庫の管理を防災隊に移管。　　　　　　　　　（完了）</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２．各支隊の活動状況について　　：　各支隊から活動報告があった。（詳細省略）</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３．自治会管理のヘルメットの移管：　本部に調整を依頼。　　　　　　　　　　　　　　　　（完了）</a:t>
            </a:r>
            <a:endPar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４．救出・救護班の合同訓練の提案：　救出・救護班隊員の合同訓練の提案あり（ＡＥＤ</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三角巾、担架等）。</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sng"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第３回会議　　開催日　１１月１６日　　場所小川会館</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１．要援護者のリスト作成の件　　：　今回は２名の民生委員の参加をお願いし、意見交換をした、</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①市の個人情報開示は規制が厳しく、名簿作成には十分注意が必要。</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②原則として小川自治会には名簿作成のための情報開示は出来ない。</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（全世帯が自治会に加入している等の条件あり）</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③情報管理で問題あり。班長等持ち回りでは情報管理出来るか疑問？</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④現実的には隣近所で入居状況を把握するのが限度ではないか。</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7112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⑤目的を要援護者からの申告とすると問題があるかも知れない、</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71120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各世帯の入居者状況を確認するためとしてのアンケートをし</a:t>
            </a:r>
            <a:r>
              <a:rPr lang="en-US" altLang="ja-JP" sz="1200" dirty="0" smtClean="0">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じっくりと時間</a:t>
            </a:r>
            <a:r>
              <a:rPr lang="ja-JP" altLang="en-US" sz="1200" dirty="0" smtClean="0">
                <a:latin typeface="ＭＳ 明朝" pitchFamily="17" charset="-128"/>
                <a:ea typeface="ＭＳ 明朝" pitchFamily="17" charset="-128"/>
                <a:cs typeface="Times New Roman" pitchFamily="18" charset="0"/>
              </a:rPr>
              <a:t>を</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かけて会員の理解を得て</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71120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いくしか方法はないのでは？以上の様な事項も参考にしながら今後検討していく事になった。</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２．救出・救護班の合同訓練実施：　①対象者　　：救出・救護の担当者</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班長までとし、希望者のみ</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②訓練内容　：ＡＥＤ</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三角巾、　担架等</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ja-JP" altLang="en-US" sz="1200" b="0" i="0" u="none" strike="noStrike" cap="none" normalizeH="0" dirty="0" smtClean="0">
                <a:ln>
                  <a:noFill/>
                </a:ln>
                <a:solidFill>
                  <a:schemeClr val="tx1"/>
                </a:solidFill>
                <a:effectLst/>
                <a:latin typeface="ＭＳ 明朝" pitchFamily="17" charset="-128"/>
                <a:ea typeface="ＭＳ 明朝" pitchFamily="17" charset="-128"/>
                <a:cs typeface="Times New Roman" pitchFamily="18" charset="0"/>
              </a:rPr>
              <a:t> </a:t>
            </a:r>
            <a:r>
              <a:rPr lang="ja-JP" altLang="en-US" sz="1200" dirty="0" smtClean="0">
                <a:latin typeface="ＭＳ 明朝" pitchFamily="17" charset="-128"/>
                <a:ea typeface="ＭＳ 明朝" pitchFamily="17" charset="-128"/>
                <a:cs typeface="Times New Roman" pitchFamily="18" charset="0"/>
              </a:rPr>
              <a:t> </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③日時・場所：３月２日</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日</a:t>
            </a:r>
            <a:r>
              <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err="1"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１３００～、場所小川会館</a:t>
            </a:r>
            <a:endPar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３．各支隊の活動状況報告　　　：　各支隊からの報告（詳細省略）</a:t>
            </a:r>
            <a:endParaRPr kumimoji="1" lang="en-US" altLang="ja-JP" sz="12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ＭＳ 明朝" pitchFamily="17" charset="-128"/>
                <a:ea typeface="ＭＳ 明朝" pitchFamily="17" charset="-128"/>
                <a:cs typeface="Times New Roman" pitchFamily="18" charset="0"/>
              </a:rPr>
              <a:t>　　　　　</a:t>
            </a:r>
            <a:r>
              <a:rPr lang="ja-JP" altLang="en-US" sz="1200" u="sng" dirty="0" smtClean="0">
                <a:latin typeface="ＭＳ 明朝" pitchFamily="17" charset="-128"/>
                <a:ea typeface="ＭＳ 明朝" pitchFamily="17" charset="-128"/>
                <a:cs typeface="Times New Roman" pitchFamily="18" charset="0"/>
              </a:rPr>
              <a:t>３月２日（日）１３：００～　約２時間　救出・救護防災訓練実施　　　　３７名参加</a:t>
            </a:r>
            <a:endParaRPr kumimoji="1" lang="ja-JP" altLang="en-US" sz="1200" b="0" i="0" u="sng" strike="noStrike" cap="none" normalizeH="0" baseline="0" dirty="0" smtClean="0">
              <a:ln>
                <a:noFill/>
              </a:ln>
              <a:solidFill>
                <a:schemeClr val="tx1"/>
              </a:solidFill>
              <a:effectLst/>
              <a:latin typeface="ＭＳ 明朝" pitchFamily="17" charset="-128"/>
              <a:ea typeface="ＭＳ 明朝" pitchFamily="17" charset="-128"/>
              <a:cs typeface="ＭＳ Ｐゴシック" pitchFamily="50" charset="-128"/>
            </a:endParaRPr>
          </a:p>
        </p:txBody>
      </p:sp>
      <p:sp>
        <p:nvSpPr>
          <p:cNvPr id="4" name="テキスト ボックス 3"/>
          <p:cNvSpPr txBox="1"/>
          <p:nvPr/>
        </p:nvSpPr>
        <p:spPr>
          <a:xfrm>
            <a:off x="395536" y="404664"/>
            <a:ext cx="3095719" cy="307777"/>
          </a:xfrm>
          <a:prstGeom prst="rect">
            <a:avLst/>
          </a:prstGeom>
          <a:noFill/>
        </p:spPr>
        <p:txBody>
          <a:bodyPr wrap="none" rtlCol="0">
            <a:spAutoFit/>
          </a:bodyPr>
          <a:lstStyle/>
          <a:p>
            <a:r>
              <a:rPr kumimoji="1" lang="ja-JP" altLang="en-US" sz="1400" dirty="0" smtClean="0"/>
              <a:t>②救出・救護班</a:t>
            </a:r>
            <a:r>
              <a:rPr kumimoji="1" lang="ja-JP" altLang="en-US" sz="1400" dirty="0" err="1" smtClean="0"/>
              <a:t>ー</a:t>
            </a:r>
            <a:r>
              <a:rPr lang="ja-JP" altLang="en-US" sz="1400" dirty="0" smtClean="0"/>
              <a:t>「２０１３年度の活動」</a:t>
            </a:r>
            <a:endParaRPr kumimoji="1" lang="ja-JP" altLang="en-US" sz="1400" dirty="0"/>
          </a:p>
        </p:txBody>
      </p:sp>
      <p:sp>
        <p:nvSpPr>
          <p:cNvPr id="5" name="テキスト ボックス 4"/>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－２５－</a:t>
            </a:r>
            <a:endParaRPr kumimoji="1" lang="ja-JP" alt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116632"/>
            <a:ext cx="2114681" cy="307777"/>
          </a:xfrm>
          <a:prstGeom prst="rect">
            <a:avLst/>
          </a:prstGeom>
          <a:noFill/>
        </p:spPr>
        <p:txBody>
          <a:bodyPr wrap="none" rtlCol="0">
            <a:spAutoFit/>
          </a:bodyPr>
          <a:lstStyle/>
          <a:p>
            <a:r>
              <a:rPr kumimoji="1" lang="ja-JP" altLang="en-US" sz="1400" dirty="0" smtClean="0"/>
              <a:t>③</a:t>
            </a:r>
            <a:r>
              <a:rPr lang="ja-JP" altLang="en-US" sz="1400" dirty="0" smtClean="0"/>
              <a:t>２０１３年度実施の訓練</a:t>
            </a:r>
            <a:endParaRPr kumimoji="1" lang="ja-JP" altLang="en-US" sz="1400" dirty="0"/>
          </a:p>
        </p:txBody>
      </p:sp>
      <p:sp>
        <p:nvSpPr>
          <p:cNvPr id="5" name="テキスト ボックス 4"/>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－２６－</a:t>
            </a:r>
            <a:endParaRPr kumimoji="1" lang="ja-JP" altLang="en-US" sz="1200" dirty="0"/>
          </a:p>
        </p:txBody>
      </p:sp>
      <p:graphicFrame>
        <p:nvGraphicFramePr>
          <p:cNvPr id="9" name="表 8"/>
          <p:cNvGraphicFramePr>
            <a:graphicFrameLocks noGrp="1"/>
          </p:cNvGraphicFramePr>
          <p:nvPr/>
        </p:nvGraphicFramePr>
        <p:xfrm>
          <a:off x="179512" y="404664"/>
          <a:ext cx="8640961" cy="5709920"/>
        </p:xfrm>
        <a:graphic>
          <a:graphicData uri="http://schemas.openxmlformats.org/drawingml/2006/table">
            <a:tbl>
              <a:tblPr firstRow="1" bandRow="1">
                <a:tableStyleId>{5C22544A-7EE6-4342-B048-85BDC9FD1C3A}</a:tableStyleId>
              </a:tblPr>
              <a:tblGrid>
                <a:gridCol w="1043608"/>
                <a:gridCol w="1656184"/>
                <a:gridCol w="2052736"/>
                <a:gridCol w="1080120"/>
                <a:gridCol w="755576"/>
                <a:gridCol w="1116634"/>
                <a:gridCol w="936103"/>
              </a:tblGrid>
              <a:tr h="370840">
                <a:tc>
                  <a:txBody>
                    <a:bodyPr/>
                    <a:lstStyle/>
                    <a:p>
                      <a:pPr algn="ctr"/>
                      <a:r>
                        <a:rPr kumimoji="1" lang="ja-JP" altLang="en-US" sz="1400" b="0" dirty="0" smtClean="0">
                          <a:solidFill>
                            <a:schemeClr val="tx1"/>
                          </a:solidFill>
                          <a:latin typeface="ＭＳ 明朝" pitchFamily="17" charset="-128"/>
                          <a:ea typeface="ＭＳ 明朝" pitchFamily="17" charset="-128"/>
                        </a:rPr>
                        <a:t>形式</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名称</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内容</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対象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時期</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主催部門</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参加人員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400" b="0" dirty="0" smtClean="0">
                          <a:solidFill>
                            <a:schemeClr val="tx1"/>
                          </a:solidFill>
                          <a:latin typeface="ＭＳ 明朝" pitchFamily="17" charset="-128"/>
                          <a:ea typeface="ＭＳ 明朝" pitchFamily="17" charset="-128"/>
                        </a:rPr>
                        <a:t>外部講習</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総合水防訓練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防災対策部</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５月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町田市</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６月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小川高校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防災講習会</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責任者</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７月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町田市</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３６</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リーダー講習会</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責任者</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１２月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町田市</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４</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400" b="0" dirty="0" smtClean="0">
                          <a:solidFill>
                            <a:schemeClr val="tx1"/>
                          </a:solidFill>
                          <a:latin typeface="ＭＳ 明朝" pitchFamily="17" charset="-128"/>
                          <a:ea typeface="ＭＳ 明朝" pitchFamily="17" charset="-128"/>
                        </a:rPr>
                        <a:t>図上訓練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立川防災館見学会</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活動隊員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９月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防災隊本部</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３７</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400" b="0" dirty="0" smtClean="0">
                          <a:solidFill>
                            <a:schemeClr val="tx1"/>
                          </a:solidFill>
                          <a:latin typeface="ＭＳ 明朝" pitchFamily="17" charset="-128"/>
                          <a:ea typeface="ＭＳ 明朝" pitchFamily="17" charset="-128"/>
                        </a:rPr>
                        <a:t>個別訓練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救出・救護</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救出救護班</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３月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救出救護班</a:t>
                      </a:r>
                      <a:endParaRPr kumimoji="1" lang="en-US" altLang="ja-JP" sz="1400" b="0" dirty="0" smtClean="0">
                        <a:solidFill>
                          <a:schemeClr val="tx1"/>
                        </a:solidFill>
                        <a:latin typeface="ＭＳ 明朝" pitchFamily="17" charset="-128"/>
                        <a:ea typeface="ＭＳ 明朝" pitchFamily="17" charset="-128"/>
                      </a:endParaRPr>
                    </a:p>
                    <a:p>
                      <a:r>
                        <a:rPr kumimoji="1" lang="ja-JP" altLang="en-US" sz="1400" b="0" dirty="0" smtClean="0">
                          <a:solidFill>
                            <a:schemeClr val="tx1"/>
                          </a:solidFill>
                          <a:latin typeface="ＭＳ 明朝" pitchFamily="17" charset="-128"/>
                          <a:ea typeface="ＭＳ 明朝" pitchFamily="17" charset="-128"/>
                        </a:rPr>
                        <a:t>下小川共催</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３７</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旗出し訓練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全隊員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１０月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全支隊</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約９００</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400" b="0" dirty="0" smtClean="0">
                          <a:solidFill>
                            <a:schemeClr val="tx1"/>
                          </a:solidFill>
                          <a:latin typeface="ＭＳ 明朝" pitchFamily="17" charset="-128"/>
                          <a:ea typeface="ＭＳ 明朝" pitchFamily="17" charset="-128"/>
                        </a:rPr>
                        <a:t>総合訓練</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基礎</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全隊員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１０月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防災隊本部</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２５０</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基礎</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全隊員</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１１月</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ＭＳ 明朝" pitchFamily="17" charset="-128"/>
                          <a:ea typeface="ＭＳ 明朝" pitchFamily="17" charset="-128"/>
                        </a:rPr>
                        <a:t>せんげん</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ＭＳ 明朝" pitchFamily="17" charset="-128"/>
                          <a:ea typeface="ＭＳ 明朝" pitchFamily="17" charset="-128"/>
                        </a:rPr>
                        <a:t>５８</a:t>
                      </a:r>
                      <a:endParaRPr kumimoji="1" lang="ja-JP" altLang="en-US" sz="14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latin typeface="ＭＳ 明朝" pitchFamily="17" charset="-128"/>
                        <a:ea typeface="ＭＳ 明朝"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323528" y="4509120"/>
            <a:ext cx="7545655" cy="1384995"/>
          </a:xfrm>
          <a:prstGeom prst="rect">
            <a:avLst/>
          </a:prstGeom>
          <a:noFill/>
        </p:spPr>
        <p:txBody>
          <a:bodyPr wrap="none" rtlCol="0">
            <a:spAutoFit/>
          </a:bodyPr>
          <a:lstStyle/>
          <a:p>
            <a:r>
              <a:rPr lang="ja-JP" altLang="en-US" sz="1400" u="sng" dirty="0" smtClean="0">
                <a:latin typeface="ＭＳ 明朝" pitchFamily="17" charset="-128"/>
                <a:ea typeface="ＭＳ 明朝" pitchFamily="17" charset="-128"/>
              </a:rPr>
              <a:t>２０１４年度の目標</a:t>
            </a:r>
            <a:endParaRPr lang="en-US" altLang="ja-JP" sz="1400" u="sng"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①全隊員対象の総合基礎訓練を本部主催で実施（起震車の早期予約）</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②その他の個別訓練・総合訓練は各支隊又は防災専門班に一任</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　ただし重複したりしないよう本部事務局に訓練担当を置き調整は行う</a:t>
            </a:r>
            <a:endParaRPr lang="en-US" altLang="ja-JP" sz="1400" dirty="0" smtClean="0">
              <a:latin typeface="ＭＳ 明朝" pitchFamily="17" charset="-128"/>
              <a:ea typeface="ＭＳ 明朝" pitchFamily="17" charset="-128"/>
            </a:endParaRPr>
          </a:p>
          <a:p>
            <a:r>
              <a:rPr lang="ja-JP" altLang="en-US" sz="1400" dirty="0" smtClean="0">
                <a:latin typeface="ＭＳ 明朝" pitchFamily="17" charset="-128"/>
                <a:ea typeface="ＭＳ 明朝" pitchFamily="17" charset="-128"/>
              </a:rPr>
              <a:t>③実戦想定総合訓練を全体として検討</a:t>
            </a:r>
            <a:endParaRPr lang="en-US" altLang="ja-JP" sz="1400" dirty="0" smtClean="0">
              <a:latin typeface="ＭＳ 明朝" pitchFamily="17" charset="-128"/>
              <a:ea typeface="ＭＳ 明朝" pitchFamily="17" charset="-128"/>
            </a:endParaRPr>
          </a:p>
          <a:p>
            <a:r>
              <a:rPr kumimoji="1" lang="ja-JP" altLang="en-US" sz="1400" dirty="0" smtClean="0">
                <a:latin typeface="ＭＳ 明朝" pitchFamily="17" charset="-128"/>
                <a:ea typeface="ＭＳ 明朝" pitchFamily="17" charset="-128"/>
              </a:rPr>
              <a:t>④２０１３年度は実施しなかった、自助の支援のための希望者説明やイベント型訓練も検討</a:t>
            </a:r>
            <a:endParaRPr kumimoji="1" lang="ja-JP" altLang="en-US" sz="1400" dirty="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188640"/>
            <a:ext cx="2922595" cy="307777"/>
          </a:xfrm>
          <a:prstGeom prst="rect">
            <a:avLst/>
          </a:prstGeom>
          <a:noFill/>
        </p:spPr>
        <p:txBody>
          <a:bodyPr wrap="none" rtlCol="0">
            <a:spAutoFit/>
          </a:bodyPr>
          <a:lstStyle/>
          <a:p>
            <a:r>
              <a:rPr lang="ja-JP" altLang="en-US" sz="1400" dirty="0" smtClean="0"/>
              <a:t>④２０１３年度実施の啓発・広報活動</a:t>
            </a:r>
            <a:endParaRPr kumimoji="1" lang="ja-JP" altLang="en-US" sz="1400" dirty="0"/>
          </a:p>
        </p:txBody>
      </p:sp>
      <p:sp>
        <p:nvSpPr>
          <p:cNvPr id="5" name="テキスト ボックス 4"/>
          <p:cNvSpPr txBox="1"/>
          <p:nvPr/>
        </p:nvSpPr>
        <p:spPr>
          <a:xfrm>
            <a:off x="4283968" y="6581001"/>
            <a:ext cx="704039" cy="276999"/>
          </a:xfrm>
          <a:prstGeom prst="rect">
            <a:avLst/>
          </a:prstGeom>
          <a:noFill/>
        </p:spPr>
        <p:txBody>
          <a:bodyPr wrap="none" rtlCol="0">
            <a:spAutoFit/>
          </a:bodyPr>
          <a:lstStyle/>
          <a:p>
            <a:r>
              <a:rPr kumimoji="1" lang="ja-JP" altLang="en-US" sz="1200" dirty="0" smtClean="0"/>
              <a:t>－２７－</a:t>
            </a:r>
            <a:endParaRPr kumimoji="1" lang="ja-JP" altLang="en-US" sz="1200" dirty="0"/>
          </a:p>
        </p:txBody>
      </p:sp>
      <p:graphicFrame>
        <p:nvGraphicFramePr>
          <p:cNvPr id="8" name="表 7"/>
          <p:cNvGraphicFramePr>
            <a:graphicFrameLocks noGrp="1"/>
          </p:cNvGraphicFramePr>
          <p:nvPr/>
        </p:nvGraphicFramePr>
        <p:xfrm>
          <a:off x="323528" y="476672"/>
          <a:ext cx="8424940" cy="3327400"/>
        </p:xfrm>
        <a:graphic>
          <a:graphicData uri="http://schemas.openxmlformats.org/drawingml/2006/table">
            <a:tbl>
              <a:tblPr firstRow="1" bandRow="1">
                <a:tableStyleId>{5C22544A-7EE6-4342-B048-85BDC9FD1C3A}</a:tableStyleId>
              </a:tblPr>
              <a:tblGrid>
                <a:gridCol w="1584176"/>
                <a:gridCol w="2448272"/>
                <a:gridCol w="1584176"/>
                <a:gridCol w="1123328"/>
                <a:gridCol w="1684988"/>
              </a:tblGrid>
              <a:tr h="288032">
                <a:tc>
                  <a:txBody>
                    <a:bodyPr/>
                    <a:lstStyle/>
                    <a:p>
                      <a:pPr algn="ctr"/>
                      <a:r>
                        <a:rPr kumimoji="1" lang="ja-JP" altLang="en-US" sz="1400" dirty="0" smtClean="0">
                          <a:solidFill>
                            <a:schemeClr val="tx1"/>
                          </a:solidFill>
                          <a:latin typeface="ＭＳ 明朝" pitchFamily="17" charset="-128"/>
                          <a:ea typeface="ＭＳ 明朝" pitchFamily="17" charset="-128"/>
                        </a:rPr>
                        <a:t>手段（媒体）</a:t>
                      </a:r>
                      <a:endParaRPr kumimoji="1" lang="ja-JP" altLang="en-US" sz="140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明朝" pitchFamily="17" charset="-128"/>
                          <a:ea typeface="ＭＳ 明朝" pitchFamily="17" charset="-128"/>
                        </a:rPr>
                        <a:t>タイトル（内容）</a:t>
                      </a:r>
                      <a:endParaRPr kumimoji="1" lang="ja-JP" altLang="en-US" sz="140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明朝" pitchFamily="17" charset="-128"/>
                          <a:ea typeface="ＭＳ 明朝" pitchFamily="17" charset="-128"/>
                        </a:rPr>
                        <a:t>発行元</a:t>
                      </a:r>
                      <a:endParaRPr kumimoji="1" lang="ja-JP" altLang="en-US" sz="140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明朝" pitchFamily="17" charset="-128"/>
                          <a:ea typeface="ＭＳ 明朝" pitchFamily="17" charset="-128"/>
                        </a:rPr>
                        <a:t>回数</a:t>
                      </a:r>
                      <a:endParaRPr kumimoji="1" lang="ja-JP" altLang="en-US" sz="140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明朝" pitchFamily="17" charset="-128"/>
                          <a:ea typeface="ＭＳ 明朝" pitchFamily="17" charset="-128"/>
                        </a:rPr>
                        <a:t>備考</a:t>
                      </a:r>
                      <a:endParaRPr kumimoji="1" lang="ja-JP" altLang="en-US" sz="140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7232">
                <a:tc>
                  <a:txBody>
                    <a:bodyPr/>
                    <a:lstStyle/>
                    <a:p>
                      <a:r>
                        <a:rPr kumimoji="1" lang="ja-JP" altLang="en-US" sz="1400" dirty="0" smtClean="0">
                          <a:latin typeface="ＭＳ 明朝" pitchFamily="17" charset="-128"/>
                          <a:ea typeface="ＭＳ 明朝" pitchFamily="17" charset="-128"/>
                        </a:rPr>
                        <a:t>マニュアル等</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ガイドブック</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自主防災隊本部</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１</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0464">
                <a:tc>
                  <a:txBody>
                    <a:bodyPr/>
                    <a:lstStyle/>
                    <a:p>
                      <a:r>
                        <a:rPr kumimoji="1" lang="ja-JP" altLang="en-US" sz="1400" dirty="0" smtClean="0">
                          <a:latin typeface="ＭＳ 明朝" pitchFamily="17" charset="-128"/>
                          <a:ea typeface="ＭＳ 明朝" pitchFamily="17" charset="-128"/>
                        </a:rPr>
                        <a:t>広報誌</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自治会だより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自治会総務部</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７</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下記</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696">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せんげん支隊便り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せんげん支隊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９</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936">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かえで防災通信</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かえで支隊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１</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168">
                <a:tc>
                  <a:txBody>
                    <a:bodyPr/>
                    <a:lstStyle/>
                    <a:p>
                      <a:endParaRPr kumimoji="1" lang="ja-JP" altLang="en-US" sz="140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蜂谷戸防災瓦版</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蜂谷戸支隊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３</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5400">
                <a:tc>
                  <a:txBody>
                    <a:bodyPr/>
                    <a:lstStyle/>
                    <a:p>
                      <a:r>
                        <a:rPr kumimoji="1" lang="ja-JP" altLang="en-US" sz="1400" dirty="0" smtClean="0">
                          <a:latin typeface="ＭＳ 明朝" pitchFamily="17" charset="-128"/>
                          <a:ea typeface="ＭＳ 明朝" pitchFamily="17" charset="-128"/>
                        </a:rPr>
                        <a:t>ホームページ</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広報誌は全て掲載</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自治会総務部</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r>
                        <a:rPr kumimoji="1" lang="ja-JP" altLang="en-US" sz="1400" dirty="0" smtClean="0">
                          <a:latin typeface="ＭＳ 明朝" pitchFamily="17" charset="-128"/>
                          <a:ea typeface="ＭＳ 明朝" pitchFamily="17" charset="-128"/>
                        </a:rPr>
                        <a:t>アンケート</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家庭用消火器の購入斡旋と</a:t>
                      </a:r>
                      <a:endParaRPr kumimoji="1" lang="en-US" altLang="ja-JP" sz="1400" dirty="0" smtClean="0">
                        <a:latin typeface="ＭＳ 明朝" pitchFamily="17" charset="-128"/>
                        <a:ea typeface="ＭＳ 明朝" pitchFamily="17" charset="-128"/>
                      </a:endParaRPr>
                    </a:p>
                    <a:p>
                      <a:r>
                        <a:rPr kumimoji="1" lang="ja-JP" altLang="en-US" sz="1400" dirty="0" smtClean="0">
                          <a:latin typeface="ＭＳ 明朝" pitchFamily="17" charset="-128"/>
                          <a:ea typeface="ＭＳ 明朝" pitchFamily="17" charset="-128"/>
                        </a:rPr>
                        <a:t>古い消火器の回収</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各支隊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276" rtl="0" eaLnBrk="1" fontAlgn="auto" latinLnBrk="0" hangingPunct="1">
                        <a:lnSpc>
                          <a:spcPct val="100000"/>
                        </a:lnSpc>
                        <a:spcBef>
                          <a:spcPts val="0"/>
                        </a:spcBef>
                        <a:spcAft>
                          <a:spcPts val="0"/>
                        </a:spcAft>
                        <a:buClrTx/>
                        <a:buSzTx/>
                        <a:buFontTx/>
                        <a:buNone/>
                        <a:tabLst/>
                        <a:defRPr/>
                      </a:pPr>
                      <a:r>
                        <a:rPr kumimoji="1" lang="ja-JP" altLang="en-US" sz="1400" dirty="0" smtClean="0">
                          <a:latin typeface="ＭＳ 明朝" pitchFamily="17" charset="-128"/>
                          <a:ea typeface="ＭＳ 明朝"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下小川支隊は</a:t>
                      </a:r>
                      <a:endParaRPr kumimoji="1" lang="en-US" altLang="ja-JP" sz="1400" dirty="0" smtClean="0">
                        <a:latin typeface="ＭＳ 明朝" pitchFamily="17" charset="-128"/>
                        <a:ea typeface="ＭＳ 明朝" pitchFamily="17" charset="-128"/>
                      </a:endParaRPr>
                    </a:p>
                    <a:p>
                      <a:r>
                        <a:rPr kumimoji="1" lang="ja-JP" altLang="en-US" sz="1400" smtClean="0">
                          <a:latin typeface="ＭＳ 明朝" pitchFamily="17" charset="-128"/>
                          <a:ea typeface="ＭＳ 明朝" pitchFamily="17" charset="-128"/>
                        </a:rPr>
                        <a:t>１４年度早々実施</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1864">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次年度体制と方針</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せんげん支隊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明朝" pitchFamily="17" charset="-128"/>
                          <a:ea typeface="ＭＳ 明朝" pitchFamily="17" charset="-128"/>
                        </a:rPr>
                        <a:t>１</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400" dirty="0" smtClean="0">
                          <a:latin typeface="ＭＳ 明朝" pitchFamily="17" charset="-128"/>
                          <a:ea typeface="ＭＳ 明朝" pitchFamily="17" charset="-128"/>
                        </a:rPr>
                        <a:t>青パト放送</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自宅の備え</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自治会青パト隊</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276" rtl="0" eaLnBrk="1" fontAlgn="auto" latinLnBrk="0" hangingPunct="1">
                        <a:lnSpc>
                          <a:spcPct val="100000"/>
                        </a:lnSpc>
                        <a:spcBef>
                          <a:spcPts val="0"/>
                        </a:spcBef>
                        <a:spcAft>
                          <a:spcPts val="0"/>
                        </a:spcAft>
                        <a:buClrTx/>
                        <a:buSzTx/>
                        <a:buFontTx/>
                        <a:buNone/>
                        <a:tabLst/>
                        <a:defRPr/>
                      </a:pPr>
                      <a:r>
                        <a:rPr kumimoji="1" lang="ja-JP" altLang="en-US" sz="1400" dirty="0" smtClean="0">
                          <a:latin typeface="ＭＳ 明朝" pitchFamily="17" charset="-128"/>
                          <a:ea typeface="ＭＳ 明朝" pitchFamily="17"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明朝" pitchFamily="17" charset="-128"/>
                          <a:ea typeface="ＭＳ 明朝" pitchFamily="17" charset="-128"/>
                        </a:rPr>
                        <a:t>毎日放送</a:t>
                      </a:r>
                      <a:endParaRPr kumimoji="1" lang="ja-JP" altLang="en-US" sz="1400" dirty="0">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nvGraphicFramePr>
        <p:xfrm>
          <a:off x="323529" y="4249825"/>
          <a:ext cx="8424936" cy="2608175"/>
        </p:xfrm>
        <a:graphic>
          <a:graphicData uri="http://schemas.openxmlformats.org/drawingml/2006/table">
            <a:tbl>
              <a:tblPr firstRow="1" bandRow="1">
                <a:tableStyleId>{5C22544A-7EE6-4342-B048-85BDC9FD1C3A}</a:tableStyleId>
              </a:tblPr>
              <a:tblGrid>
                <a:gridCol w="637180"/>
                <a:gridCol w="1628349"/>
                <a:gridCol w="6159407"/>
              </a:tblGrid>
              <a:tr h="195565">
                <a:tc>
                  <a:txBody>
                    <a:bodyPr/>
                    <a:lstStyle/>
                    <a:p>
                      <a:pPr algn="ctr"/>
                      <a:r>
                        <a:rPr kumimoji="1" lang="ja-JP" altLang="en-US" sz="1200" b="0" dirty="0" smtClean="0">
                          <a:solidFill>
                            <a:schemeClr val="tx1"/>
                          </a:solidFill>
                          <a:latin typeface="ＭＳ 明朝" pitchFamily="17" charset="-128"/>
                          <a:ea typeface="ＭＳ 明朝" pitchFamily="17" charset="-128"/>
                        </a:rPr>
                        <a:t>月号</a:t>
                      </a:r>
                      <a:endParaRPr kumimoji="1" lang="ja-JP" altLang="en-US" sz="1200" b="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内　　　　容</a:t>
                      </a:r>
                      <a:endParaRPr kumimoji="1" lang="ja-JP" altLang="en-US" sz="1200" b="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5719">
                <a:tc>
                  <a:txBody>
                    <a:bodyPr/>
                    <a:lstStyle/>
                    <a:p>
                      <a:pPr algn="ctr"/>
                      <a:r>
                        <a:rPr kumimoji="1" lang="ja-JP" altLang="en-US" sz="1200" dirty="0" smtClean="0">
                          <a:solidFill>
                            <a:schemeClr val="tx1"/>
                          </a:solidFill>
                          <a:latin typeface="ＭＳ 明朝" pitchFamily="17" charset="-128"/>
                          <a:ea typeface="ＭＳ 明朝" pitchFamily="17" charset="-128"/>
                        </a:rPr>
                        <a:t>６</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防災・減災特集</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・自主防災隊本格活動開始　　・主な年間予定（９項目）</a:t>
                      </a:r>
                      <a:endParaRPr kumimoji="1" lang="en-US" altLang="ja-JP" sz="1200" dirty="0" smtClean="0">
                        <a:solidFill>
                          <a:schemeClr val="tx1"/>
                        </a:solidFill>
                        <a:latin typeface="ＭＳ 明朝" pitchFamily="17" charset="-128"/>
                        <a:ea typeface="ＭＳ 明朝" pitchFamily="17" charset="-128"/>
                      </a:endParaRPr>
                    </a:p>
                    <a:p>
                      <a:r>
                        <a:rPr kumimoji="1" lang="ja-JP" altLang="en-US" sz="1200" dirty="0" smtClean="0">
                          <a:solidFill>
                            <a:schemeClr val="tx1"/>
                          </a:solidFill>
                          <a:latin typeface="ＭＳ 明朝" pitchFamily="17" charset="-128"/>
                          <a:ea typeface="ＭＳ 明朝" pitchFamily="17" charset="-128"/>
                        </a:rPr>
                        <a:t>・自主防災隊責任者　　　　　・啓発記事「自宅の備えを見直して下さい」</a:t>
                      </a:r>
                      <a:endParaRPr kumimoji="1" lang="en-US" altLang="ja-JP" sz="1200" dirty="0" smtClean="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5209">
                <a:tc>
                  <a:txBody>
                    <a:bodyPr/>
                    <a:lstStyle/>
                    <a:p>
                      <a:pPr algn="ctr"/>
                      <a:r>
                        <a:rPr kumimoji="1" lang="ja-JP" altLang="en-US" sz="1200" dirty="0" smtClean="0">
                          <a:solidFill>
                            <a:schemeClr val="tx1"/>
                          </a:solidFill>
                          <a:latin typeface="ＭＳ 明朝" pitchFamily="17" charset="-128"/>
                          <a:ea typeface="ＭＳ 明朝" pitchFamily="17" charset="-128"/>
                        </a:rPr>
                        <a:t>８</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ＴＯＰ記事</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・防災見学会の申込受付</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565">
                <a:tc>
                  <a:txBody>
                    <a:bodyPr/>
                    <a:lstStyle/>
                    <a:p>
                      <a:pPr algn="ctr"/>
                      <a:r>
                        <a:rPr kumimoji="1" lang="ja-JP" altLang="en-US" sz="1200" dirty="0" smtClean="0">
                          <a:solidFill>
                            <a:schemeClr val="tx1"/>
                          </a:solidFill>
                          <a:latin typeface="ＭＳ 明朝" pitchFamily="17" charset="-128"/>
                          <a:ea typeface="ＭＳ 明朝" pitchFamily="17" charset="-128"/>
                        </a:rPr>
                        <a:t>９</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明朝" pitchFamily="17" charset="-128"/>
                          <a:ea typeface="ＭＳ 明朝" pitchFamily="17" charset="-128"/>
                        </a:rPr>
                        <a:t>ＴＯＰ記事</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・自主防災訓練のお知らせ</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565">
                <a:tc>
                  <a:txBody>
                    <a:bodyPr/>
                    <a:lstStyle/>
                    <a:p>
                      <a:pPr algn="ctr"/>
                      <a:r>
                        <a:rPr kumimoji="1" lang="ja-JP" altLang="en-US" sz="1200" dirty="0" smtClean="0">
                          <a:solidFill>
                            <a:schemeClr val="tx1"/>
                          </a:solidFill>
                          <a:latin typeface="ＭＳ 明朝" pitchFamily="17" charset="-128"/>
                          <a:ea typeface="ＭＳ 明朝" pitchFamily="17" charset="-128"/>
                        </a:rPr>
                        <a:t>１０</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明朝" pitchFamily="17" charset="-128"/>
                          <a:ea typeface="ＭＳ 明朝" pitchFamily="17" charset="-128"/>
                        </a:rPr>
                        <a:t>ＴＯＰ記事</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・自主防災訓練のお知らせー追加情報　　・防災見学会の報告</a:t>
                      </a:r>
                      <a:endParaRPr kumimoji="1" lang="en-US" altLang="ja-JP" sz="1200" dirty="0" smtClean="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0392">
                <a:tc>
                  <a:txBody>
                    <a:bodyPr/>
                    <a:lstStyle/>
                    <a:p>
                      <a:pPr algn="ctr"/>
                      <a:r>
                        <a:rPr kumimoji="1" lang="ja-JP" altLang="en-US" sz="1200" dirty="0" smtClean="0">
                          <a:solidFill>
                            <a:schemeClr val="tx1"/>
                          </a:solidFill>
                          <a:latin typeface="ＭＳ 明朝" pitchFamily="17" charset="-128"/>
                          <a:ea typeface="ＭＳ 明朝" pitchFamily="17" charset="-128"/>
                        </a:rPr>
                        <a:t>１１</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・自主防災訓練実施報告</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1120">
                <a:tc>
                  <a:txBody>
                    <a:bodyPr/>
                    <a:lstStyle/>
                    <a:p>
                      <a:pPr algn="ctr"/>
                      <a:r>
                        <a:rPr kumimoji="1" lang="ja-JP" altLang="en-US" sz="1200" dirty="0" smtClean="0">
                          <a:solidFill>
                            <a:schemeClr val="tx1"/>
                          </a:solidFill>
                          <a:latin typeface="ＭＳ 明朝" pitchFamily="17" charset="-128"/>
                          <a:ea typeface="ＭＳ 明朝" pitchFamily="17" charset="-128"/>
                        </a:rPr>
                        <a:t>１２</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・防災対策に東京都の助成金支給決定　　・街頭消火器大増設</a:t>
                      </a:r>
                      <a:endParaRPr kumimoji="1" lang="en-US" altLang="ja-JP" sz="1200" dirty="0" smtClean="0">
                        <a:solidFill>
                          <a:schemeClr val="tx1"/>
                        </a:solidFill>
                        <a:latin typeface="ＭＳ 明朝" pitchFamily="17" charset="-128"/>
                        <a:ea typeface="ＭＳ 明朝" pitchFamily="17" charset="-128"/>
                      </a:endParaRPr>
                    </a:p>
                    <a:p>
                      <a:r>
                        <a:rPr kumimoji="1" lang="ja-JP" altLang="en-US" sz="1200" dirty="0" smtClean="0">
                          <a:solidFill>
                            <a:schemeClr val="tx1"/>
                          </a:solidFill>
                          <a:latin typeface="ＭＳ 明朝" pitchFamily="17" charset="-128"/>
                          <a:ea typeface="ＭＳ 明朝" pitchFamily="17" charset="-128"/>
                        </a:rPr>
                        <a:t>・せんげん支隊独自の防災訓練実施報告</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96681">
                <a:tc>
                  <a:txBody>
                    <a:bodyPr/>
                    <a:lstStyle/>
                    <a:p>
                      <a:pPr algn="ctr"/>
                      <a:r>
                        <a:rPr kumimoji="1" lang="ja-JP" altLang="en-US" sz="1200" dirty="0" smtClean="0">
                          <a:solidFill>
                            <a:schemeClr val="tx1"/>
                          </a:solidFill>
                          <a:latin typeface="ＭＳ 明朝" pitchFamily="17" charset="-128"/>
                          <a:ea typeface="ＭＳ 明朝" pitchFamily="17" charset="-128"/>
                        </a:rPr>
                        <a:t>３</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防災・減災特集</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ＭＳ 明朝" pitchFamily="17" charset="-128"/>
                          <a:ea typeface="ＭＳ 明朝" pitchFamily="17" charset="-128"/>
                        </a:rPr>
                        <a:t>・無事です</a:t>
                      </a:r>
                      <a:r>
                        <a:rPr kumimoji="1" lang="ja-JP" altLang="en-US" sz="1200" dirty="0" err="1" smtClean="0">
                          <a:solidFill>
                            <a:schemeClr val="tx1"/>
                          </a:solidFill>
                          <a:latin typeface="ＭＳ 明朝" pitchFamily="17" charset="-128"/>
                          <a:ea typeface="ＭＳ 明朝" pitchFamily="17" charset="-128"/>
                        </a:rPr>
                        <a:t>の</a:t>
                      </a:r>
                      <a:r>
                        <a:rPr kumimoji="1" lang="ja-JP" altLang="en-US" sz="1200" dirty="0" smtClean="0">
                          <a:solidFill>
                            <a:schemeClr val="tx1"/>
                          </a:solidFill>
                          <a:latin typeface="ＭＳ 明朝" pitchFamily="17" charset="-128"/>
                          <a:ea typeface="ＭＳ 明朝" pitchFamily="17" charset="-128"/>
                        </a:rPr>
                        <a:t>旗はいつ出すのか　　・近助の重要性　　・自助のお手伝い</a:t>
                      </a:r>
                      <a:endParaRPr kumimoji="1" lang="en-US" altLang="ja-JP" sz="1200" dirty="0" smtClean="0">
                        <a:solidFill>
                          <a:schemeClr val="tx1"/>
                        </a:solidFill>
                        <a:latin typeface="ＭＳ 明朝" pitchFamily="17" charset="-128"/>
                        <a:ea typeface="ＭＳ 明朝" pitchFamily="17" charset="-128"/>
                      </a:endParaRPr>
                    </a:p>
                    <a:p>
                      <a:r>
                        <a:rPr kumimoji="1" lang="ja-JP" altLang="en-US" sz="1200" dirty="0" smtClean="0">
                          <a:solidFill>
                            <a:schemeClr val="tx1"/>
                          </a:solidFill>
                          <a:latin typeface="ＭＳ 明朝" pitchFamily="17" charset="-128"/>
                          <a:ea typeface="ＭＳ 明朝" pitchFamily="17" charset="-128"/>
                        </a:rPr>
                        <a:t>・自主防災隊の機材・備品　　・救出・救護活動の訓練実施</a:t>
                      </a:r>
                      <a:endParaRPr kumimoji="1" lang="en-US" altLang="ja-JP" sz="1200" dirty="0" smtClean="0">
                        <a:solidFill>
                          <a:schemeClr val="tx1"/>
                        </a:solidFill>
                        <a:latin typeface="ＭＳ 明朝" pitchFamily="17" charset="-128"/>
                        <a:ea typeface="ＭＳ 明朝" pitchFamily="17" charset="-128"/>
                      </a:endParaRPr>
                    </a:p>
                    <a:p>
                      <a:r>
                        <a:rPr kumimoji="1" lang="ja-JP" altLang="en-US" sz="1200" dirty="0" smtClean="0">
                          <a:solidFill>
                            <a:schemeClr val="tx1"/>
                          </a:solidFill>
                          <a:latin typeface="ＭＳ 明朝" pitchFamily="17" charset="-128"/>
                          <a:ea typeface="ＭＳ 明朝" pitchFamily="17" charset="-128"/>
                        </a:rPr>
                        <a:t>・防災で使われる用語の統一</a:t>
                      </a: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5719">
                <a:tc>
                  <a:txBody>
                    <a:bodyPr/>
                    <a:lstStyle/>
                    <a:p>
                      <a:pPr algn="ctr"/>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solidFill>
                          <a:schemeClr val="tx1"/>
                        </a:solidFill>
                        <a:latin typeface="ＭＳ 明朝" pitchFamily="17" charset="-128"/>
                        <a:ea typeface="ＭＳ 明朝" pitchFamily="17"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467544" y="3933056"/>
            <a:ext cx="2749471" cy="307777"/>
          </a:xfrm>
          <a:prstGeom prst="rect">
            <a:avLst/>
          </a:prstGeom>
          <a:noFill/>
        </p:spPr>
        <p:txBody>
          <a:bodyPr wrap="none" rtlCol="0">
            <a:spAutoFit/>
          </a:bodyPr>
          <a:lstStyle/>
          <a:p>
            <a:r>
              <a:rPr lang="ja-JP" altLang="en-US" sz="1400" dirty="0" smtClean="0"/>
              <a:t>２０１３年度自治会だより掲載記事</a:t>
            </a:r>
            <a:endParaRPr kumimoji="1" lang="ja-JP" alt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3" y="188640"/>
            <a:ext cx="3198311" cy="338554"/>
          </a:xfrm>
          <a:prstGeom prst="rect">
            <a:avLst/>
          </a:prstGeom>
          <a:noFill/>
        </p:spPr>
        <p:txBody>
          <a:bodyPr wrap="none" rtlCol="0">
            <a:spAutoFit/>
          </a:bodyPr>
          <a:lstStyle/>
          <a:p>
            <a:r>
              <a:rPr kumimoji="1" lang="ja-JP" altLang="en-US" sz="1600" dirty="0" smtClean="0"/>
              <a:t>３－２．自主防災隊本部　　　　　　　</a:t>
            </a:r>
            <a:endParaRPr kumimoji="1" lang="ja-JP" altLang="en-US" sz="1600" dirty="0"/>
          </a:p>
        </p:txBody>
      </p:sp>
      <p:graphicFrame>
        <p:nvGraphicFramePr>
          <p:cNvPr id="5" name="表 4"/>
          <p:cNvGraphicFramePr>
            <a:graphicFrameLocks noGrp="1"/>
          </p:cNvGraphicFramePr>
          <p:nvPr/>
        </p:nvGraphicFramePr>
        <p:xfrm>
          <a:off x="-1" y="548680"/>
          <a:ext cx="9144001" cy="5957768"/>
        </p:xfrm>
        <a:graphic>
          <a:graphicData uri="http://schemas.openxmlformats.org/drawingml/2006/table">
            <a:tbl>
              <a:tblPr firstRow="1" bandRow="1">
                <a:tableStyleId>{5C22544A-7EE6-4342-B048-85BDC9FD1C3A}</a:tableStyleId>
              </a:tblPr>
              <a:tblGrid>
                <a:gridCol w="539554"/>
                <a:gridCol w="1728192"/>
                <a:gridCol w="1440160"/>
                <a:gridCol w="1152128"/>
                <a:gridCol w="1713217"/>
                <a:gridCol w="1264464"/>
                <a:gridCol w="1306286"/>
              </a:tblGrid>
              <a:tr h="370840">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制度・組織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第１回責任者全体会議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規約制定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組織と責任者確立</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かえで倉庫</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特別予算承認</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（定期総会）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班別専門会議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ＨＰ防災</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コーナー開設</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社協交流の会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町田市総合水防訓練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第１回支隊長会議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smtClean="0">
                          <a:solidFill>
                            <a:schemeClr val="tx1"/>
                          </a:solidFill>
                          <a:latin typeface="ＭＳ 明朝" pitchFamily="17" charset="-128"/>
                          <a:ea typeface="ＭＳ 明朝" pitchFamily="17" charset="-128"/>
                        </a:rPr>
                        <a:t>緊急本部会議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自治会だより</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防災特集</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小川高校防災訓練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（参加３６名）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防災ボランテイア会議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町田市防災訓練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東京都補助金</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申請</a:t>
                      </a:r>
                      <a:r>
                        <a:rPr kumimoji="1" lang="ja-JP" altLang="en-US" sz="1200" b="0" dirty="0" err="1" smtClean="0">
                          <a:solidFill>
                            <a:schemeClr val="tx1"/>
                          </a:solidFill>
                          <a:latin typeface="ＭＳ 明朝" pitchFamily="17" charset="-128"/>
                          <a:ea typeface="ＭＳ 明朝" pitchFamily="17" charset="-128"/>
                        </a:rPr>
                        <a:t>ー</a:t>
                      </a:r>
                      <a:r>
                        <a:rPr kumimoji="1" lang="ja-JP" altLang="en-US" sz="1200" b="0" dirty="0" smtClean="0">
                          <a:solidFill>
                            <a:schemeClr val="tx1"/>
                          </a:solidFill>
                          <a:latin typeface="ＭＳ 明朝" pitchFamily="17" charset="-128"/>
                          <a:ea typeface="ＭＳ 明朝" pitchFamily="17" charset="-128"/>
                        </a:rPr>
                        <a:t>２０万円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（参加３７名）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防災ガイドブック発行</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（参加２５０名）</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（参加率７５％）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ヘルメット腕章</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支隊の旗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プラカード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328">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本部役員合同会議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改善ＰＴ発足</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本部役員合同会議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　継続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４名）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ハンドマイク５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補助金支給決定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（３月入金）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本部役員合同会議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　継続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本部役員合同会議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規約改定案作成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備蓄品補充</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倉庫用消火器</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第２回支隊長会議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第３回支隊長会議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改善ＰＴ報告</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自治会だより</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防災特集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補助金入金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－１３－</a:t>
            </a:r>
            <a:endParaRPr kumimoji="1" lang="ja-JP" alt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116632"/>
            <a:ext cx="1218603" cy="338554"/>
          </a:xfrm>
          <a:prstGeom prst="rect">
            <a:avLst/>
          </a:prstGeom>
          <a:noFill/>
        </p:spPr>
        <p:txBody>
          <a:bodyPr wrap="none" rtlCol="0">
            <a:spAutoFit/>
          </a:bodyPr>
          <a:lstStyle/>
          <a:p>
            <a:r>
              <a:rPr kumimoji="1" lang="ja-JP" altLang="en-US" sz="1600" dirty="0" smtClean="0"/>
              <a:t>３－３．支隊</a:t>
            </a:r>
            <a:endParaRPr kumimoji="1" lang="ja-JP" altLang="en-US" sz="1600" dirty="0"/>
          </a:p>
        </p:txBody>
      </p:sp>
      <p:sp>
        <p:nvSpPr>
          <p:cNvPr id="6" name="テキスト ボックス 5"/>
          <p:cNvSpPr txBox="1"/>
          <p:nvPr/>
        </p:nvSpPr>
        <p:spPr>
          <a:xfrm>
            <a:off x="1403648" y="116632"/>
            <a:ext cx="2073003" cy="307777"/>
          </a:xfrm>
          <a:prstGeom prst="rect">
            <a:avLst/>
          </a:prstGeom>
          <a:noFill/>
        </p:spPr>
        <p:txBody>
          <a:bodyPr wrap="none" rtlCol="0">
            <a:spAutoFit/>
          </a:bodyPr>
          <a:lstStyle/>
          <a:p>
            <a:r>
              <a:rPr kumimoji="1" lang="ja-JP" altLang="en-US" sz="1400" dirty="0" smtClean="0"/>
              <a:t>①せんげん支隊－その１</a:t>
            </a:r>
            <a:endParaRPr kumimoji="1" lang="ja-JP" altLang="en-US" sz="1400" dirty="0"/>
          </a:p>
        </p:txBody>
      </p:sp>
      <p:sp>
        <p:nvSpPr>
          <p:cNvPr id="7" name="テキスト ボックス 6"/>
          <p:cNvSpPr txBox="1"/>
          <p:nvPr/>
        </p:nvSpPr>
        <p:spPr>
          <a:xfrm>
            <a:off x="4355976" y="116632"/>
            <a:ext cx="4533613" cy="276999"/>
          </a:xfrm>
          <a:prstGeom prst="rect">
            <a:avLst/>
          </a:prstGeom>
          <a:noFill/>
        </p:spPr>
        <p:txBody>
          <a:bodyPr wrap="none" rtlCol="0">
            <a:spAutoFit/>
          </a:bodyPr>
          <a:lstStyle/>
          <a:p>
            <a:r>
              <a:rPr kumimoji="1" lang="ja-JP" altLang="en-US" sz="1200" dirty="0" smtClean="0"/>
              <a:t>会議は支隊主催会議、本部招集会議、班別専門会議はその項参照</a:t>
            </a:r>
            <a:endParaRPr kumimoji="1" lang="ja-JP" altLang="en-US" sz="1200" dirty="0"/>
          </a:p>
        </p:txBody>
      </p:sp>
      <p:graphicFrame>
        <p:nvGraphicFramePr>
          <p:cNvPr id="9" name="表 8"/>
          <p:cNvGraphicFramePr>
            <a:graphicFrameLocks noGrp="1"/>
          </p:cNvGraphicFramePr>
          <p:nvPr/>
        </p:nvGraphicFramePr>
        <p:xfrm>
          <a:off x="179512" y="476672"/>
          <a:ext cx="8784979" cy="6073743"/>
        </p:xfrm>
        <a:graphic>
          <a:graphicData uri="http://schemas.openxmlformats.org/drawingml/2006/table">
            <a:tbl>
              <a:tblPr firstRow="1" bandRow="1">
                <a:tableStyleId>{5C22544A-7EE6-4342-B048-85BDC9FD1C3A}</a:tableStyleId>
              </a:tblPr>
              <a:tblGrid>
                <a:gridCol w="504057"/>
                <a:gridCol w="1728191"/>
                <a:gridCol w="1728192"/>
                <a:gridCol w="1440160"/>
                <a:gridCol w="1440160"/>
                <a:gridCol w="1152128"/>
                <a:gridCol w="792091"/>
              </a:tblGrid>
              <a:tr h="282386">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8237">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第１回支隊長班長会議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（出席１６名）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組織と責任者決定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942">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147">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第２回支隊長会議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6827">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第３回支隊長会議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せんげん支隊便り１号</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支隊名簿作成</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緊急連絡網作成</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安否確認リスト作成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１３名）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防災倉庫点検</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5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第４回支隊長会議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第１回支隊全体会議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（出席３５名）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せんげん支隊便り２号</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対策本部設置基準公表</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8237">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第５回支隊長会議</a:t>
                      </a:r>
                      <a:endParaRPr kumimoji="1" lang="en-US" altLang="ja-JP" sz="1200" b="0" dirty="0" smtClean="0">
                        <a:solidFill>
                          <a:schemeClr val="tx1"/>
                        </a:solidFill>
                        <a:latin typeface="ＭＳ 明朝" pitchFamily="17" charset="-128"/>
                        <a:ea typeface="ＭＳ 明朝" pitchFamily="17" charset="-128"/>
                      </a:endParaRP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せんげん支隊便り３号</a:t>
                      </a:r>
                      <a:endParaRPr kumimoji="1" lang="en-US" altLang="ja-JP" sz="1200" b="0" dirty="0" smtClean="0">
                        <a:solidFill>
                          <a:schemeClr val="tx1"/>
                        </a:solidFill>
                        <a:latin typeface="ＭＳ 明朝" pitchFamily="17" charset="-128"/>
                        <a:ea typeface="ＭＳ 明朝" pitchFamily="17" charset="-128"/>
                      </a:endParaRP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６名）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街頭消火器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設置場所決定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6827">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第６回支隊長会議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第７回支隊長会議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せんげん支隊便り４号</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ガイドブック配付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（参加３８名）</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（参加６６％）</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腕章等</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倉庫鍵</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8237">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第８回支隊長会議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第９回支隊長会議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せんげん支隊便り５号</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支隊防災訓練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（参加５８名）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ハンドマイク</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8237">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第１０回支隊長会議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せんげん支隊便り６号</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１名）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8237">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第１１回支隊長会議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せんげん支隊便り７号</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アンケート用紙配付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2244">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第１２回支隊長会議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せんげん支隊便り８号</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消火器８２名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57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第１３回支隊長会議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せんげん支隊便り９号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救出救護訓練２名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－１４－</a:t>
            </a:r>
            <a:endParaRPr kumimoji="1" lang="ja-JP"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0" y="764704"/>
          <a:ext cx="9144000" cy="3773736"/>
        </p:xfrm>
        <a:graphic>
          <a:graphicData uri="http://schemas.openxmlformats.org/drawingml/2006/table">
            <a:tbl>
              <a:tblPr/>
              <a:tblGrid>
                <a:gridCol w="395755"/>
                <a:gridCol w="2161117"/>
                <a:gridCol w="2576221"/>
                <a:gridCol w="2181637"/>
                <a:gridCol w="1829270"/>
              </a:tblGrid>
              <a:tr h="243117">
                <a:tc>
                  <a:txBody>
                    <a:bodyPr/>
                    <a:lstStyle/>
                    <a:p>
                      <a:pPr algn="just">
                        <a:spcAft>
                          <a:spcPts val="0"/>
                        </a:spcAft>
                      </a:pPr>
                      <a:r>
                        <a:rPr lang="ja-JP" sz="600" kern="100" dirty="0">
                          <a:latin typeface="Century"/>
                          <a:ea typeface="ＭＳ 明朝"/>
                          <a:cs typeface="Times New Roman"/>
                        </a:rPr>
                        <a:t>　</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ctr">
                        <a:spcAft>
                          <a:spcPts val="0"/>
                        </a:spcAft>
                      </a:pPr>
                      <a:r>
                        <a:rPr lang="ja-JP" sz="1200" kern="100" dirty="0">
                          <a:latin typeface="Century"/>
                          <a:ea typeface="ＭＳ 明朝"/>
                          <a:cs typeface="Times New Roman"/>
                        </a:rPr>
                        <a:t>項目</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smtClean="0">
                          <a:latin typeface="Century"/>
                          <a:ea typeface="ＭＳ 明朝"/>
                          <a:cs typeface="Times New Roman"/>
                        </a:rPr>
                        <a:t>内</a:t>
                      </a:r>
                      <a:r>
                        <a:rPr lang="ja-JP" sz="1200" kern="100" dirty="0">
                          <a:latin typeface="Century"/>
                          <a:ea typeface="ＭＳ 明朝"/>
                          <a:cs typeface="Times New Roman"/>
                        </a:rPr>
                        <a:t>　　　　　　容</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00050" algn="ctr">
                        <a:spcAft>
                          <a:spcPts val="0"/>
                        </a:spcAft>
                      </a:pPr>
                      <a:r>
                        <a:rPr lang="ja-JP" sz="1200" kern="100" dirty="0">
                          <a:latin typeface="Century"/>
                          <a:ea typeface="ＭＳ 明朝"/>
                          <a:cs typeface="Times New Roman"/>
                        </a:rPr>
                        <a:t>２０１４年度目標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latin typeface="Century"/>
                          <a:ea typeface="ＭＳ 明朝"/>
                          <a:cs typeface="Times New Roman"/>
                        </a:rPr>
                        <a:t>　　　備　　　　考</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１</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せんげん支隊組織表</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支隊長・班長・活動隊員の組織</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前年度を上回る隊員を確保したい</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支隊の活性化が必要</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２</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支隊名簿の作成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防災活動に即した内容</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名簿の更新・管理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ベースは自治会員名簿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３</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安否確認用チェックリストの作成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種々の訓練、緊急時に必須の基本名簿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リストの更新・管理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ベースは支隊名簿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４</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要援護者リストの作成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専門班会議で検討中</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できるだけ早く整備すべき</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kern="100">
                        <a:latin typeface="Century"/>
                        <a:ea typeface="ＭＳ 明朝"/>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234">
                <a:tc>
                  <a:txBody>
                    <a:bodyPr/>
                    <a:lstStyle/>
                    <a:p>
                      <a:pPr algn="just">
                        <a:spcAft>
                          <a:spcPts val="0"/>
                        </a:spcAft>
                      </a:pPr>
                      <a:r>
                        <a:rPr lang="ja-JP" sz="1050" kern="100" dirty="0">
                          <a:latin typeface="Century"/>
                          <a:ea typeface="ＭＳ 明朝"/>
                          <a:cs typeface="Times New Roman"/>
                        </a:rPr>
                        <a:t>　５</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支隊緊急連絡網の作成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基本は固定電話による連絡網</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更新・管理　連絡網を用いた訓練実施</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支隊長―班長―隊員―支隊長</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６</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防災倉庫の点検・鍵の管理等</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現状の把握　長机１台・椅子５脚搬入</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倉庫の増設が急務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防犯・行事関係の物が多い</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234">
                <a:tc>
                  <a:txBody>
                    <a:bodyPr/>
                    <a:lstStyle/>
                    <a:p>
                      <a:pPr algn="just">
                        <a:spcAft>
                          <a:spcPts val="0"/>
                        </a:spcAft>
                      </a:pPr>
                      <a:r>
                        <a:rPr lang="ja-JP" sz="1050" kern="100" dirty="0">
                          <a:latin typeface="Century"/>
                          <a:ea typeface="ＭＳ 明朝"/>
                          <a:cs typeface="Times New Roman"/>
                        </a:rPr>
                        <a:t>　７</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「無事です」の旗・ガイドブック配布</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全戸配布</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旗出しの訓練を複数回行う</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旗を出すことの重要性の広報</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８</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支隊独自の防災訓練</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スタンドパイプの放水訓練がメイン</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訓練は継続したい</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全体の防災訓練との兼ね合い</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　９</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支隊便りの発行</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広報活動の一環（１～７号まで発行済み）</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a:latin typeface="Century"/>
                          <a:ea typeface="ＭＳ 明朝"/>
                          <a:cs typeface="Times New Roman"/>
                        </a:rPr>
                        <a:t>継続の予定</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kern="100">
                        <a:latin typeface="Century"/>
                        <a:ea typeface="ＭＳ 明朝"/>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117">
                <a:tc>
                  <a:txBody>
                    <a:bodyPr/>
                    <a:lstStyle/>
                    <a:p>
                      <a:pPr algn="just">
                        <a:spcAft>
                          <a:spcPts val="0"/>
                        </a:spcAft>
                      </a:pPr>
                      <a:r>
                        <a:rPr lang="ja-JP" sz="1050" kern="100" dirty="0">
                          <a:latin typeface="Century"/>
                          <a:ea typeface="ＭＳ 明朝"/>
                          <a:cs typeface="Times New Roman"/>
                        </a:rPr>
                        <a:t>１０</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自宅用消火器の斡旋</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アンケート実施中</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kern="100" dirty="0">
                        <a:latin typeface="Century"/>
                        <a:ea typeface="ＭＳ 明朝"/>
                        <a:cs typeface="Times New Roman"/>
                      </a:endParaRP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Century"/>
                          <a:ea typeface="ＭＳ 明朝"/>
                          <a:cs typeface="Times New Roman"/>
                        </a:rPr>
                        <a:t>ユニディを通して斡旋</a:t>
                      </a:r>
                    </a:p>
                  </a:txBody>
                  <a:tcPr marL="42214" marR="42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テキスト ボックス 4"/>
          <p:cNvSpPr txBox="1"/>
          <p:nvPr/>
        </p:nvSpPr>
        <p:spPr>
          <a:xfrm>
            <a:off x="1115616" y="404664"/>
            <a:ext cx="4886274" cy="307777"/>
          </a:xfrm>
          <a:prstGeom prst="rect">
            <a:avLst/>
          </a:prstGeom>
          <a:noFill/>
        </p:spPr>
        <p:txBody>
          <a:bodyPr wrap="none" rtlCol="0">
            <a:spAutoFit/>
          </a:bodyPr>
          <a:lstStyle/>
          <a:p>
            <a:r>
              <a:rPr kumimoji="1" lang="ja-JP" altLang="en-US" sz="1400" dirty="0" smtClean="0"/>
              <a:t>①せんげん支隊－その２「主要な活動の内容と翌年度の目標」</a:t>
            </a:r>
            <a:endParaRPr kumimoji="1" lang="ja-JP" altLang="en-US" sz="1400" dirty="0"/>
          </a:p>
        </p:txBody>
      </p:sp>
      <p:sp>
        <p:nvSpPr>
          <p:cNvPr id="6" name="Rectangle 1"/>
          <p:cNvSpPr>
            <a:spLocks noChangeArrowheads="1"/>
          </p:cNvSpPr>
          <p:nvPr/>
        </p:nvSpPr>
        <p:spPr bwMode="auto">
          <a:xfrm>
            <a:off x="0" y="4581128"/>
            <a:ext cx="91440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ja-JP" sz="1600" b="1" i="0" u="none" strike="noStrike" cap="none" normalizeH="0" baseline="0" dirty="0" smtClean="0">
              <a:ln>
                <a:noFill/>
              </a:ln>
              <a:solidFill>
                <a:srgbClr val="C00000"/>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（１）　防災倉庫　　現在せんげん公園の倉庫には、防災備品、防犯備品、行事関係の備品が収納されており、防災備品収納の</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Century" pitchFamily="18" charset="0"/>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スペースがきわめて狭い。現状では備品の出し入れにも難渋しており、倉庫の増設を強く要望する。</a:t>
            </a:r>
            <a:endParaRPr kumimoji="1" 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（２）　トランシーバー　　緊急時には電話（固定・携帯とも）が９０％が使用不能になると言われている。緊急時、本部と</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Century" pitchFamily="18" charset="0"/>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支隊との連絡体制の確保は最重要課題であり、そのためにもトランシーバーの導入は不可欠である。</a:t>
            </a:r>
            <a:endParaRPr kumimoji="1" 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（３）　スタンドパイプ</a:t>
            </a:r>
            <a:r>
              <a:rPr lang="ja-JP" altLang="en-US" sz="1200" dirty="0" smtClean="0">
                <a:latin typeface="Arial" pitchFamily="34" charset="0"/>
                <a:ea typeface="ＭＳ Ｐゴシック" pitchFamily="50"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支隊独自の防災訓練等を通じてスタンドパイプの有効性はほぼ認められたのではないか。５支隊で</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Century" pitchFamily="18" charset="0"/>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１台では緊急時、殆ど役に立たない。少なくとも各支隊に１台は配置すべきだと思う。</a:t>
            </a:r>
            <a:endParaRPr kumimoji="1" 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（４）　避難所の運営マニュアルの策定</a:t>
            </a:r>
            <a:r>
              <a:rPr lang="ja-JP" altLang="en-US" sz="1200" dirty="0" smtClean="0">
                <a:latin typeface="Arial" pitchFamily="34" charset="0"/>
                <a:ea typeface="ＭＳ Ｐゴシック" pitchFamily="50"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最悪４００人もの避難者が出たらどうなるのか。地震が治まった後、最も深刻な</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Century" pitchFamily="18" charset="0"/>
                <a:ea typeface="ＭＳ 明朝" pitchFamily="17" charset="-128"/>
                <a:cs typeface="Times New Roman" pitchFamily="18" charset="0"/>
              </a:rPr>
              <a:t>　　　　　　　　　　</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課題だと思う。早急なマニュアル作成が必要。</a:t>
            </a:r>
            <a:endParaRPr kumimoji="1" 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テキスト ボックス 6"/>
          <p:cNvSpPr txBox="1"/>
          <p:nvPr/>
        </p:nvSpPr>
        <p:spPr>
          <a:xfrm>
            <a:off x="251520" y="4653136"/>
            <a:ext cx="4003019" cy="307777"/>
          </a:xfrm>
          <a:prstGeom prst="rect">
            <a:avLst/>
          </a:prstGeom>
          <a:noFill/>
        </p:spPr>
        <p:txBody>
          <a:bodyPr wrap="none" rtlCol="0">
            <a:spAutoFit/>
          </a:bodyPr>
          <a:lstStyle/>
          <a:p>
            <a:r>
              <a:rPr kumimoji="1" lang="ja-JP" altLang="en-US" sz="1400" dirty="0" smtClean="0"/>
              <a:t>①せんげん支隊－その３「２０１４年度の検討課題」</a:t>
            </a:r>
            <a:endParaRPr kumimoji="1" lang="ja-JP" altLang="en-US" sz="1400" dirty="0"/>
          </a:p>
        </p:txBody>
      </p:sp>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－１５－</a:t>
            </a:r>
            <a:endParaRPr kumimoji="1" lang="ja-JP" alt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92696"/>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400" b="0" i="0" u="sng"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通常時</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２０１３年度、せんげん支隊の活動は１のとおりである。主なものは各種会議、旗出し訓練、自治会防災訓練、支隊独自</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の防災訓練、講習等への参加、支隊便りの発行などである。</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共助としての自主防災隊の通常時の活動は、主として啓発・広報活動と訓練活動である。</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啓発・広報活動としては、</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①最低１週間分の食料・飲料水の備蓄、</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②自宅の耐震検査と耐震化、</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③家具等の転倒防止、</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④大地震の時はブレーカーを落とす、</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⑤初期消火とその備えなどは特に重要である。</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せんげん支隊では、広報誌「せんげん公園支隊便り」を毎月発行して、それらの重要性を広報してきた。今後もできる限り</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支隊便りを発行して広報活動に努めることにしている。</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訓練活動の一環として、今年度は全支隊で旗出し訓練を行った。旗を出した世帯は全体の７５％近くと一回目としては</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大成功と言ってもよいと思う。自治会防災訓練には例年を大幅に上回る約２５０人の参加者があった。</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これは、５公園支隊体制としたことの成果の一つであろう。しかし、参加者の多さに比べ一つ一つの訓練に参加した人は</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かなり少なかったようである。今後の課題である。</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支隊の活動は、支隊長会議、支隊長・班長会議、支隊全体会議が適切に行われて全体として意思疎通がよく図られていることが基本である。その視点で見ると、せんげん支隊では、支隊長会議はともかく、支隊長・班長会議と支隊全体会議は各１度のみであった。</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また、支隊の活動にも直結する班別専門会議も防火・消火班と救出・救護班の二つのみで他は開店休業状態であった。この実態から考えると、今年度のせん</a:t>
            </a:r>
            <a:r>
              <a:rPr kumimoji="1" lang="ja-JP" sz="1400" b="0" i="0" u="none" strike="noStrike" cap="none" normalizeH="0" baseline="0" dirty="0" err="1" smtClean="0">
                <a:ln>
                  <a:noFill/>
                </a:ln>
                <a:solidFill>
                  <a:schemeClr val="tx1"/>
                </a:solidFill>
                <a:effectLst/>
                <a:latin typeface="ＭＳ Ｐ明朝" pitchFamily="18" charset="-128"/>
                <a:ea typeface="ＭＳ Ｐ明朝" pitchFamily="18" charset="-128"/>
                <a:cs typeface="Times New Roman" pitchFamily="18" charset="0"/>
              </a:rPr>
              <a:t>げん</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支隊の活動は片肺飛行に近いものであったと言える。</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特に班別専門会議の活性化は、防火・消火班の例を見ても支隊活動の活性化に直結しており、これを活性化することは字年度の大きな課題である。</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自主防災隊の通常時の活動は、緊急時の活動に役立つものでなければならない。そのことに思いをいたし、工夫を凝らしつつ通常時の活動に取り組むことが大切であろう。</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（ボランティアであっても引き受けた以上はそれなりの責任を伴うものであろう）</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3" name="テキスト ボックス 2"/>
          <p:cNvSpPr txBox="1"/>
          <p:nvPr/>
        </p:nvSpPr>
        <p:spPr>
          <a:xfrm>
            <a:off x="179512" y="260648"/>
            <a:ext cx="4496744" cy="307777"/>
          </a:xfrm>
          <a:prstGeom prst="rect">
            <a:avLst/>
          </a:prstGeom>
          <a:noFill/>
        </p:spPr>
        <p:txBody>
          <a:bodyPr wrap="none" rtlCol="0">
            <a:spAutoFit/>
          </a:bodyPr>
          <a:lstStyle/>
          <a:p>
            <a:r>
              <a:rPr kumimoji="1" lang="ja-JP" altLang="en-US" sz="1400" dirty="0" smtClean="0"/>
              <a:t>①せんげん支隊－その４「支隊の通常時・緊急時の活動」</a:t>
            </a:r>
            <a:endParaRPr kumimoji="1" lang="ja-JP"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86916"/>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1" lang="ja-JP" sz="1400" b="0" i="0" u="sng"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緊急時</a:t>
            </a:r>
            <a:endParaRPr kumimoji="1" lang="en-US" altLang="ja-JP" sz="1400" b="0" i="0" u="sng"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sz="140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震度５強</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発災後５～１０分　支隊長・班長はせん</a:t>
            </a:r>
            <a:r>
              <a:rPr kumimoji="1" lang="ja-JP" sz="1400" b="0" i="0" u="none" strike="noStrike" cap="none" normalizeH="0" baseline="0" dirty="0" err="1" smtClean="0">
                <a:ln>
                  <a:noFill/>
                </a:ln>
                <a:solidFill>
                  <a:schemeClr val="tx1"/>
                </a:solidFill>
                <a:effectLst/>
                <a:latin typeface="ＭＳ Ｐ明朝" pitchFamily="18" charset="-128"/>
                <a:ea typeface="ＭＳ Ｐ明朝" pitchFamily="18" charset="-128"/>
                <a:cs typeface="Times New Roman" pitchFamily="18" charset="0"/>
              </a:rPr>
              <a:t>げん</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公園に集合、管轄区域を巡回し被害の有無を確認し、防災対策本部に</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報告する、念のため巡回を繰り返しケガ人がいれば、必要に応じて本部に報告するとともに、救急車の手配をする。</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出火があれば初期消火を行う。（無事です</a:t>
            </a:r>
            <a:r>
              <a:rPr kumimoji="1" lang="ja-JP" sz="1400" b="0" i="0" u="none" strike="noStrike" cap="none" normalizeH="0" baseline="0" dirty="0" err="1" smtClean="0">
                <a:ln>
                  <a:noFill/>
                </a:ln>
                <a:solidFill>
                  <a:schemeClr val="tx1"/>
                </a:solidFill>
                <a:effectLst/>
                <a:latin typeface="ＭＳ Ｐ明朝" pitchFamily="18" charset="-128"/>
                <a:ea typeface="ＭＳ Ｐ明朝" pitchFamily="18" charset="-128"/>
                <a:cs typeface="Times New Roman" pitchFamily="18" charset="0"/>
              </a:rPr>
              <a:t>の</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旗の掲示）</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sz="140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震度６以上</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発災後５～２０分</a:t>
            </a:r>
            <a:endPar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対策本部（せんげん公園）の設置（防災隊対策本部との連絡体制の確保）（トランシーバー必要）集合した防災隊員</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近隣住民の協力で、管轄区域全域の安否確認（安否確認用チェックリスト）、（要援護者の安全確保、行方不明者、</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ケガ人の有無の確認と救護）家屋の被害状況確認、出火防止の呼びかけをするとともに必要なら初期消火を行う。</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本部への報告、市、本部からの情報を住民に伝達する。（無事です</a:t>
            </a:r>
            <a:r>
              <a:rPr kumimoji="1" lang="ja-JP" altLang="en-US" sz="1400" b="0" i="0" u="none" strike="noStrike" cap="none" normalizeH="0" baseline="0" dirty="0" err="1" smtClean="0">
                <a:ln>
                  <a:noFill/>
                </a:ln>
                <a:solidFill>
                  <a:schemeClr val="tx1"/>
                </a:solidFill>
                <a:effectLst/>
                <a:latin typeface="ＭＳ Ｐ明朝" pitchFamily="18" charset="-128"/>
                <a:ea typeface="ＭＳ Ｐ明朝" pitchFamily="18" charset="-128"/>
                <a:cs typeface="Times New Roman" pitchFamily="18" charset="0"/>
              </a:rPr>
              <a:t>の</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旗の掲示）</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◇発災後２０～３０分</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引き続き救護・初期消火活動を行う。（本部への報告・消防署への出動要請）避難を希望する人を本部（公園）に誘</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導する。小学校に誘導する場合もある。負傷者を救護所へ搬送する。困難な場合は救急車の要請をする。要援護者</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の避難の支援を行う。（民生委員との連携、本部に要請）</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◇発災後３０～数時間</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情報班を中心として区域内の被害情報の収集を行い本部に報告する。自宅に戻る人には、火災（通電火災）に注意</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することを伝える。</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小川小学校に避難者が出た場合、市の担当者、避難所関係者、自治会担当者と協力して秩序ある避難所運営に努</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める。次年度の課題として、避難所の運営マニュアルを早期に作る必要がある。自宅が倒壊しなくても避難を希望する</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Times New Roman" pitchFamily="18" charset="0"/>
              </a:rPr>
              <a:t>　</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人はかなりの数に上ると思われる。（激震の後かなりの規模の余震も予想されるので）</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以上、主として震度６以上の激震が小川地区を襲った場合、その直後から自主防災隊に求められる</a:t>
            </a:r>
            <a:r>
              <a:rPr kumimoji="1" lang="ja-JP" altLang="en-US" sz="1400" b="0" i="0" u="none" strike="noStrike" cap="none" normalizeH="0" baseline="0" dirty="0" err="1" smtClean="0">
                <a:ln>
                  <a:noFill/>
                </a:ln>
                <a:solidFill>
                  <a:schemeClr val="tx1"/>
                </a:solidFill>
                <a:effectLst/>
                <a:latin typeface="ＭＳ Ｐ明朝" pitchFamily="18" charset="-128"/>
                <a:ea typeface="ＭＳ Ｐ明朝" pitchFamily="18" charset="-128"/>
                <a:cs typeface="Times New Roman" pitchFamily="18" charset="0"/>
              </a:rPr>
              <a:t>で</a:t>
            </a: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あろう事柄を時系</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列で記述してみた。大混乱の中でどこまで規律ある活動が可能か疑問はあるが、通常時の啓発・広報活動と訓練活動を</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地道に積み重ねていくことが緊急時の活動の支えとなるものと信じている。　</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188640"/>
            <a:ext cx="1909497" cy="307777"/>
          </a:xfrm>
          <a:prstGeom prst="rect">
            <a:avLst/>
          </a:prstGeom>
          <a:noFill/>
        </p:spPr>
        <p:txBody>
          <a:bodyPr wrap="none" rtlCol="0">
            <a:spAutoFit/>
          </a:bodyPr>
          <a:lstStyle/>
          <a:p>
            <a:r>
              <a:rPr lang="ja-JP" altLang="en-US" sz="1400" dirty="0" smtClean="0"/>
              <a:t>②下小川</a:t>
            </a:r>
            <a:r>
              <a:rPr kumimoji="1" lang="ja-JP" altLang="en-US" sz="1400" dirty="0" smtClean="0"/>
              <a:t>支隊－その１</a:t>
            </a:r>
            <a:endParaRPr kumimoji="1" lang="ja-JP" altLang="en-US" sz="1400" dirty="0"/>
          </a:p>
        </p:txBody>
      </p:sp>
      <p:sp>
        <p:nvSpPr>
          <p:cNvPr id="7" name="テキスト ボックス 6"/>
          <p:cNvSpPr txBox="1"/>
          <p:nvPr/>
        </p:nvSpPr>
        <p:spPr>
          <a:xfrm>
            <a:off x="4427984" y="188640"/>
            <a:ext cx="4533613" cy="276999"/>
          </a:xfrm>
          <a:prstGeom prst="rect">
            <a:avLst/>
          </a:prstGeom>
          <a:noFill/>
        </p:spPr>
        <p:txBody>
          <a:bodyPr wrap="none" rtlCol="0">
            <a:spAutoFit/>
          </a:bodyPr>
          <a:lstStyle/>
          <a:p>
            <a:r>
              <a:rPr kumimoji="1" lang="ja-JP" altLang="en-US" sz="1200" dirty="0" smtClean="0"/>
              <a:t>会議は支隊主催会議、本部招集会議、班別専門会議はその項参照</a:t>
            </a:r>
            <a:endParaRPr kumimoji="1" lang="ja-JP" altLang="en-US" sz="1200" dirty="0"/>
          </a:p>
        </p:txBody>
      </p:sp>
      <p:graphicFrame>
        <p:nvGraphicFramePr>
          <p:cNvPr id="9" name="表 8"/>
          <p:cNvGraphicFramePr>
            <a:graphicFrameLocks noGrp="1"/>
          </p:cNvGraphicFramePr>
          <p:nvPr/>
        </p:nvGraphicFramePr>
        <p:xfrm>
          <a:off x="179512" y="476672"/>
          <a:ext cx="8784979" cy="5730864"/>
        </p:xfrm>
        <a:graphic>
          <a:graphicData uri="http://schemas.openxmlformats.org/drawingml/2006/table">
            <a:tbl>
              <a:tblPr firstRow="1" bandRow="1">
                <a:tableStyleId>{5C22544A-7EE6-4342-B048-85BDC9FD1C3A}</a:tableStyleId>
              </a:tblPr>
              <a:tblGrid>
                <a:gridCol w="504057"/>
                <a:gridCol w="1440159"/>
                <a:gridCol w="1440160"/>
                <a:gridCol w="1512168"/>
                <a:gridCol w="1512168"/>
                <a:gridCol w="1584176"/>
                <a:gridCol w="792091"/>
              </a:tblGrid>
              <a:tr h="370840">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組織と責任者決定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第２回支隊会議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288">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第３回支隊会議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第４回支隊会議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第５回支隊会議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第６回支隊会議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街頭消火器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設置場所決定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第７回支隊会議</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ガイドブック配付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（参加７８％）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腕章等</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倉庫鍵</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328">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第８回支隊会議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せんげん訓練参加</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第９回支隊会議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倉庫の機材確認</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鍵補充</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ハンドマイク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救出救護訓練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（３月２日）</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打合せ、準備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7688">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第１０回支隊会議</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　編成、安否確認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救出救護専門訓練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（３７名参加）</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ヘルメット追加２０</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防災倉庫棚卸</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－１６－</a:t>
            </a:r>
            <a:endParaRPr kumimoji="1" lang="ja-JP" alt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512" y="404664"/>
            <a:ext cx="5171609" cy="307777"/>
          </a:xfrm>
          <a:prstGeom prst="rect">
            <a:avLst/>
          </a:prstGeom>
          <a:noFill/>
        </p:spPr>
        <p:txBody>
          <a:bodyPr wrap="none" rtlCol="0">
            <a:spAutoFit/>
          </a:bodyPr>
          <a:lstStyle/>
          <a:p>
            <a:r>
              <a:rPr kumimoji="1" lang="ja-JP" altLang="en-US" sz="1400" dirty="0" smtClean="0"/>
              <a:t>②下小川支隊－その２「主要な活動の内容と翌年度の課題・目標」</a:t>
            </a:r>
            <a:endParaRPr kumimoji="1" lang="ja-JP" altLang="en-US" sz="1400" dirty="0"/>
          </a:p>
        </p:txBody>
      </p:sp>
      <p:sp>
        <p:nvSpPr>
          <p:cNvPr id="6" name="Rectangle 1"/>
          <p:cNvSpPr>
            <a:spLocks noChangeArrowheads="1"/>
          </p:cNvSpPr>
          <p:nvPr/>
        </p:nvSpPr>
        <p:spPr bwMode="auto">
          <a:xfrm>
            <a:off x="251520" y="5661248"/>
            <a:ext cx="662473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（１）　防災倉庫</a:t>
            </a:r>
            <a:r>
              <a:rPr kumimoji="1" lang="ja-JP" altLang="en-US"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の更新</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２</a:t>
            </a:r>
            <a:r>
              <a:rPr kumimoji="1" 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スタンドパイプ</a:t>
            </a:r>
            <a:endPar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smtClean="0">
                <a:latin typeface="Century" pitchFamily="18" charset="0"/>
                <a:ea typeface="ＭＳ 明朝" pitchFamily="17" charset="-128"/>
                <a:cs typeface="Times New Roman" pitchFamily="18" charset="0"/>
              </a:rPr>
              <a:t>（３）　トランシーバー</a:t>
            </a:r>
            <a:r>
              <a:rPr lang="ja-JP" altLang="en-US" sz="1200" dirty="0" smtClean="0">
                <a:latin typeface="Arial" pitchFamily="34" charset="0"/>
                <a:ea typeface="ＭＳ Ｐゴシック" pitchFamily="50" charset="-128"/>
                <a:cs typeface="Times New Roman" pitchFamily="18" charset="0"/>
              </a:rPr>
              <a:t>　</a:t>
            </a:r>
            <a:endParaRPr kumimoji="1" 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テキスト ボックス 6"/>
          <p:cNvSpPr txBox="1"/>
          <p:nvPr/>
        </p:nvSpPr>
        <p:spPr>
          <a:xfrm>
            <a:off x="107504" y="5301208"/>
            <a:ext cx="3794629" cy="307777"/>
          </a:xfrm>
          <a:prstGeom prst="rect">
            <a:avLst/>
          </a:prstGeom>
          <a:noFill/>
        </p:spPr>
        <p:txBody>
          <a:bodyPr wrap="none" rtlCol="0">
            <a:spAutoFit/>
          </a:bodyPr>
          <a:lstStyle/>
          <a:p>
            <a:r>
              <a:rPr kumimoji="1" lang="ja-JP" altLang="en-US" sz="1400" dirty="0" smtClean="0"/>
              <a:t>②下小川支隊－その３「要望事項・設備／機材」</a:t>
            </a:r>
            <a:endParaRPr kumimoji="1" lang="ja-JP" altLang="en-US" sz="1400" dirty="0"/>
          </a:p>
        </p:txBody>
      </p:sp>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－１７－</a:t>
            </a:r>
            <a:endParaRPr kumimoji="1" lang="ja-JP" altLang="en-US" sz="1200" dirty="0"/>
          </a:p>
        </p:txBody>
      </p:sp>
      <p:graphicFrame>
        <p:nvGraphicFramePr>
          <p:cNvPr id="9" name="表 8"/>
          <p:cNvGraphicFramePr>
            <a:graphicFrameLocks noGrp="1"/>
          </p:cNvGraphicFramePr>
          <p:nvPr/>
        </p:nvGraphicFramePr>
        <p:xfrm>
          <a:off x="107504" y="836712"/>
          <a:ext cx="8928992" cy="4131032"/>
        </p:xfrm>
        <a:graphic>
          <a:graphicData uri="http://schemas.openxmlformats.org/drawingml/2006/table">
            <a:tbl>
              <a:tblPr firstRow="1" bandRow="1">
                <a:tableStyleId>{5C22544A-7EE6-4342-B048-85BDC9FD1C3A}</a:tableStyleId>
              </a:tblPr>
              <a:tblGrid>
                <a:gridCol w="351574"/>
                <a:gridCol w="2601649"/>
                <a:gridCol w="1757871"/>
                <a:gridCol w="1828186"/>
                <a:gridCol w="2389712"/>
              </a:tblGrid>
              <a:tr h="216024">
                <a:tc>
                  <a:txBody>
                    <a:bodyPr/>
                    <a:lstStyle/>
                    <a:p>
                      <a:pPr algn="just">
                        <a:spcAft>
                          <a:spcPts val="0"/>
                        </a:spcAft>
                      </a:pPr>
                      <a:r>
                        <a:rPr lang="ja-JP" sz="1200" kern="100" dirty="0">
                          <a:solidFill>
                            <a:schemeClr val="tx1"/>
                          </a:solidFill>
                          <a:latin typeface="ＭＳ Ｐ明朝" pitchFamily="18" charset="-128"/>
                          <a:ea typeface="ＭＳ Ｐ明朝" pitchFamily="18" charset="-128"/>
                          <a:cs typeface="Times New Roman"/>
                        </a:rPr>
                        <a:t>　</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33350" algn="ctr">
                        <a:spcAft>
                          <a:spcPts val="0"/>
                        </a:spcAft>
                      </a:pPr>
                      <a:r>
                        <a:rPr lang="ja-JP" sz="1200" kern="100" dirty="0">
                          <a:solidFill>
                            <a:schemeClr val="tx1"/>
                          </a:solidFill>
                          <a:latin typeface="ＭＳ Ｐ明朝" pitchFamily="18" charset="-128"/>
                          <a:ea typeface="ＭＳ Ｐ明朝" pitchFamily="18" charset="-128"/>
                          <a:cs typeface="Times New Roman"/>
                        </a:rPr>
                        <a:t>項目</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200" kern="100" dirty="0" smtClean="0">
                          <a:solidFill>
                            <a:schemeClr val="tx1"/>
                          </a:solidFill>
                          <a:latin typeface="ＭＳ Ｐ明朝" pitchFamily="18" charset="-128"/>
                          <a:ea typeface="ＭＳ Ｐ明朝" pitchFamily="18" charset="-128"/>
                          <a:cs typeface="Times New Roman"/>
                        </a:rPr>
                        <a:t>内</a:t>
                      </a:r>
                      <a:r>
                        <a:rPr lang="ja-JP" sz="1200" kern="100" dirty="0">
                          <a:solidFill>
                            <a:schemeClr val="tx1"/>
                          </a:solidFill>
                          <a:latin typeface="ＭＳ Ｐ明朝" pitchFamily="18" charset="-128"/>
                          <a:ea typeface="ＭＳ Ｐ明朝" pitchFamily="18" charset="-128"/>
                          <a:cs typeface="Times New Roman"/>
                        </a:rPr>
                        <a:t>　　　　　　容</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400050" algn="ctr">
                        <a:spcAft>
                          <a:spcPts val="0"/>
                        </a:spcAft>
                      </a:pPr>
                      <a:r>
                        <a:rPr lang="ja-JP" sz="1200" kern="100" dirty="0" smtClean="0">
                          <a:solidFill>
                            <a:schemeClr val="tx1"/>
                          </a:solidFill>
                          <a:latin typeface="ＭＳ Ｐ明朝" pitchFamily="18" charset="-128"/>
                          <a:ea typeface="ＭＳ Ｐ明朝" pitchFamily="18" charset="-128"/>
                          <a:cs typeface="Times New Roman"/>
                        </a:rPr>
                        <a:t>２０１４年目標</a:t>
                      </a:r>
                      <a:r>
                        <a:rPr lang="ja-JP" altLang="en-US" sz="1200" kern="100" dirty="0" smtClean="0">
                          <a:solidFill>
                            <a:schemeClr val="tx1"/>
                          </a:solidFill>
                          <a:latin typeface="ＭＳ Ｐ明朝" pitchFamily="18" charset="-128"/>
                          <a:ea typeface="ＭＳ Ｐ明朝" pitchFamily="18" charset="-128"/>
                          <a:cs typeface="Times New Roman"/>
                        </a:rPr>
                        <a:t>　　</a:t>
                      </a:r>
                      <a:endParaRPr lang="ja-JP" sz="1200" kern="100" dirty="0">
                        <a:solidFill>
                          <a:schemeClr val="tx1"/>
                        </a:solidFill>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200" kern="100" dirty="0">
                          <a:solidFill>
                            <a:schemeClr val="tx1"/>
                          </a:solidFill>
                          <a:latin typeface="ＭＳ Ｐ明朝" pitchFamily="18" charset="-128"/>
                          <a:ea typeface="ＭＳ Ｐ明朝" pitchFamily="18" charset="-128"/>
                          <a:cs typeface="Times New Roman"/>
                        </a:rPr>
                        <a:t>　　　備　　　　考</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solidFill>
                            <a:schemeClr val="tx1"/>
                          </a:solidFill>
                          <a:latin typeface="ＭＳ Ｐ明朝" pitchFamily="18" charset="-128"/>
                          <a:ea typeface="ＭＳ Ｐ明朝" pitchFamily="18" charset="-128"/>
                          <a:cs typeface="Times New Roman"/>
                        </a:rPr>
                        <a:t>　１</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latin typeface="ＭＳ Ｐ明朝" pitchFamily="18" charset="-128"/>
                          <a:ea typeface="ＭＳ Ｐ明朝" pitchFamily="18" charset="-128"/>
                          <a:cs typeface="Times New Roman"/>
                        </a:rPr>
                        <a:t>自主防災隊ガイドブック</a:t>
                      </a:r>
                      <a:endParaRPr lang="ja-JP" sz="1200" kern="100" dirty="0">
                        <a:solidFill>
                          <a:schemeClr val="tx1"/>
                        </a:solidFill>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latin typeface="ＭＳ Ｐ明朝" pitchFamily="18" charset="-128"/>
                          <a:ea typeface="ＭＳ Ｐ明朝" pitchFamily="18" charset="-128"/>
                          <a:cs typeface="Times New Roman"/>
                        </a:rPr>
                        <a:t>全戸配布済</a:t>
                      </a:r>
                      <a:endParaRPr lang="ja-JP" sz="1200" kern="100" dirty="0">
                        <a:solidFill>
                          <a:schemeClr val="tx1"/>
                        </a:solidFill>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latin typeface="ＭＳ Ｐ明朝" pitchFamily="18" charset="-128"/>
                          <a:ea typeface="ＭＳ Ｐ明朝" pitchFamily="18" charset="-128"/>
                          <a:cs typeface="Times New Roman"/>
                        </a:rPr>
                        <a:t>内容の周知徹底</a:t>
                      </a:r>
                      <a:endParaRPr lang="ja-JP" sz="1200" kern="100" dirty="0">
                        <a:solidFill>
                          <a:schemeClr val="tx1"/>
                        </a:solidFill>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solidFill>
                          <a:schemeClr val="tx1"/>
                        </a:solidFill>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２</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防災機材・備蓄品管理</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棚卸実施済</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不足分の早期補充</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　ヘルメット</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　トランシーバー</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　スタンドパイプ</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　その他</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6928">
                <a:tc>
                  <a:txBody>
                    <a:bodyPr/>
                    <a:lstStyle/>
                    <a:p>
                      <a:pPr algn="just">
                        <a:spcAft>
                          <a:spcPts val="0"/>
                        </a:spcAft>
                      </a:pPr>
                      <a:r>
                        <a:rPr lang="ja-JP" sz="1200" kern="100" dirty="0">
                          <a:latin typeface="ＭＳ Ｐ明朝" pitchFamily="18" charset="-128"/>
                          <a:ea typeface="ＭＳ Ｐ明朝" pitchFamily="18" charset="-128"/>
                          <a:cs typeface="Times New Roman"/>
                        </a:rPr>
                        <a:t>　３</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街頭消火器の設置促進</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４</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ja-JP" sz="1200" kern="100" dirty="0" smtClean="0">
                          <a:latin typeface="ＭＳ Ｐ明朝" pitchFamily="18" charset="-128"/>
                          <a:ea typeface="ＭＳ Ｐ明朝" pitchFamily="18" charset="-128"/>
                          <a:cs typeface="Times New Roman"/>
                        </a:rPr>
                        <a:t>自宅用消火器の</a:t>
                      </a:r>
                      <a:r>
                        <a:rPr lang="ja-JP" altLang="en-US" sz="1200" kern="100" dirty="0" smtClean="0">
                          <a:latin typeface="ＭＳ Ｐ明朝" pitchFamily="18" charset="-128"/>
                          <a:ea typeface="ＭＳ Ｐ明朝" pitchFamily="18" charset="-128"/>
                          <a:cs typeface="Times New Roman"/>
                        </a:rPr>
                        <a:t>整備促進</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２０１３年度はなし</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他支隊と同様</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アンケート調査計画</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en-US"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５</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自助・近助の意識向上と</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　最低限必要な用品の選定促進</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（支援、広報）</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更新・管理　</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sz="1200" kern="100" dirty="0" smtClean="0">
                          <a:latin typeface="ＭＳ Ｐ明朝" pitchFamily="18" charset="-128"/>
                          <a:ea typeface="ＭＳ Ｐ明朝" pitchFamily="18" charset="-128"/>
                          <a:cs typeface="Times New Roman"/>
                        </a:rPr>
                        <a:t>連絡網</a:t>
                      </a:r>
                      <a:r>
                        <a:rPr lang="ja-JP" sz="1200" kern="100" dirty="0">
                          <a:latin typeface="ＭＳ Ｐ明朝" pitchFamily="18" charset="-128"/>
                          <a:ea typeface="ＭＳ Ｐ明朝" pitchFamily="18" charset="-128"/>
                          <a:cs typeface="Times New Roman"/>
                        </a:rPr>
                        <a:t>を用いた訓練実施</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支隊長―班長―隊員―支隊長</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６</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「無事です」の</a:t>
                      </a:r>
                      <a:r>
                        <a:rPr lang="ja-JP" sz="1200" kern="100" dirty="0" smtClean="0">
                          <a:latin typeface="ＭＳ Ｐ明朝" pitchFamily="18" charset="-128"/>
                          <a:ea typeface="ＭＳ Ｐ明朝" pitchFamily="18" charset="-128"/>
                          <a:cs typeface="Times New Roman"/>
                        </a:rPr>
                        <a:t>旗</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全戸配布</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対象世帯の把握</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連絡網の構築</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旗を出すことの重要性の広報</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７</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災害用伝言ダイヤル｛</a:t>
                      </a:r>
                      <a:r>
                        <a:rPr lang="en-US" altLang="ja-JP" sz="1200" kern="100" dirty="0" smtClean="0">
                          <a:latin typeface="ＭＳ Ｐ明朝" pitchFamily="18" charset="-128"/>
                          <a:ea typeface="ＭＳ Ｐ明朝" pitchFamily="18" charset="-128"/>
                          <a:cs typeface="Times New Roman"/>
                        </a:rPr>
                        <a:t>117</a:t>
                      </a:r>
                      <a:r>
                        <a:rPr lang="ja-JP" altLang="en-US" sz="1200" kern="100" dirty="0" smtClean="0">
                          <a:latin typeface="ＭＳ Ｐ明朝" pitchFamily="18" charset="-128"/>
                          <a:ea typeface="ＭＳ Ｐ明朝" pitchFamily="18" charset="-128"/>
                          <a:cs typeface="Times New Roman"/>
                        </a:rPr>
                        <a:t>｝</a:t>
                      </a:r>
                      <a:endParaRPr lang="en-US" altLang="ja-JP" sz="1200" kern="100" dirty="0" smtClean="0">
                        <a:latin typeface="ＭＳ Ｐ明朝" pitchFamily="18" charset="-128"/>
                        <a:ea typeface="ＭＳ Ｐ明朝" pitchFamily="18" charset="-128"/>
                        <a:cs typeface="Times New Roman"/>
                      </a:endParaRPr>
                    </a:p>
                    <a:p>
                      <a:pPr algn="just">
                        <a:spcAft>
                          <a:spcPts val="0"/>
                        </a:spcAft>
                      </a:pPr>
                      <a:r>
                        <a:rPr lang="ja-JP" altLang="en-US" sz="1200" kern="100" dirty="0" smtClean="0">
                          <a:latin typeface="ＭＳ Ｐ明朝" pitchFamily="18" charset="-128"/>
                          <a:ea typeface="ＭＳ Ｐ明朝" pitchFamily="18" charset="-128"/>
                          <a:cs typeface="Times New Roman"/>
                        </a:rPr>
                        <a:t>使用方法の周知徹底</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８</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安否確認体制の確立</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確認表</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just">
                        <a:spcAft>
                          <a:spcPts val="0"/>
                        </a:spcAft>
                      </a:pPr>
                      <a:r>
                        <a:rPr lang="ja-JP" sz="1200" kern="100" dirty="0">
                          <a:latin typeface="ＭＳ Ｐ明朝" pitchFamily="18" charset="-128"/>
                          <a:ea typeface="ＭＳ Ｐ明朝" pitchFamily="18" charset="-128"/>
                          <a:cs typeface="Times New Roman"/>
                        </a:rPr>
                        <a:t>　</a:t>
                      </a:r>
                      <a:r>
                        <a:rPr lang="ja-JP" altLang="en-US" sz="1200" kern="100" dirty="0" smtClean="0">
                          <a:latin typeface="ＭＳ Ｐ明朝" pitchFamily="18" charset="-128"/>
                          <a:ea typeface="ＭＳ Ｐ明朝" pitchFamily="18" charset="-128"/>
                          <a:cs typeface="Times New Roman"/>
                        </a:rPr>
                        <a:t>９</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支隊独自の防災訓練</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２０１３年度はなし</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200" kern="100" dirty="0">
                          <a:latin typeface="ＭＳ Ｐ明朝" pitchFamily="18" charset="-128"/>
                          <a:ea typeface="ＭＳ Ｐ明朝" pitchFamily="18" charset="-128"/>
                          <a:cs typeface="Times New Roman"/>
                        </a:rPr>
                        <a:t>訓練は継続したい</a:t>
                      </a: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latin typeface="ＭＳ Ｐ明朝" pitchFamily="18" charset="-128"/>
                          <a:ea typeface="ＭＳ Ｐ明朝" pitchFamily="18" charset="-128"/>
                          <a:cs typeface="Times New Roman"/>
                        </a:rPr>
                        <a:t>特に消火と救助</a:t>
                      </a:r>
                      <a:endParaRPr lang="ja-JP" sz="1200" kern="100" dirty="0">
                        <a:latin typeface="ＭＳ Ｐ明朝" pitchFamily="18" charset="-128"/>
                        <a:ea typeface="ＭＳ Ｐ明朝" pitchFamily="18" charset="-128"/>
                        <a:cs typeface="Times New Roman"/>
                      </a:endParaRPr>
                    </a:p>
                  </a:txBody>
                  <a:tcPr marL="42214" marR="422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116632"/>
            <a:ext cx="1088760" cy="307777"/>
          </a:xfrm>
          <a:prstGeom prst="rect">
            <a:avLst/>
          </a:prstGeom>
          <a:noFill/>
        </p:spPr>
        <p:txBody>
          <a:bodyPr wrap="none" rtlCol="0">
            <a:spAutoFit/>
          </a:bodyPr>
          <a:lstStyle/>
          <a:p>
            <a:r>
              <a:rPr kumimoji="1" lang="ja-JP" altLang="en-US" sz="1400" dirty="0" smtClean="0"/>
              <a:t>３－３．支隊</a:t>
            </a:r>
            <a:endParaRPr kumimoji="1" lang="ja-JP" altLang="en-US" sz="1400" dirty="0"/>
          </a:p>
        </p:txBody>
      </p:sp>
      <p:sp>
        <p:nvSpPr>
          <p:cNvPr id="6" name="テキスト ボックス 5"/>
          <p:cNvSpPr txBox="1"/>
          <p:nvPr/>
        </p:nvSpPr>
        <p:spPr>
          <a:xfrm>
            <a:off x="1403648" y="116632"/>
            <a:ext cx="1874231" cy="307777"/>
          </a:xfrm>
          <a:prstGeom prst="rect">
            <a:avLst/>
          </a:prstGeom>
          <a:noFill/>
        </p:spPr>
        <p:txBody>
          <a:bodyPr wrap="none" rtlCol="0">
            <a:spAutoFit/>
          </a:bodyPr>
          <a:lstStyle/>
          <a:p>
            <a:r>
              <a:rPr lang="ja-JP" altLang="en-US" sz="1400" dirty="0" smtClean="0"/>
              <a:t>③かえで</a:t>
            </a:r>
            <a:r>
              <a:rPr kumimoji="1" lang="ja-JP" altLang="en-US" sz="1400" dirty="0" smtClean="0"/>
              <a:t>支隊－その１</a:t>
            </a:r>
            <a:endParaRPr kumimoji="1" lang="ja-JP" altLang="en-US" sz="1400" dirty="0"/>
          </a:p>
        </p:txBody>
      </p:sp>
      <p:sp>
        <p:nvSpPr>
          <p:cNvPr id="7" name="テキスト ボックス 6"/>
          <p:cNvSpPr txBox="1"/>
          <p:nvPr/>
        </p:nvSpPr>
        <p:spPr>
          <a:xfrm>
            <a:off x="4427984" y="132021"/>
            <a:ext cx="4533613" cy="276999"/>
          </a:xfrm>
          <a:prstGeom prst="rect">
            <a:avLst/>
          </a:prstGeom>
          <a:noFill/>
        </p:spPr>
        <p:txBody>
          <a:bodyPr wrap="none" rtlCol="0">
            <a:spAutoFit/>
          </a:bodyPr>
          <a:lstStyle/>
          <a:p>
            <a:r>
              <a:rPr kumimoji="1" lang="ja-JP" altLang="en-US" sz="1200" dirty="0" smtClean="0"/>
              <a:t>会議は支隊主催会議、本部招集会議、班別専門会議はその項参照</a:t>
            </a:r>
            <a:endParaRPr kumimoji="1" lang="ja-JP" altLang="en-US" sz="1200" dirty="0"/>
          </a:p>
        </p:txBody>
      </p:sp>
      <p:graphicFrame>
        <p:nvGraphicFramePr>
          <p:cNvPr id="9" name="表 8"/>
          <p:cNvGraphicFramePr>
            <a:graphicFrameLocks noGrp="1"/>
          </p:cNvGraphicFramePr>
          <p:nvPr/>
        </p:nvGraphicFramePr>
        <p:xfrm>
          <a:off x="0" y="548680"/>
          <a:ext cx="9144000" cy="5975136"/>
        </p:xfrm>
        <a:graphic>
          <a:graphicData uri="http://schemas.openxmlformats.org/drawingml/2006/table">
            <a:tbl>
              <a:tblPr firstRow="1" bandRow="1">
                <a:tableStyleId>{5C22544A-7EE6-4342-B048-85BDC9FD1C3A}</a:tableStyleId>
              </a:tblPr>
              <a:tblGrid>
                <a:gridCol w="524657"/>
                <a:gridCol w="1723867"/>
                <a:gridCol w="1648917"/>
                <a:gridCol w="1349114"/>
                <a:gridCol w="1485685"/>
                <a:gridCol w="1287495"/>
                <a:gridCol w="1124265"/>
              </a:tblGrid>
              <a:tr h="370840">
                <a:tc>
                  <a:txBody>
                    <a:bodyPr/>
                    <a:lstStyle/>
                    <a:p>
                      <a:pPr algn="ctr"/>
                      <a:r>
                        <a:rPr kumimoji="1" lang="ja-JP" altLang="en-US" sz="1200" b="0" dirty="0" smtClean="0">
                          <a:solidFill>
                            <a:schemeClr val="tx1"/>
                          </a:solidFill>
                          <a:latin typeface="ＭＳ 明朝" pitchFamily="17" charset="-128"/>
                          <a:ea typeface="ＭＳ 明朝" pitchFamily="17" charset="-128"/>
                        </a:rPr>
                        <a:t>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会議</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制度・広報</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訓練</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講習・見学</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機材等</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明朝" pitchFamily="17" charset="-128"/>
                          <a:ea typeface="ＭＳ 明朝" pitchFamily="17" charset="-128"/>
                        </a:rPr>
                        <a:t>その他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40">
                <a:tc>
                  <a:txBody>
                    <a:bodyPr/>
                    <a:lstStyle/>
                    <a:p>
                      <a:pPr algn="r"/>
                      <a:r>
                        <a:rPr kumimoji="1" lang="ja-JP" altLang="en-US" sz="1200" b="0" dirty="0" smtClean="0">
                          <a:solidFill>
                            <a:schemeClr val="tx1"/>
                          </a:solidFill>
                          <a:latin typeface="ＭＳ 明朝" pitchFamily="17" charset="-128"/>
                          <a:ea typeface="ＭＳ 明朝" pitchFamily="17" charset="-128"/>
                        </a:rPr>
                        <a:t>４</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第１回支隊長班長会議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責任者決定</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５</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防災倉庫</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　一部資材搬入</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288">
                <a:tc>
                  <a:txBody>
                    <a:bodyPr/>
                    <a:lstStyle/>
                    <a:p>
                      <a:pPr algn="r"/>
                      <a:r>
                        <a:rPr kumimoji="1" lang="ja-JP" altLang="en-US" sz="1200" b="0" dirty="0" smtClean="0">
                          <a:solidFill>
                            <a:schemeClr val="tx1"/>
                          </a:solidFill>
                          <a:latin typeface="ＭＳ 明朝" pitchFamily="17" charset="-128"/>
                          <a:ea typeface="ＭＳ 明朝" pitchFamily="17" charset="-128"/>
                        </a:rPr>
                        <a:t>６</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７</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第２回支隊長会議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町田市防災講習会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３名）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632">
                <a:tc>
                  <a:txBody>
                    <a:bodyPr/>
                    <a:lstStyle/>
                    <a:p>
                      <a:pPr algn="r"/>
                      <a:r>
                        <a:rPr kumimoji="1" lang="ja-JP" altLang="en-US" sz="1200" b="0" dirty="0" smtClean="0">
                          <a:solidFill>
                            <a:schemeClr val="tx1"/>
                          </a:solidFill>
                          <a:latin typeface="ＭＳ 明朝" pitchFamily="17" charset="-128"/>
                          <a:ea typeface="ＭＳ 明朝" pitchFamily="17" charset="-128"/>
                        </a:rPr>
                        <a:t>８</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９</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立川防災館見学会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（参加２名）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１０</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第２回支隊長班長会議</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ガイドブック配付</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全体防災訓練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（参加２６％）</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旗出し訓練</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（参加７５％）</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安全確認の旗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ヘルメット</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腕章等</a:t>
                      </a:r>
                      <a:endParaRPr kumimoji="1" lang="en-US" altLang="ja-JP" sz="1200" b="0" dirty="0" smtClean="0">
                        <a:solidFill>
                          <a:schemeClr val="tx1"/>
                        </a:solidFill>
                        <a:latin typeface="ＭＳ 明朝" pitchFamily="17" charset="-128"/>
                        <a:ea typeface="ＭＳ 明朝" pitchFamily="17" charset="-128"/>
                      </a:endParaRPr>
                    </a:p>
                    <a:p>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328">
                <a:tc>
                  <a:txBody>
                    <a:bodyPr/>
                    <a:lstStyle/>
                    <a:p>
                      <a:pPr algn="r"/>
                      <a:r>
                        <a:rPr kumimoji="1" lang="ja-JP" altLang="en-US" sz="1200" b="0" dirty="0" smtClean="0">
                          <a:solidFill>
                            <a:schemeClr val="tx1"/>
                          </a:solidFill>
                          <a:latin typeface="ＭＳ 明朝" pitchFamily="17" charset="-128"/>
                          <a:ea typeface="ＭＳ 明朝" pitchFamily="17" charset="-128"/>
                        </a:rPr>
                        <a:t>１１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市リーダー講習会</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（参加　１名）</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ハンドマイク</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１</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第３回支隊長班長会議</a:t>
                      </a:r>
                    </a:p>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アンケート</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9936">
                <a:tc>
                  <a:txBody>
                    <a:bodyPr/>
                    <a:lstStyle/>
                    <a:p>
                      <a:pPr algn="r"/>
                      <a:r>
                        <a:rPr kumimoji="1" lang="ja-JP" altLang="en-US" sz="1200" b="0" dirty="0" smtClean="0">
                          <a:solidFill>
                            <a:schemeClr val="tx1"/>
                          </a:solidFill>
                          <a:latin typeface="ＭＳ 明朝" pitchFamily="17" charset="-128"/>
                          <a:ea typeface="ＭＳ 明朝" pitchFamily="17" charset="-128"/>
                        </a:rPr>
                        <a:t>２</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かえで防災通信創刊</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倉庫用消火器</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防災倉庫</a:t>
                      </a:r>
                      <a:endParaRPr kumimoji="1" lang="en-US" altLang="ja-JP" sz="1200" b="0" dirty="0" smtClean="0">
                        <a:solidFill>
                          <a:schemeClr val="tx1"/>
                        </a:solidFill>
                        <a:latin typeface="ＭＳ 明朝" pitchFamily="17" charset="-128"/>
                        <a:ea typeface="ＭＳ 明朝" pitchFamily="17" charset="-128"/>
                      </a:endParaRPr>
                    </a:p>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　追加資材搬入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kumimoji="1" lang="ja-JP" altLang="en-US" sz="1200" b="0" dirty="0" smtClean="0">
                          <a:solidFill>
                            <a:schemeClr val="tx1"/>
                          </a:solidFill>
                          <a:latin typeface="ＭＳ 明朝" pitchFamily="17" charset="-128"/>
                          <a:ea typeface="ＭＳ 明朝" pitchFamily="17" charset="-128"/>
                        </a:rPr>
                        <a:t>３</a:t>
                      </a:r>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276"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ＭＳ 明朝" pitchFamily="17" charset="-128"/>
                          <a:ea typeface="ＭＳ 明朝" pitchFamily="17" charset="-128"/>
                        </a:rPr>
                        <a:t>第４回支隊長班長会議</a:t>
                      </a:r>
                    </a:p>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ＭＳ 明朝" pitchFamily="17" charset="-128"/>
                          <a:ea typeface="ＭＳ 明朝" pitchFamily="17" charset="-128"/>
                        </a:rPr>
                        <a:t>家庭用消火器</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　引き渡し</a:t>
                      </a:r>
                      <a:endParaRPr kumimoji="1" lang="en-US" altLang="ja-JP" sz="1200" b="0" dirty="0" smtClean="0">
                        <a:solidFill>
                          <a:schemeClr val="tx1"/>
                        </a:solidFill>
                        <a:latin typeface="ＭＳ 明朝" pitchFamily="17" charset="-128"/>
                        <a:ea typeface="ＭＳ 明朝" pitchFamily="17" charset="-128"/>
                      </a:endParaRPr>
                    </a:p>
                    <a:p>
                      <a:r>
                        <a:rPr kumimoji="1" lang="ja-JP" altLang="en-US" sz="1200" b="0" dirty="0" smtClean="0">
                          <a:solidFill>
                            <a:schemeClr val="tx1"/>
                          </a:solidFill>
                          <a:latin typeface="ＭＳ 明朝" pitchFamily="17" charset="-128"/>
                          <a:ea typeface="ＭＳ 明朝" pitchFamily="17" charset="-128"/>
                        </a:rPr>
                        <a:t>リサイクル処理</a:t>
                      </a:r>
                      <a:endParaRPr kumimoji="1" lang="en-US" altLang="ja-JP" sz="1200" b="0" dirty="0" smtClean="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ＭＳ 明朝" pitchFamily="17" charset="-128"/>
                        <a:ea typeface="ＭＳ 明朝"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283968" y="6581001"/>
            <a:ext cx="704039" cy="276999"/>
          </a:xfrm>
          <a:prstGeom prst="rect">
            <a:avLst/>
          </a:prstGeom>
          <a:noFill/>
        </p:spPr>
        <p:txBody>
          <a:bodyPr wrap="none" rtlCol="0">
            <a:spAutoFit/>
          </a:bodyPr>
          <a:lstStyle/>
          <a:p>
            <a:r>
              <a:rPr kumimoji="1" lang="ja-JP" altLang="en-US" sz="1200" dirty="0" smtClean="0"/>
              <a:t>－１８－</a:t>
            </a:r>
            <a:endParaRPr kumimoji="1" lang="ja-JP"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2570</TotalTime>
  <Words>2373</Words>
  <Application>Microsoft Office PowerPoint</Application>
  <PresentationFormat>画面に合わせる (4:3)</PresentationFormat>
  <Paragraphs>929</Paragraphs>
  <Slides>18</Slides>
  <Notes>2</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３．２０１３年度の自主防災隊の活動と２０１４年度の予定 　　　３－１．総括 　　３－２．自主防災隊本部 　　３－３．５公園支隊 　　３－４．各専門班（避難・誘導班と給食・救護班は活動実態がないため今回は報告なし 　　　　　　　　　　　また情報・広報班は広報活動が支隊中心で行われたため支隊で報告）</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N.Hayashi</dc:creator>
  <cp:lastModifiedBy>N.Hayashi</cp:lastModifiedBy>
  <cp:revision>378</cp:revision>
  <dcterms:created xsi:type="dcterms:W3CDTF">2013-11-06T00:07:34Z</dcterms:created>
  <dcterms:modified xsi:type="dcterms:W3CDTF">2014-04-21T07:23:58Z</dcterms:modified>
</cp:coreProperties>
</file>